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9" r:id="rId3"/>
    <p:sldId id="258" r:id="rId4"/>
    <p:sldId id="263" r:id="rId5"/>
    <p:sldId id="257" r:id="rId6"/>
    <p:sldId id="260" r:id="rId7"/>
    <p:sldId id="262" r:id="rId8"/>
    <p:sldId id="271" r:id="rId9"/>
    <p:sldId id="265" r:id="rId10"/>
    <p:sldId id="272" r:id="rId11"/>
  </p:sldIdLst>
  <p:sldSz cx="9144000" cy="6858000" type="screen4x3"/>
  <p:notesSz cx="6769100" cy="9906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EB4"/>
    <a:srgbClr val="78B832"/>
    <a:srgbClr val="C7E7A3"/>
    <a:srgbClr val="87CB3D"/>
    <a:srgbClr val="ABDB77"/>
    <a:srgbClr val="438CF7"/>
    <a:srgbClr val="6BA4F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 autoAdjust="0"/>
  </p:normalViewPr>
  <p:slideViewPr>
    <p:cSldViewPr>
      <p:cViewPr>
        <p:scale>
          <a:sx n="90" d="100"/>
          <a:sy n="90" d="100"/>
        </p:scale>
        <p:origin x="-78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21446384039900282"/>
          <c:y val="0.10443037974683557"/>
          <c:w val="0.54862842892768082"/>
          <c:h val="0.696202531645571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12000">
                    <a:srgbClr val="4F271C">
                      <a:lumMod val="20000"/>
                      <a:lumOff val="80000"/>
                    </a:srgbClr>
                  </a:gs>
                  <a:gs pos="45000">
                    <a:srgbClr val="4F271C">
                      <a:lumMod val="40000"/>
                      <a:lumOff val="60000"/>
                    </a:srgbClr>
                  </a:gs>
                  <a:gs pos="85000">
                    <a:srgbClr val="4F271C">
                      <a:lumMod val="60000"/>
                      <a:lumOff val="40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flat" dir="t"/>
              </a:scene3d>
              <a:sp3d prstMaterial="matte"/>
            </c:spPr>
          </c:dPt>
          <c:dPt>
            <c:idx val="1"/>
            <c:spPr>
              <a:gradFill flip="none" rotWithShape="1">
                <a:gsLst>
                  <a:gs pos="0">
                    <a:srgbClr val="FEB80A">
                      <a:lumMod val="40000"/>
                      <a:lumOff val="60000"/>
                    </a:srgbClr>
                  </a:gs>
                  <a:gs pos="64999">
                    <a:srgbClr val="FEB80A">
                      <a:lumMod val="60000"/>
                      <a:lumOff val="40000"/>
                    </a:srgbClr>
                  </a:gs>
                  <a:gs pos="100000">
                    <a:schemeClr val="accent2">
                      <a:lumMod val="7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scene3d>
                <a:camera prst="orthographicFront"/>
                <a:lightRig rig="flat" dir="t"/>
              </a:scene3d>
              <a:sp3d prstMaterial="matte"/>
            </c:spPr>
          </c:dPt>
          <c:cat>
            <c:strRef>
              <c:f>Лист1!$A$2:$A$3</c:f>
              <c:strCache>
                <c:ptCount val="2"/>
                <c:pt idx="0">
                  <c:v>бюджет</c:v>
                </c:pt>
                <c:pt idx="1">
                  <c:v>внебюджет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60.4</c:v>
                </c:pt>
                <c:pt idx="1">
                  <c:v>39.6</c:v>
                </c:pt>
              </c:numCache>
            </c:numRef>
          </c:val>
        </c:ser>
        <c:firstSliceAng val="0"/>
      </c:pieChart>
      <c:spPr>
        <a:noFill/>
        <a:ln w="26076">
          <a:noFill/>
        </a:ln>
      </c:spPr>
    </c:plotArea>
    <c:plotVisOnly val="1"/>
    <c:dispBlanksAs val="zero"/>
  </c:chart>
  <c:txPr>
    <a:bodyPr/>
    <a:lstStyle/>
    <a:p>
      <a:pPr>
        <a:defRPr sz="184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>
        <c:manualLayout>
          <c:layoutTarget val="inner"/>
          <c:xMode val="edge"/>
          <c:yMode val="edge"/>
          <c:x val="0.14915966386554622"/>
          <c:y val="8.2706766917293409E-2"/>
          <c:w val="0.68487394957983194"/>
          <c:h val="0.612781954887218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412,6</c:v>
                </c:pt>
              </c:strCache>
            </c:strRef>
          </c:tx>
          <c:dLbls>
            <c:dLbl>
              <c:idx val="0"/>
              <c:layout>
                <c:manualLayout>
                  <c:x val="-0.23037415491955793"/>
                  <c:y val="-4.31588326057139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9.7836706006628901E-2"/>
                  <c:y val="-0.10567168577612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13,8%</a:t>
                    </a:r>
                    <a:endParaRPr lang="ru-RU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0.1499958940775972"/>
                  <c:y val="-2.68817874434332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5,4%</a:t>
                    </a:r>
                    <a:endParaRPr lang="ru-RU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0.13538463137652348"/>
                  <c:y val="1.5688871732143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4,6%</a:t>
                    </a:r>
                    <a:endParaRPr lang="ru-RU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0.14107845430212346"/>
                  <c:y val="2.35766542176911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2,7%</a:t>
                    </a:r>
                    <a:endParaRPr lang="ru-RU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9.2463501468256992E-2"/>
                  <c:y val="1.3319132509499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3%</a:t>
                    </a:r>
                    <a:endParaRPr lang="ru-RU" dirty="0"/>
                  </a:p>
                </c:rich>
              </c:tx>
              <c:dLblPos val="bestFit"/>
            </c:dLbl>
            <c:dLbl>
              <c:idx val="6"/>
              <c:layout>
                <c:manualLayout>
                  <c:x val="0.16096181876508311"/>
                  <c:y val="0.12026609689457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16,4%</a:t>
                    </a:r>
                    <a:endParaRPr lang="ru-RU" dirty="0"/>
                  </a:p>
                </c:rich>
              </c:tx>
              <c:dLblPos val="bestFit"/>
            </c:dLbl>
            <c:numFmt formatCode="0.00%" sourceLinked="0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Оплата труда </c:v>
                </c:pt>
                <c:pt idx="1">
                  <c:v>Стипендия </c:v>
                </c:pt>
                <c:pt idx="2">
                  <c:v>Коммунальные платежи </c:v>
                </c:pt>
                <c:pt idx="3">
                  <c:v>Оборудование </c:v>
                </c:pt>
                <c:pt idx="4">
                  <c:v>Ремонты, стройки </c:v>
                </c:pt>
                <c:pt idx="5">
                  <c:v>Хоз.расходы 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54.1</c:v>
                </c:pt>
                <c:pt idx="1">
                  <c:v>13.8</c:v>
                </c:pt>
                <c:pt idx="2">
                  <c:v>5.4</c:v>
                </c:pt>
                <c:pt idx="3">
                  <c:v>4.5999999999999996</c:v>
                </c:pt>
                <c:pt idx="4">
                  <c:v>2.7</c:v>
                </c:pt>
                <c:pt idx="5">
                  <c:v>3</c:v>
                </c:pt>
                <c:pt idx="6">
                  <c:v>16.399999999999999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1.1526103791481534E-2"/>
          <c:y val="0.71321541688564771"/>
          <c:w val="0.98319327731092432"/>
          <c:h val="0.27533661068503484"/>
        </c:manualLayout>
      </c:layout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>
        <c:manualLayout>
          <c:layoutTarget val="inner"/>
          <c:xMode val="edge"/>
          <c:yMode val="edge"/>
          <c:x val="0.213592233009709"/>
          <c:y val="7.5388026607538933E-2"/>
          <c:w val="0.55097087378640774"/>
          <c:h val="0.503325942350332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149</c:v>
                </c:pt>
              </c:strCache>
            </c:strRef>
          </c:tx>
          <c:dLbls>
            <c:dLbl>
              <c:idx val="0"/>
              <c:layout>
                <c:manualLayout>
                  <c:x val="-0.20706632605724046"/>
                  <c:y val="5.86988567504539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29,2%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0.20146816683264243"/>
                  <c:y val="-9.97337828900357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61,1%</a:t>
                    </a:r>
                    <a:endParaRPr lang="ru-RU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0.10515305775309119"/>
                  <c:y val="9.04756084457383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6%</a:t>
                    </a:r>
                    <a:endParaRPr lang="ru-RU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-0.11652930916682887"/>
                  <c:y val="6.65188470066519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2,6%</a:t>
                    </a:r>
                    <a:endParaRPr lang="ru-RU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9.2315303386614728E-2"/>
                  <c:y val="4.434589800443458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1,1%</a:t>
                    </a:r>
                  </a:p>
                </c:rich>
              </c:tx>
              <c:dLblPos val="bestFit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образовательная деятельность</c:v>
                </c:pt>
                <c:pt idx="1">
                  <c:v>наука</c:v>
                </c:pt>
                <c:pt idx="2">
                  <c:v>аренда</c:v>
                </c:pt>
                <c:pt idx="3">
                  <c:v>общежития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29.2</c:v>
                </c:pt>
                <c:pt idx="1">
                  <c:v>61.1</c:v>
                </c:pt>
                <c:pt idx="2">
                  <c:v>6</c:v>
                </c:pt>
                <c:pt idx="3">
                  <c:v>2.6</c:v>
                </c:pt>
                <c:pt idx="4">
                  <c:v>1.1000000000000001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4.3689320388349467E-2"/>
          <c:y val="0.72727272727272729"/>
          <c:w val="0.8907766990291266"/>
          <c:h val="0.2749445676274952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56,4</c:v>
                </c:pt>
              </c:strCache>
            </c:strRef>
          </c:tx>
          <c:dLbls>
            <c:dLbl>
              <c:idx val="0"/>
              <c:layout>
                <c:manualLayout>
                  <c:x val="-0.18950179282509633"/>
                  <c:y val="3.20111572262999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47,3%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22,1%</a:t>
                    </a:r>
                    <a:endParaRPr lang="ru-RU" dirty="0"/>
                  </a:p>
                </c:rich>
              </c:tx>
              <c:dLblPos val="bestFit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19%</a:t>
                    </a:r>
                    <a:endParaRPr lang="ru-RU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-1.7763443185162507E-2"/>
                  <c:y val="-1.21167091188412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8,2%</a:t>
                    </a:r>
                    <a:endParaRPr lang="ru-RU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2.7559775851817205E-2"/>
                  <c:y val="-3.72314463577747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3,4%</a:t>
                    </a:r>
                    <a:endParaRPr lang="ru-RU" dirty="0"/>
                  </a:p>
                </c:rich>
              </c:tx>
              <c:dLblPos val="bestFit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образовательная деятельность</c:v>
                </c:pt>
                <c:pt idx="1">
                  <c:v>наука</c:v>
                </c:pt>
                <c:pt idx="2">
                  <c:v>аренда</c:v>
                </c:pt>
                <c:pt idx="3">
                  <c:v>общежития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47.3</c:v>
                </c:pt>
                <c:pt idx="1">
                  <c:v>22.1</c:v>
                </c:pt>
                <c:pt idx="2">
                  <c:v>19</c:v>
                </c:pt>
                <c:pt idx="3">
                  <c:v>8.2000000000000011</c:v>
                </c:pt>
                <c:pt idx="4">
                  <c:v>3.4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2.2331693664150127E-2"/>
          <c:y val="0.69890967621574951"/>
          <c:w val="0.8907766990291266"/>
          <c:h val="0.2882483370288248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64</c:v>
                </c:pt>
              </c:strCache>
            </c:strRef>
          </c:tx>
          <c:dLbls>
            <c:dLbl>
              <c:idx val="0"/>
              <c:layout>
                <c:manualLayout>
                  <c:x val="-0.12427769534421459"/>
                  <c:y val="8.1148801871666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-0.12329017790007844"/>
                  <c:y val="-3.64532937226726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0,6%</a:t>
                    </a:r>
                    <a:endParaRPr lang="ru-RU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-9.3327249651198749E-2"/>
                  <c:y val="-5.29566812665883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10,6%</a:t>
                    </a:r>
                    <a:endParaRPr lang="ru-RU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-6.0597906771295763E-2"/>
                  <c:y val="-3.25035542247396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2,7%</a:t>
                    </a:r>
                    <a:endParaRPr lang="ru-RU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-1.3262781181786401E-2"/>
                  <c:y val="-0.1089945824827977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7,1%</a:t>
                    </a:r>
                    <a:endParaRPr lang="ru-RU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0.13826429911251775"/>
                  <c:y val="-0.101727598983961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17,2%</a:t>
                    </a:r>
                    <a:endParaRPr lang="ru-RU" dirty="0"/>
                  </a:p>
                </c:rich>
              </c:tx>
              <c:dLblPos val="bestFit"/>
            </c:dLbl>
            <c:dLbl>
              <c:idx val="6"/>
              <c:layout>
                <c:manualLayout>
                  <c:x val="0.12046972815575593"/>
                  <c:y val="7.13321568097897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24,5%</a:t>
                    </a:r>
                    <a:endParaRPr lang="ru-RU" dirty="0"/>
                  </a:p>
                </c:rich>
              </c:tx>
              <c:dLblPos val="bestFit"/>
            </c:dLbl>
            <c:dLbl>
              <c:idx val="7"/>
              <c:layout>
                <c:manualLayout>
                  <c:x val="4.364993086253046E-2"/>
                  <c:y val="8.04409491751495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5,7%</a:t>
                    </a:r>
                    <a:endParaRPr lang="ru-RU" dirty="0"/>
                  </a:p>
                </c:rich>
              </c:tx>
              <c:dLblPos val="bestFit"/>
            </c:dLbl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Оплата труда </c:v>
                </c:pt>
                <c:pt idx="1">
                  <c:v>Стипендия </c:v>
                </c:pt>
                <c:pt idx="2">
                  <c:v>Коммунальные платежи </c:v>
                </c:pt>
                <c:pt idx="3">
                  <c:v>Оборудование </c:v>
                </c:pt>
                <c:pt idx="4">
                  <c:v>Ремонты, стройки </c:v>
                </c:pt>
                <c:pt idx="5">
                  <c:v>Хоз. расходы </c:v>
                </c:pt>
                <c:pt idx="6">
                  <c:v>Прочие </c:v>
                </c:pt>
                <c:pt idx="7">
                  <c:v>Налоги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31.6</c:v>
                </c:pt>
                <c:pt idx="1">
                  <c:v>0.60000000000000064</c:v>
                </c:pt>
                <c:pt idx="2">
                  <c:v>10.6</c:v>
                </c:pt>
                <c:pt idx="3">
                  <c:v>2.7</c:v>
                </c:pt>
                <c:pt idx="4">
                  <c:v>7.1</c:v>
                </c:pt>
                <c:pt idx="5">
                  <c:v>17.2</c:v>
                </c:pt>
                <c:pt idx="6">
                  <c:v>24.5</c:v>
                </c:pt>
                <c:pt idx="7">
                  <c:v>5.7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1.3140057365141641E-2"/>
          <c:y val="0.7203813666247596"/>
          <c:w val="0.78214928967638164"/>
          <c:h val="0.2796186333752414"/>
        </c:manualLayout>
      </c:layout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58" y="0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r">
              <a:defRPr sz="1300" smtClean="0"/>
            </a:lvl1pPr>
          </a:lstStyle>
          <a:p>
            <a:pPr>
              <a:defRPr/>
            </a:pPr>
            <a:fld id="{186AA8F3-4C3F-45FF-A29F-B9D4659B29DE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58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381EBE3F-961B-4D1F-AEF5-21A152968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l" defTabSz="95274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8" y="0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/>
          <a:lstStyle>
            <a:lvl1pPr algn="r" defTabSz="95274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1457EED-6582-4CA5-83AB-261DE9D3E088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4" tIns="47637" rIns="95274" bIns="47637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5274" tIns="47637" rIns="95274" bIns="4763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l" defTabSz="95274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6" cy="495300"/>
          </a:xfrm>
          <a:prstGeom prst="rect">
            <a:avLst/>
          </a:prstGeom>
        </p:spPr>
        <p:txBody>
          <a:bodyPr vert="horz" lIns="95274" tIns="47637" rIns="95274" bIns="47637" rtlCol="0" anchor="b"/>
          <a:lstStyle>
            <a:lvl1pPr algn="r" defTabSz="95274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0721163-37B9-45CE-9B2A-3FEF88962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200380-A83E-43BE-87FD-4A108BBE70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23493-1E8F-4D7A-A1DD-2F1E8732AE42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4E3D41C-E64C-46A2-BFDD-98EB1532F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6339-0B46-4FEA-B5C8-640E55FB617F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3DA0-9103-4E5F-ADA7-0D4BF0ADA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AF29-97FA-4F11-853E-BE233513439D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49906-E4B6-466D-A7C6-007CEC9AF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EAA1-AE3E-4391-8E9B-941D44B3A97B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DCF0-AF3B-41C4-AEFC-C0F8241C7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2027-9707-4311-9EF7-6A8DF3E8598C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A698E-9B61-4FB7-8007-07A26E551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DD564-4964-4ABC-852E-B28BB9CFF2AE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1794F-44CC-428B-A195-DCC74F451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E36225-680B-4194-9134-260EBB73DCCD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1CE213-AC26-43AE-9F81-E5200167D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8C9E-BE11-43D5-B4E2-33701F3A75AC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42E29-D94C-482F-AE69-C8BE16FAB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BD7B5-5A21-4BAE-84A8-BF9CF680D701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76AE-7201-42E8-A58F-F62AECF3A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7085-2F3C-4418-9431-772D7F73549A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E133-0DC3-46C2-A4B8-DE054CFC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3271-67F2-4231-BC61-E43726B1E882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021AA-8E49-47B7-9B8A-EA58FDD37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D2575DDB-BCB9-4D6F-8484-130BCD970B69}" type="datetime1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26756FD-F90B-406C-9110-6F93C33F6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8" r:id="rId5"/>
    <p:sldLayoutId id="2147483699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3538" indent="-255588" algn="l" rtl="0" eaLnBrk="0" fontAlgn="base" hangingPunct="0">
        <a:spcBef>
          <a:spcPts val="300"/>
        </a:spcBef>
        <a:spcAft>
          <a:spcPct val="0"/>
        </a:spcAft>
        <a:buClr>
          <a:srgbClr val="8D89A4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5638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7488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198438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8D89A4"/>
        </a:buClr>
        <a:buFont typeface="Georgia" pitchFamily="18" charset="0"/>
        <a:buChar char="▫"/>
        <a:defRPr sz="2000" kern="1200">
          <a:solidFill>
            <a:srgbClr val="8D89A4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2348880"/>
            <a:ext cx="6743688" cy="2121517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 финансовых </a:t>
            </a:r>
            <a:r>
              <a:rPr lang="ru-RU" sz="48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показателях деятельности </a:t>
            </a:r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вуза в 2010 году</a:t>
            </a:r>
            <a:endParaRPr lang="ru-RU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28596" y="5319690"/>
            <a:ext cx="8715404" cy="1538310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algn="r" eaLnBrk="1" hangingPunct="1">
              <a:defRPr/>
            </a:pP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О.И.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Койфман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C2E0D-D7D3-4111-BB04-B3B7867417F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2786058"/>
            <a:ext cx="8229600" cy="1069848"/>
          </a:xfrm>
        </p:spPr>
        <p:txBody>
          <a:bodyPr/>
          <a:lstStyle/>
          <a:p>
            <a:r>
              <a:rPr lang="ru-RU" dirty="0" smtClean="0">
                <a:solidFill>
                  <a:srgbClr val="084EB4"/>
                </a:solidFill>
              </a:rPr>
              <a:t>Благодарю за внимание!</a:t>
            </a:r>
            <a:endParaRPr lang="ru-RU" dirty="0">
              <a:solidFill>
                <a:srgbClr val="084EB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CE213-AC26-43AE-9F81-E5200167DC4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80" name="Group 36"/>
          <p:cNvGraphicFramePr>
            <a:graphicFrameLocks noGrp="1"/>
          </p:cNvGraphicFramePr>
          <p:nvPr>
            <p:ph sz="quarter" idx="2"/>
          </p:nvPr>
        </p:nvGraphicFramePr>
        <p:xfrm>
          <a:off x="285750" y="3143250"/>
          <a:ext cx="4714875" cy="2218374"/>
        </p:xfrm>
        <a:graphic>
          <a:graphicData uri="http://schemas.openxmlformats.org/drawingml/2006/table">
            <a:tbl>
              <a:tblPr/>
              <a:tblGrid>
                <a:gridCol w="568325"/>
                <a:gridCol w="1717675"/>
                <a:gridCol w="1143000"/>
                <a:gridCol w="1285875"/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№ п/п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Источники доходов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Сумма млн. 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Удельный вес %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Бюджет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Внебюджет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</a:rPr>
                        <a:t>412,6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792663" y="2762250"/>
          <a:ext cx="391795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49" name="Заголовок 1"/>
          <p:cNvSpPr>
            <a:spLocks noGrp="1"/>
          </p:cNvSpPr>
          <p:nvPr>
            <p:ph type="title"/>
          </p:nvPr>
        </p:nvSpPr>
        <p:spPr>
          <a:xfrm>
            <a:off x="0" y="1285875"/>
            <a:ext cx="9144000" cy="714375"/>
          </a:xfrm>
        </p:spPr>
        <p:txBody>
          <a:bodyPr/>
          <a:lstStyle/>
          <a:p>
            <a:pPr algn="ctr" defTabSz="912813" eaLnBrk="1" hangingPunct="1"/>
            <a:r>
              <a:rPr lang="ru-RU" sz="2800" dirty="0" smtClean="0">
                <a:solidFill>
                  <a:srgbClr val="514A38"/>
                </a:solidFill>
              </a:rPr>
              <a:t>Состав и структура доходов университета в 20</a:t>
            </a:r>
            <a:r>
              <a:rPr lang="ru-RU" sz="2800" dirty="0" smtClean="0">
                <a:solidFill>
                  <a:srgbClr val="514A38"/>
                </a:solidFill>
                <a:latin typeface="Arial" charset="0"/>
              </a:rPr>
              <a:t>1</a:t>
            </a:r>
            <a:r>
              <a:rPr lang="ru-RU" sz="2800" dirty="0" smtClean="0">
                <a:solidFill>
                  <a:srgbClr val="514A38"/>
                </a:solidFill>
              </a:rPr>
              <a:t>0 г.</a:t>
            </a:r>
          </a:p>
        </p:txBody>
      </p:sp>
      <p:sp>
        <p:nvSpPr>
          <p:cNvPr id="5150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2B3068B5-27B3-48CC-8547-56AAA019BC1A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5775325" y="36655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ru-RU"/>
              <a:t>39,6%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877050" y="414972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ru-RU"/>
              <a:t>60,4%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5517232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4A3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14A3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внебюджета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14A3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от бюджета 65,5%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14313" y="642938"/>
            <a:ext cx="8543925" cy="1066800"/>
          </a:xfrm>
        </p:spPr>
        <p:txBody>
          <a:bodyPr/>
          <a:lstStyle/>
          <a:p>
            <a:pPr algn="ctr" defTabSz="912813" eaLnBrk="1" hangingPunct="1"/>
            <a:r>
              <a:rPr lang="ru-RU" sz="2800" dirty="0" smtClean="0">
                <a:solidFill>
                  <a:srgbClr val="514A38"/>
                </a:solidFill>
              </a:rPr>
              <a:t>Динамика доходов университета в 20</a:t>
            </a:r>
            <a:r>
              <a:rPr lang="en-US" sz="2800" dirty="0" smtClean="0">
                <a:solidFill>
                  <a:srgbClr val="514A38"/>
                </a:solidFill>
              </a:rPr>
              <a:t>08</a:t>
            </a:r>
            <a:r>
              <a:rPr lang="ru-RU" sz="2800" dirty="0" smtClean="0">
                <a:solidFill>
                  <a:srgbClr val="514A38"/>
                </a:solidFill>
              </a:rPr>
              <a:t> – 20</a:t>
            </a:r>
            <a:r>
              <a:rPr lang="en-US" sz="2800" dirty="0" smtClean="0">
                <a:solidFill>
                  <a:srgbClr val="514A38"/>
                </a:solidFill>
              </a:rPr>
              <a:t>10</a:t>
            </a:r>
            <a:r>
              <a:rPr lang="ru-RU" sz="2800" dirty="0" smtClean="0">
                <a:solidFill>
                  <a:srgbClr val="514A38"/>
                </a:solidFill>
              </a:rPr>
              <a:t> гг.</a:t>
            </a:r>
            <a:br>
              <a:rPr lang="ru-RU" sz="2800" dirty="0" smtClean="0">
                <a:solidFill>
                  <a:srgbClr val="514A38"/>
                </a:solidFill>
              </a:rPr>
            </a:br>
            <a:r>
              <a:rPr lang="ru-RU" sz="2800" dirty="0" smtClean="0">
                <a:solidFill>
                  <a:srgbClr val="514A38"/>
                </a:solidFill>
              </a:rPr>
              <a:t>(млн.руб.)</a:t>
            </a:r>
          </a:p>
        </p:txBody>
      </p:sp>
      <p:graphicFrame>
        <p:nvGraphicFramePr>
          <p:cNvPr id="7171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5450" y="2233613"/>
          <a:ext cx="8229600" cy="3662362"/>
        </p:xfrm>
        <a:graphic>
          <a:graphicData uri="http://schemas.openxmlformats.org/presentationml/2006/ole">
            <p:oleObj spid="_x0000_s7171" name="Worksheet" r:id="rId3" imgW="8134350" imgH="3619500" progId="Excel.Sheet.8">
              <p:embed/>
            </p:oleObj>
          </a:graphicData>
        </a:graphic>
      </p:graphicFrame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837ACDBF-8F04-4410-9C9F-04453E1AF7B2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73" name="Group 57"/>
          <p:cNvGraphicFramePr>
            <a:graphicFrameLocks noGrp="1"/>
          </p:cNvGraphicFramePr>
          <p:nvPr/>
        </p:nvGraphicFramePr>
        <p:xfrm>
          <a:off x="214313" y="1928813"/>
          <a:ext cx="4429125" cy="4471672"/>
        </p:xfrm>
        <a:graphic>
          <a:graphicData uri="http://schemas.openxmlformats.org/drawingml/2006/table">
            <a:tbl>
              <a:tblPr/>
              <a:tblGrid>
                <a:gridCol w="534987"/>
                <a:gridCol w="1536700"/>
                <a:gridCol w="1135063"/>
                <a:gridCol w="1222375"/>
              </a:tblGrid>
              <a:tr h="9286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№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Статьи расходов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млн. 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Удельный вес %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Оплата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223,3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Стипендия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56,9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Коммунальные платежи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Оборудование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Ремонты, стройки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Хозяйственные расходы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Другие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59531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Arial" charset="0"/>
                        </a:rPr>
                        <a:t>412,6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54550" y="1541463"/>
          <a:ext cx="4810125" cy="537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94" name="Заголовок 1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928688"/>
          </a:xfrm>
        </p:spPr>
        <p:txBody>
          <a:bodyPr/>
          <a:lstStyle/>
          <a:p>
            <a:pPr algn="ctr" defTabSz="912813" eaLnBrk="1" hangingPunct="1"/>
            <a:r>
              <a:rPr lang="ru-RU" sz="2800" smtClean="0">
                <a:solidFill>
                  <a:srgbClr val="514A38"/>
                </a:solidFill>
              </a:rPr>
              <a:t>Состав и структура расходов университета в 20</a:t>
            </a:r>
            <a:r>
              <a:rPr lang="ru-RU" sz="2800" smtClean="0">
                <a:solidFill>
                  <a:srgbClr val="514A38"/>
                </a:solidFill>
                <a:latin typeface="Arial" charset="0"/>
              </a:rPr>
              <a:t>1</a:t>
            </a:r>
            <a:r>
              <a:rPr lang="ru-RU" sz="2800" smtClean="0">
                <a:solidFill>
                  <a:srgbClr val="514A38"/>
                </a:solidFill>
              </a:rPr>
              <a:t>0 г. за счет всех источников</a:t>
            </a:r>
          </a:p>
        </p:txBody>
      </p:sp>
      <p:sp>
        <p:nvSpPr>
          <p:cNvPr id="10295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42A3D174-E3B2-4778-A36E-389FA49B5F68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928688"/>
          </a:xfrm>
        </p:spPr>
        <p:txBody>
          <a:bodyPr/>
          <a:lstStyle/>
          <a:p>
            <a:pPr algn="ctr" defTabSz="912813" eaLnBrk="1" hangingPunct="1"/>
            <a:r>
              <a:rPr lang="ru-RU" sz="2800" dirty="0" smtClean="0">
                <a:solidFill>
                  <a:srgbClr val="514A38"/>
                </a:solidFill>
              </a:rPr>
              <a:t>Состав и структура источников внебюджетных доходов университета в 20</a:t>
            </a:r>
            <a:r>
              <a:rPr lang="ru-RU" sz="2800" dirty="0" smtClean="0">
                <a:solidFill>
                  <a:srgbClr val="514A38"/>
                </a:solidFill>
                <a:latin typeface="Arial" charset="0"/>
              </a:rPr>
              <a:t>1</a:t>
            </a:r>
            <a:r>
              <a:rPr lang="ru-RU" sz="2800" dirty="0" smtClean="0">
                <a:solidFill>
                  <a:srgbClr val="514A38"/>
                </a:solidFill>
              </a:rPr>
              <a:t>0 г.</a:t>
            </a:r>
          </a:p>
        </p:txBody>
      </p:sp>
      <p:graphicFrame>
        <p:nvGraphicFramePr>
          <p:cNvPr id="8239" name="Group 47"/>
          <p:cNvGraphicFramePr>
            <a:graphicFrameLocks noGrp="1"/>
          </p:cNvGraphicFramePr>
          <p:nvPr>
            <p:ph sz="quarter" idx="2"/>
          </p:nvPr>
        </p:nvGraphicFramePr>
        <p:xfrm>
          <a:off x="214313" y="1857375"/>
          <a:ext cx="4643437" cy="4716466"/>
        </p:xfrm>
        <a:graphic>
          <a:graphicData uri="http://schemas.openxmlformats.org/drawingml/2006/table">
            <a:tbl>
              <a:tblPr/>
              <a:tblGrid>
                <a:gridCol w="515937"/>
                <a:gridCol w="1984375"/>
                <a:gridCol w="928688"/>
                <a:gridCol w="1214437"/>
              </a:tblGrid>
              <a:tr h="9731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№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Источники внебюджетных доходов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Сумма млн. 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Удельный вес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Образовательная деятельность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Наука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Аренда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Общежития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Прочие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623888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957763" y="1836738"/>
          <a:ext cx="4162425" cy="468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213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B6B89F38-F53F-48B8-B791-5A5DF5A5C3E1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1" name="Group 47"/>
          <p:cNvGraphicFramePr>
            <a:graphicFrameLocks noGrp="1"/>
          </p:cNvGraphicFramePr>
          <p:nvPr/>
        </p:nvGraphicFramePr>
        <p:xfrm>
          <a:off x="214313" y="1928813"/>
          <a:ext cx="5000625" cy="4638678"/>
        </p:xfrm>
        <a:graphic>
          <a:graphicData uri="http://schemas.openxmlformats.org/drawingml/2006/table">
            <a:tbl>
              <a:tblPr/>
              <a:tblGrid>
                <a:gridCol w="588962"/>
                <a:gridCol w="2181225"/>
                <a:gridCol w="873125"/>
                <a:gridCol w="1357313"/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№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Источники образования внебюджетных фондов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Сумма млн. 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Удельный вес %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Образовательная деятельность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Наука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Аренда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Общежития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Прочие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1,6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59531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5345113" y="764704"/>
          <a:ext cx="4162425" cy="597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36" name="Заголовок 1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928688"/>
          </a:xfrm>
        </p:spPr>
        <p:txBody>
          <a:bodyPr/>
          <a:lstStyle/>
          <a:p>
            <a:pPr algn="ctr" defTabSz="912813" eaLnBrk="1" hangingPunct="1"/>
            <a:r>
              <a:rPr lang="ru-RU" sz="2800" dirty="0" smtClean="0">
                <a:solidFill>
                  <a:srgbClr val="514A38"/>
                </a:solidFill>
              </a:rPr>
              <a:t>Состав и структура источников образования внебюджетных фондов университета в 20</a:t>
            </a:r>
            <a:r>
              <a:rPr lang="en-US" sz="2800" dirty="0" smtClean="0">
                <a:solidFill>
                  <a:srgbClr val="514A38"/>
                </a:solidFill>
              </a:rPr>
              <a:t>10</a:t>
            </a:r>
            <a:r>
              <a:rPr lang="ru-RU" sz="2800" dirty="0" smtClean="0">
                <a:solidFill>
                  <a:srgbClr val="514A38"/>
                </a:solidFill>
              </a:rPr>
              <a:t> г.</a:t>
            </a:r>
          </a:p>
        </p:txBody>
      </p:sp>
      <p:sp>
        <p:nvSpPr>
          <p:cNvPr id="8237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EB322B94-CE2E-4DD4-B276-46BEFA2C135B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78" name="Group 90"/>
          <p:cNvGraphicFramePr>
            <a:graphicFrameLocks noGrp="1"/>
          </p:cNvGraphicFramePr>
          <p:nvPr/>
        </p:nvGraphicFramePr>
        <p:xfrm>
          <a:off x="142875" y="1714500"/>
          <a:ext cx="4643438" cy="4815840"/>
        </p:xfrm>
        <a:graphic>
          <a:graphicData uri="http://schemas.openxmlformats.org/drawingml/2006/table">
            <a:tbl>
              <a:tblPr/>
              <a:tblGrid>
                <a:gridCol w="433388"/>
                <a:gridCol w="2566987"/>
                <a:gridCol w="571500"/>
                <a:gridCol w="1071563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Направления использования внебюджетных фондов университета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млн. 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Удельный вес 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Образовано фондов,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50641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Использовано фондов, всего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Оплата труда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Стипендия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Коммунальные платежи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Оборудование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Ремонты, стройки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Хозяйственные расходы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Прочие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14,5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Налоги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Дефицит фондов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788024" y="-243408"/>
          <a:ext cx="5459413" cy="710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84" name="Заголовок 1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714375"/>
          </a:xfrm>
        </p:spPr>
        <p:txBody>
          <a:bodyPr/>
          <a:lstStyle/>
          <a:p>
            <a:pPr algn="ctr" defTabSz="912813" eaLnBrk="1" hangingPunct="1"/>
            <a:r>
              <a:rPr lang="ru-RU" sz="2800" smtClean="0">
                <a:solidFill>
                  <a:srgbClr val="514A38"/>
                </a:solidFill>
              </a:rPr>
              <a:t>Состав и структура направлений использования внебюджетных фондов университета в 20</a:t>
            </a:r>
            <a:r>
              <a:rPr lang="ru-RU" sz="2800" smtClean="0">
                <a:solidFill>
                  <a:srgbClr val="514A38"/>
                </a:solidFill>
                <a:latin typeface="Arial" charset="0"/>
              </a:rPr>
              <a:t>1</a:t>
            </a:r>
            <a:r>
              <a:rPr lang="ru-RU" sz="2800" smtClean="0">
                <a:solidFill>
                  <a:srgbClr val="514A38"/>
                </a:solidFill>
              </a:rPr>
              <a:t>0 г.</a:t>
            </a:r>
          </a:p>
        </p:txBody>
      </p:sp>
      <p:sp>
        <p:nvSpPr>
          <p:cNvPr id="9285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096F7484-3987-4A80-BABA-5B0F12074104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1" name="Group 67"/>
          <p:cNvGraphicFramePr>
            <a:graphicFrameLocks noGrp="1"/>
          </p:cNvGraphicFramePr>
          <p:nvPr/>
        </p:nvGraphicFramePr>
        <p:xfrm>
          <a:off x="1214414" y="1500174"/>
          <a:ext cx="6357982" cy="4434536"/>
        </p:xfrm>
        <a:graphic>
          <a:graphicData uri="http://schemas.openxmlformats.org/drawingml/2006/table">
            <a:tbl>
              <a:tblPr/>
              <a:tblGrid>
                <a:gridCol w="771814"/>
                <a:gridCol w="3755955"/>
                <a:gridCol w="1830213"/>
              </a:tblGrid>
              <a:tr h="71596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Направления использования внебюджетных фондов университета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Georgia" pitchFamily="18" charset="0"/>
                        </a:rPr>
                        <a:t>млн. 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84EB4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г.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1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Образовано фондов в 20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 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Оплата труда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Стипендия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Коммунальные платежи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Оборудование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57912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Ремонты, стройки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Хозяйственные расходы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Прочие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Налоги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35281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                 Дефицит фондов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4E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4" name="Заголовок 1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714375"/>
          </a:xfrm>
        </p:spPr>
        <p:txBody>
          <a:bodyPr/>
          <a:lstStyle/>
          <a:p>
            <a:pPr algn="ctr" defTabSz="912813" eaLnBrk="1" hangingPunct="1"/>
            <a:r>
              <a:rPr lang="ru-RU" sz="2800" smtClean="0">
                <a:solidFill>
                  <a:srgbClr val="514A38"/>
                </a:solidFill>
              </a:rPr>
              <a:t>Предполагаемые необходимые расходы внебюджетных фондов в 201</a:t>
            </a:r>
            <a:r>
              <a:rPr lang="en-US" sz="2800" smtClean="0">
                <a:solidFill>
                  <a:srgbClr val="514A38"/>
                </a:solidFill>
              </a:rPr>
              <a:t>1</a:t>
            </a:r>
            <a:r>
              <a:rPr lang="ru-RU" sz="2800" smtClean="0">
                <a:solidFill>
                  <a:srgbClr val="514A38"/>
                </a:solidFill>
              </a:rPr>
              <a:t> г.</a:t>
            </a:r>
            <a:endParaRPr lang="ru-RU" sz="2800" dirty="0" smtClean="0">
              <a:solidFill>
                <a:srgbClr val="514A38"/>
              </a:solidFill>
            </a:endParaRPr>
          </a:p>
        </p:txBody>
      </p:sp>
      <p:sp>
        <p:nvSpPr>
          <p:cNvPr id="9285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71DBB0AF-2D11-4A01-B8E9-47987641F65C}" type="slidenum">
              <a:rPr lang="ru-RU" smtClean="0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  <p:sp>
        <p:nvSpPr>
          <p:cNvPr id="16449" name="Содержимое 6"/>
          <p:cNvSpPr>
            <a:spLocks noGrp="1"/>
          </p:cNvSpPr>
          <p:nvPr>
            <p:ph sz="quarter" idx="4"/>
          </p:nvPr>
        </p:nvSpPr>
        <p:spPr>
          <a:xfrm>
            <a:off x="571472" y="6143625"/>
            <a:ext cx="8188353" cy="450850"/>
          </a:xfrm>
        </p:spPr>
        <p:txBody>
          <a:bodyPr/>
          <a:lstStyle/>
          <a:p>
            <a:pPr defTabSz="912813" eaLnBrk="1" hangingPunct="1"/>
            <a:r>
              <a:rPr lang="ru-RU" sz="1600" dirty="0" smtClean="0"/>
              <a:t>Остаток на счете по состоянию на 17 января </a:t>
            </a:r>
            <a:r>
              <a:rPr lang="ru-RU" sz="1600" b="1" dirty="0" smtClean="0"/>
              <a:t>6</a:t>
            </a:r>
            <a:r>
              <a:rPr lang="en-US" sz="1600" b="1" dirty="0" smtClean="0"/>
              <a:t>,8</a:t>
            </a:r>
            <a:r>
              <a:rPr lang="ru-RU" sz="1600" b="1" dirty="0" smtClean="0"/>
              <a:t> </a:t>
            </a:r>
            <a:r>
              <a:rPr lang="ru-RU" sz="1600" dirty="0" err="1" smtClean="0"/>
              <a:t>млн</a:t>
            </a:r>
            <a:r>
              <a:rPr lang="en-US" sz="1600" dirty="0" smtClean="0"/>
              <a:t>.</a:t>
            </a:r>
            <a:r>
              <a:rPr lang="ru-RU" sz="1600" dirty="0" err="1" smtClean="0"/>
              <a:t>руб</a:t>
            </a:r>
            <a:r>
              <a:rPr lang="ru-RU" sz="1600" dirty="0" smtClean="0"/>
              <a:t> Предполагаемый необходимый  объем фондов на 2011 год составит </a:t>
            </a:r>
            <a:r>
              <a:rPr lang="ru-RU" sz="1600" b="1" dirty="0" smtClean="0"/>
              <a:t>70</a:t>
            </a:r>
            <a:r>
              <a:rPr lang="ru-RU" sz="1600" dirty="0" smtClean="0"/>
              <a:t> 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77" name="Group 69"/>
          <p:cNvGraphicFramePr>
            <a:graphicFrameLocks noGrp="1"/>
          </p:cNvGraphicFramePr>
          <p:nvPr/>
        </p:nvGraphicFramePr>
        <p:xfrm>
          <a:off x="900113" y="1989138"/>
          <a:ext cx="7286625" cy="3799526"/>
        </p:xfrm>
        <a:graphic>
          <a:graphicData uri="http://schemas.openxmlformats.org/drawingml/2006/table">
            <a:tbl>
              <a:tblPr/>
              <a:tblGrid>
                <a:gridCol w="606425"/>
                <a:gridCol w="3586162"/>
                <a:gridCol w="989013"/>
                <a:gridCol w="979487"/>
                <a:gridCol w="1125538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Направления использования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2010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2011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∆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2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Всего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249,2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245,3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-3,9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Заработная плата с начислениями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139,0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149,6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Georgia" pitchFamily="18" charset="0"/>
                        </a:rPr>
                        <a:t>+10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Georgia" pitchFamily="18" charset="0"/>
                        </a:rPr>
                        <a:t>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Стипендиальный фонд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59,3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Georgia" pitchFamily="18" charset="0"/>
                        </a:rPr>
                        <a:t>+2,7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Компенсация сиротам, отдых студентов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-0,7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Коммунальные платежи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13,9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-2,2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Услуги на содержание имущества и капитальный ремонт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2,6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-7,0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Прочие услуги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12,1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-7,4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848D">
                        <a:alpha val="20000"/>
                      </a:srgb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Оборудование, мебель, библиотека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14A38"/>
                          </a:solidFill>
                          <a:effectLst/>
                          <a:latin typeface="Georgia" pitchFamily="18" charset="0"/>
                        </a:rPr>
                        <a:t>5,2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14A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Georgia" pitchFamily="18" charset="0"/>
                        </a:rPr>
                        <a:t>+0,1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909" marR="44909" horzOverflow="overflow">
                    <a:lnL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8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4" name="Заголовок 1"/>
          <p:cNvSpPr>
            <a:spLocks noGrp="1"/>
          </p:cNvSpPr>
          <p:nvPr>
            <p:ph type="title"/>
          </p:nvPr>
        </p:nvSpPr>
        <p:spPr>
          <a:xfrm>
            <a:off x="0" y="854075"/>
            <a:ext cx="9144000" cy="714375"/>
          </a:xfrm>
        </p:spPr>
        <p:txBody>
          <a:bodyPr/>
          <a:lstStyle/>
          <a:p>
            <a:pPr algn="ctr" defTabSz="912813" eaLnBrk="1" hangingPunct="1"/>
            <a:r>
              <a:rPr lang="ru-RU" sz="2800" smtClean="0">
                <a:solidFill>
                  <a:srgbClr val="514A38"/>
                </a:solidFill>
              </a:rPr>
              <a:t>Сравнительная характеристика лимитов бюджетных обязательств по основной деятельности</a:t>
            </a:r>
            <a:br>
              <a:rPr lang="ru-RU" sz="2800" smtClean="0">
                <a:solidFill>
                  <a:srgbClr val="514A38"/>
                </a:solidFill>
              </a:rPr>
            </a:br>
            <a:r>
              <a:rPr lang="ru-RU" sz="2800" smtClean="0">
                <a:solidFill>
                  <a:srgbClr val="514A38"/>
                </a:solidFill>
              </a:rPr>
              <a:t>в 20</a:t>
            </a:r>
            <a:r>
              <a:rPr lang="ru-RU" sz="2800" smtClean="0">
                <a:solidFill>
                  <a:srgbClr val="514A38"/>
                </a:solidFill>
                <a:latin typeface="Arial" charset="0"/>
              </a:rPr>
              <a:t>1</a:t>
            </a:r>
            <a:r>
              <a:rPr lang="ru-RU" sz="2800" smtClean="0">
                <a:solidFill>
                  <a:srgbClr val="514A38"/>
                </a:solidFill>
              </a:rPr>
              <a:t>0 и 2011 годах в млн. руб.</a:t>
            </a:r>
          </a:p>
        </p:txBody>
      </p:sp>
      <p:sp>
        <p:nvSpPr>
          <p:cNvPr id="9285" name="Номер слайда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DF231C70-ED57-498B-8513-2BEEDE1522EB}" type="slidenum">
              <a:rPr 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8345</TotalTime>
  <Words>560</Words>
  <Application>Microsoft Office PowerPoint</Application>
  <PresentationFormat>Экран (4:3)</PresentationFormat>
  <Paragraphs>281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Городская</vt:lpstr>
      <vt:lpstr>Worksheet</vt:lpstr>
      <vt:lpstr>О финансовых показателях деятельности вуза в 2010 году</vt:lpstr>
      <vt:lpstr>Состав и структура доходов университета в 2010 г.</vt:lpstr>
      <vt:lpstr>Динамика доходов университета в 2008 – 2010 гг. (млн.руб.)</vt:lpstr>
      <vt:lpstr>Состав и структура расходов университета в 2010 г. за счет всех источников</vt:lpstr>
      <vt:lpstr>Состав и структура источников внебюджетных доходов университета в 2010 г.</vt:lpstr>
      <vt:lpstr>Состав и структура источников образования внебюджетных фондов университета в 2010 г.</vt:lpstr>
      <vt:lpstr>Состав и структура направлений использования внебюджетных фондов университета в 2010 г.</vt:lpstr>
      <vt:lpstr>Предполагаемые необходимые расходы внебюджетных фондов в 2011 г.</vt:lpstr>
      <vt:lpstr>Сравнительная характеристика лимитов бюджетных обязательств по основной деятельности в 2010 и 2011 годах в млн. руб.</vt:lpstr>
      <vt:lpstr>Благодарю за внимание!</vt:lpstr>
    </vt:vector>
  </TitlesOfParts>
  <Company>ИГХТУ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Агеев М</dc:creator>
  <cp:lastModifiedBy>Агеев М</cp:lastModifiedBy>
  <cp:revision>214</cp:revision>
  <dcterms:created xsi:type="dcterms:W3CDTF">2009-03-04T08:45:57Z</dcterms:created>
  <dcterms:modified xsi:type="dcterms:W3CDTF">2011-01-19T12:42:25Z</dcterms:modified>
</cp:coreProperties>
</file>