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4"/>
  </p:notesMasterIdLst>
  <p:sldIdLst>
    <p:sldId id="311" r:id="rId2"/>
    <p:sldId id="276" r:id="rId3"/>
    <p:sldId id="275" r:id="rId4"/>
    <p:sldId id="312" r:id="rId5"/>
    <p:sldId id="279" r:id="rId6"/>
    <p:sldId id="296" r:id="rId7"/>
    <p:sldId id="301" r:id="rId8"/>
    <p:sldId id="300" r:id="rId9"/>
    <p:sldId id="309" r:id="rId10"/>
    <p:sldId id="310" r:id="rId11"/>
    <p:sldId id="303" r:id="rId12"/>
    <p:sldId id="273" r:id="rId13"/>
    <p:sldId id="274" r:id="rId14"/>
    <p:sldId id="265" r:id="rId15"/>
    <p:sldId id="302" r:id="rId16"/>
    <p:sldId id="272" r:id="rId17"/>
    <p:sldId id="321" r:id="rId18"/>
    <p:sldId id="286" r:id="rId19"/>
    <p:sldId id="278" r:id="rId20"/>
    <p:sldId id="287" r:id="rId21"/>
    <p:sldId id="288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заявок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ТНВ</c:v>
                </c:pt>
                <c:pt idx="1">
                  <c:v>МАХП</c:v>
                </c:pt>
                <c:pt idx="2">
                  <c:v>АТП и 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63</c:v>
                </c:pt>
                <c:pt idx="2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количество студентов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ТНВ</c:v>
                </c:pt>
                <c:pt idx="1">
                  <c:v>МАХП</c:v>
                </c:pt>
                <c:pt idx="2">
                  <c:v>АТП и П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</c:v>
                </c:pt>
                <c:pt idx="1">
                  <c:v>34</c:v>
                </c:pt>
                <c:pt idx="2">
                  <c:v>27</c:v>
                </c:pt>
              </c:numCache>
            </c:numRef>
          </c:val>
        </c:ser>
        <c:axId val="138454528"/>
        <c:axId val="138456064"/>
      </c:barChart>
      <c:catAx>
        <c:axId val="138454528"/>
        <c:scaling>
          <c:orientation val="minMax"/>
        </c:scaling>
        <c:axPos val="b"/>
        <c:tickLblPos val="nextTo"/>
        <c:crossAx val="138456064"/>
        <c:crosses val="autoZero"/>
        <c:auto val="1"/>
        <c:lblAlgn val="ctr"/>
        <c:lblOffset val="100"/>
      </c:catAx>
      <c:valAx>
        <c:axId val="138456064"/>
        <c:scaling>
          <c:orientation val="minMax"/>
        </c:scaling>
        <c:axPos val="l"/>
        <c:majorGridlines/>
        <c:numFmt formatCode="General" sourceLinked="1"/>
        <c:tickLblPos val="nextTo"/>
        <c:crossAx val="1384545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17567-3150-4375-B036-FB3F35FADB63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C9B-3625-40DC-99C2-302A046CF2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5689-B08F-4F7B-B3FB-FEB5125FE99A}" type="datetime1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44104-5028-438A-A76C-1EE11E7F4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7678B7B-BF75-4CFC-894D-D499634AA64F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4A38B9B-4822-46F7-AC59-FC406AFF1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АСТАВКА яв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r="63" b="12012"/>
          <a:stretch>
            <a:fillRect/>
          </a:stretch>
        </p:blipFill>
        <p:spPr>
          <a:xfrm>
            <a:off x="1043608" y="116632"/>
            <a:ext cx="7344816" cy="64666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 Самые главные события 2011 года</a:t>
            </a:r>
            <a:br>
              <a:rPr lang="ru-RU" b="1" u="sng" dirty="0" smtClean="0"/>
            </a:br>
            <a:r>
              <a:rPr lang="ru-RU" sz="3100" b="1" u="sng" dirty="0" smtClean="0"/>
              <a:t>Достижения студентов и аспирантов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496944" cy="529356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 smtClean="0"/>
              <a:t>По результатам участия в различных конкурсах, олимпиадах, форумах и т.п. студентам университета вручено </a:t>
            </a:r>
            <a:r>
              <a:rPr lang="ru-RU" b="1" dirty="0" smtClean="0">
                <a:solidFill>
                  <a:srgbClr val="FF0000"/>
                </a:solidFill>
              </a:rPr>
              <a:t>191 награда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(дипломы, благодарности, призы, подарки и т.д.) </a:t>
            </a:r>
          </a:p>
          <a:p>
            <a:pPr lvl="0"/>
            <a:r>
              <a:rPr lang="ru-RU" dirty="0" smtClean="0"/>
              <a:t>Выпускник ИГХТУ 2011 года, аспирант </a:t>
            </a:r>
            <a:r>
              <a:rPr lang="ru-RU" b="1" dirty="0" smtClean="0"/>
              <a:t>Игорь Баранов</a:t>
            </a:r>
            <a:r>
              <a:rPr lang="ru-RU" dirty="0" smtClean="0"/>
              <a:t> избран </a:t>
            </a:r>
            <a:r>
              <a:rPr lang="ru-RU" b="1" dirty="0" smtClean="0">
                <a:solidFill>
                  <a:srgbClr val="FF0000"/>
                </a:solidFill>
              </a:rPr>
              <a:t>председателем Молодежного правительства Ивановской области</a:t>
            </a:r>
            <a:r>
              <a:rPr lang="ru-RU" dirty="0" smtClean="0"/>
              <a:t>. По инициативе Молодежного правительства был проведен благотворительный марафон </a:t>
            </a:r>
            <a:r>
              <a:rPr lang="ru-RU" b="1" dirty="0" smtClean="0"/>
              <a:t>«Ты нам нужен»</a:t>
            </a:r>
            <a:r>
              <a:rPr lang="ru-RU" dirty="0" smtClean="0"/>
              <a:t> по сбору средств для детей с ограниченными возможностями здоровья.</a:t>
            </a:r>
          </a:p>
          <a:p>
            <a:pPr lvl="0"/>
            <a:r>
              <a:rPr lang="ru-RU" dirty="0" err="1" smtClean="0"/>
              <a:t>Мультимедийный</a:t>
            </a:r>
            <a:r>
              <a:rPr lang="ru-RU" dirty="0" smtClean="0"/>
              <a:t> проект «Андрей Тарковский: собиратель снов», подготовленный авторским коллективом ИГТА и ИГХТУ (</a:t>
            </a:r>
            <a:r>
              <a:rPr lang="ru-RU" dirty="0" err="1" smtClean="0"/>
              <a:t>студклуб</a:t>
            </a:r>
            <a:r>
              <a:rPr lang="ru-RU" dirty="0" smtClean="0"/>
              <a:t>) стал победителем во </a:t>
            </a:r>
            <a:r>
              <a:rPr lang="ru-RU" b="1" dirty="0" smtClean="0">
                <a:solidFill>
                  <a:srgbClr val="FF0000"/>
                </a:solidFill>
              </a:rPr>
              <a:t>Всероссийском конкурсе «Служение Отечеству: события и имена».</a:t>
            </a:r>
          </a:p>
          <a:p>
            <a:pPr lvl="0"/>
            <a:r>
              <a:rPr lang="ru-RU" dirty="0" smtClean="0"/>
              <a:t>Молодежный интернет-журнал </a:t>
            </a:r>
            <a:r>
              <a:rPr lang="ru-RU" b="1" dirty="0" smtClean="0"/>
              <a:t>IMMAGIO.RU</a:t>
            </a:r>
            <a:r>
              <a:rPr lang="ru-RU" dirty="0" smtClean="0"/>
              <a:t>, посвященный культуре региона, занял </a:t>
            </a:r>
            <a:r>
              <a:rPr lang="ru-RU" b="1" dirty="0" smtClean="0"/>
              <a:t>3 место</a:t>
            </a:r>
            <a:r>
              <a:rPr lang="ru-RU" dirty="0" smtClean="0"/>
              <a:t> на Российском конкурсе информационных технологий </a:t>
            </a:r>
            <a:r>
              <a:rPr lang="ru-RU" b="1" dirty="0" smtClean="0">
                <a:solidFill>
                  <a:srgbClr val="FF0000"/>
                </a:solidFill>
              </a:rPr>
              <a:t>"It-прорыв"</a:t>
            </a:r>
            <a:r>
              <a:rPr lang="ru-RU" dirty="0" smtClean="0"/>
              <a:t> в номинации </a:t>
            </a:r>
            <a:r>
              <a:rPr lang="ru-RU" b="1" dirty="0" smtClean="0">
                <a:solidFill>
                  <a:srgbClr val="FF0000"/>
                </a:solidFill>
              </a:rPr>
              <a:t>"I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ru-RU" b="1" dirty="0" smtClean="0">
                <a:solidFill>
                  <a:srgbClr val="FF0000"/>
                </a:solidFill>
              </a:rPr>
              <a:t>-идея"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smtClean="0"/>
              <a:t>Редактор и создатель журнала - </a:t>
            </a:r>
            <a:r>
              <a:rPr lang="ru-RU" b="1" dirty="0" smtClean="0"/>
              <a:t>Александр </a:t>
            </a:r>
            <a:r>
              <a:rPr lang="ru-RU" b="1" dirty="0" err="1" smtClean="0"/>
              <a:t>Макушин</a:t>
            </a:r>
            <a:r>
              <a:rPr lang="ru-RU" dirty="0" smtClean="0"/>
              <a:t>, магистрант направления "</a:t>
            </a:r>
            <a:r>
              <a:rPr lang="ru-RU" dirty="0" err="1" smtClean="0"/>
              <a:t>Культурология</a:t>
            </a:r>
            <a:r>
              <a:rPr lang="ru-RU" dirty="0" smtClean="0"/>
              <a:t>". </a:t>
            </a:r>
            <a:r>
              <a:rPr lang="ru-RU" dirty="0" err="1" smtClean="0"/>
              <a:t>Социокультурный</a:t>
            </a:r>
            <a:r>
              <a:rPr lang="ru-RU" dirty="0" smtClean="0"/>
              <a:t> проект является некоммерческим, реализуется с 2011 года.</a:t>
            </a:r>
          </a:p>
          <a:p>
            <a:pPr lvl="0"/>
            <a:r>
              <a:rPr lang="ru-RU" b="1" dirty="0" smtClean="0"/>
              <a:t>Александр </a:t>
            </a:r>
            <a:r>
              <a:rPr lang="ru-RU" b="1" dirty="0" err="1" smtClean="0"/>
              <a:t>Погонин</a:t>
            </a:r>
            <a:r>
              <a:rPr lang="ru-RU" b="1" dirty="0" smtClean="0"/>
              <a:t> </a:t>
            </a:r>
            <a:r>
              <a:rPr lang="ru-RU" dirty="0" smtClean="0"/>
              <a:t>победил в номинации </a:t>
            </a:r>
            <a:r>
              <a:rPr lang="ru-RU" b="1" dirty="0" smtClean="0">
                <a:solidFill>
                  <a:srgbClr val="FF0000"/>
                </a:solidFill>
              </a:rPr>
              <a:t>"Студент – event-менеджер» </a:t>
            </a:r>
            <a:r>
              <a:rPr lang="ru-RU" dirty="0" smtClean="0"/>
              <a:t>во</a:t>
            </a:r>
            <a:br>
              <a:rPr lang="ru-RU" dirty="0" smtClean="0"/>
            </a:br>
            <a:r>
              <a:rPr lang="ru-RU" b="1" dirty="0" smtClean="0"/>
              <a:t>Всероссийском конкурсе </a:t>
            </a:r>
            <a:r>
              <a:rPr lang="ru-RU" dirty="0" smtClean="0"/>
              <a:t>проектов "</a:t>
            </a:r>
            <a:r>
              <a:rPr lang="ru-RU" dirty="0" err="1" smtClean="0"/>
              <a:t>EVENTиада</a:t>
            </a:r>
            <a:r>
              <a:rPr lang="ru-RU" dirty="0" smtClean="0"/>
              <a:t>" в сфере организации мероприятий, специальных акций и BTL-кампаний для студентов (</a:t>
            </a:r>
            <a:r>
              <a:rPr lang="ru-RU" dirty="0" err="1" smtClean="0"/>
              <a:t>eventiada.ru</a:t>
            </a:r>
            <a:r>
              <a:rPr lang="ru-RU" dirty="0" smtClean="0"/>
              <a:t>).</a:t>
            </a:r>
          </a:p>
          <a:p>
            <a:pPr lvl="0"/>
            <a:r>
              <a:rPr lang="ru-RU" b="1" dirty="0" smtClean="0"/>
              <a:t>ИГХТУ</a:t>
            </a:r>
            <a:r>
              <a:rPr lang="ru-RU" dirty="0" smtClean="0"/>
              <a:t> выиграл грант в конкурсе программ </a:t>
            </a:r>
            <a:r>
              <a:rPr lang="ru-RU" b="1" dirty="0" smtClean="0"/>
              <a:t>«Развитие деятельности студенческих объединений»</a:t>
            </a:r>
            <a:r>
              <a:rPr lang="ru-RU" dirty="0" smtClean="0"/>
              <a:t>. Финансирование </a:t>
            </a:r>
            <a:r>
              <a:rPr lang="ru-RU" b="1" dirty="0" smtClean="0">
                <a:solidFill>
                  <a:srgbClr val="FF0000"/>
                </a:solidFill>
              </a:rPr>
              <a:t>19 млн. руб.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485" t="9440"/>
          <a:stretch>
            <a:fillRect/>
          </a:stretch>
        </p:blipFill>
        <p:spPr bwMode="auto">
          <a:xfrm>
            <a:off x="2771800" y="620688"/>
            <a:ext cx="3816424" cy="55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6260232" cy="1362075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ОБЩАЯ ГОРДОСТЬ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38333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t="5293" r="44595"/>
          <a:stretch>
            <a:fillRect/>
          </a:stretch>
        </p:blipFill>
        <p:spPr bwMode="auto">
          <a:xfrm>
            <a:off x="107504" y="260648"/>
            <a:ext cx="2664296" cy="64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41013" r="69167" b="27261"/>
          <a:stretch>
            <a:fillRect/>
          </a:stretch>
        </p:blipFill>
        <p:spPr bwMode="auto">
          <a:xfrm>
            <a:off x="5796136" y="1340768"/>
            <a:ext cx="3213596" cy="45685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900550"/>
            <a:ext cx="8050088" cy="8327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Профессиональная переподготовка и ДПО для работодателей-партнеров – 106 человек </a:t>
            </a:r>
            <a:endParaRPr lang="ru-RU" sz="32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83568" y="5805264"/>
            <a:ext cx="7992888" cy="7920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ОАО «Пигмент» г. Тамбов </a:t>
            </a:r>
          </a:p>
          <a:p>
            <a:r>
              <a:rPr lang="ru-RU" sz="2400" b="1" dirty="0" smtClean="0"/>
              <a:t>2010-2011 учебный год совместно с ТГТУ</a:t>
            </a:r>
            <a:endParaRPr lang="ru-RU" sz="2400" b="1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7497" r="1564" b="8711"/>
          <a:stretch>
            <a:fillRect/>
          </a:stretch>
        </p:blipFill>
        <p:spPr bwMode="auto">
          <a:xfrm>
            <a:off x="971600" y="141722"/>
            <a:ext cx="7560840" cy="445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Повышение квалификации</a:t>
            </a:r>
            <a:endParaRPr lang="ru-RU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/>
              <a:t>В 2011 году – 256 человек</a:t>
            </a:r>
          </a:p>
          <a:p>
            <a:r>
              <a:rPr lang="ru-RU" sz="1600" b="1" dirty="0" smtClean="0"/>
              <a:t>По программам разработанным для ОАО «</a:t>
            </a:r>
            <a:r>
              <a:rPr lang="ru-RU" sz="1600" b="1" dirty="0" err="1" smtClean="0"/>
              <a:t>Акрон</a:t>
            </a:r>
            <a:r>
              <a:rPr lang="ru-RU" sz="1600" b="1" dirty="0" smtClean="0"/>
              <a:t>» за 2010-2011 прошли повышение  квалификации  210 рабочих и ИТР</a:t>
            </a:r>
            <a:endParaRPr lang="ru-RU" sz="1600" b="1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256" b="3256"/>
          <a:stretch>
            <a:fillRect/>
          </a:stretch>
        </p:blipFill>
        <p:spPr bwMode="auto">
          <a:xfrm>
            <a:off x="1560576" y="0"/>
            <a:ext cx="7583424" cy="456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77787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Перечень мероприятий для реализации программы на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2011 – 2012 гг.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Этапы работы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50825" y="1125538"/>
            <a:ext cx="2089150" cy="8636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Подготовка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Октябрь 2011г. –  Декабрь 2011г.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2484438" y="1125538"/>
            <a:ext cx="2016125" cy="8636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Привлечение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Октябрь 2011г.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Март 2012г.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4643438" y="1125538"/>
            <a:ext cx="2016125" cy="8636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Подбор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Ноябрь 2011г.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Май 2012г.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804025" y="1125538"/>
            <a:ext cx="1979613" cy="8636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Отбор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Март 2012г.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Июнь 2012г.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323850" y="836613"/>
            <a:ext cx="457200" cy="45720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2555875" y="836613"/>
            <a:ext cx="457200" cy="45720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4716463" y="836613"/>
            <a:ext cx="457200" cy="45720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6875463" y="836613"/>
            <a:ext cx="457200" cy="45720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</a:t>
            </a:r>
          </a:p>
        </p:txBody>
      </p:sp>
      <p:sp>
        <p:nvSpPr>
          <p:cNvPr id="14" name="Загнутый угол 13"/>
          <p:cNvSpPr/>
          <p:nvPr/>
        </p:nvSpPr>
        <p:spPr>
          <a:xfrm>
            <a:off x="179388" y="2133600"/>
            <a:ext cx="2016125" cy="4248150"/>
          </a:xfrm>
          <a:prstGeom prst="foldedCorner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300" b="1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1" dirty="0"/>
              <a:t>Ведение переговоров с ВУЗами;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1" dirty="0"/>
              <a:t>Разработка рекламных материалов совместно со службой </a:t>
            </a:r>
            <a:r>
              <a:rPr lang="en-US" sz="1300" b="1" dirty="0"/>
              <a:t>PR </a:t>
            </a:r>
            <a:r>
              <a:rPr lang="ru-RU" sz="1300" b="1" dirty="0"/>
              <a:t>Компании;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1" dirty="0"/>
              <a:t>Разработка анкеты для первоначального отбора;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C00000"/>
                </a:solidFill>
              </a:rPr>
              <a:t>- </a:t>
            </a:r>
            <a:r>
              <a:rPr lang="ru-RU" sz="1300" b="1" dirty="0">
                <a:solidFill>
                  <a:srgbClr val="C00000"/>
                </a:solidFill>
              </a:rPr>
              <a:t>Организация компаний в ВУЗах (презентация Предприятий).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- </a:t>
            </a:r>
            <a:r>
              <a:rPr lang="ru-RU" sz="1300" b="1" dirty="0"/>
              <a:t>Анкетирование участников, сбор, обработка анкет ;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2339975" y="2133600"/>
            <a:ext cx="2016125" cy="4248150"/>
          </a:xfrm>
          <a:prstGeom prst="foldedCorner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1" dirty="0"/>
              <a:t> Создание страницы на сайте ЗАО </a:t>
            </a:r>
            <a:r>
              <a:rPr lang="ru-RU" sz="1300" b="1" dirty="0" smtClean="0"/>
              <a:t>«</a:t>
            </a:r>
            <a:r>
              <a:rPr lang="ru-RU" sz="1300" b="1" dirty="0" smtClean="0">
                <a:solidFill>
                  <a:schemeClr val="tx2"/>
                </a:solidFill>
              </a:rPr>
              <a:t>…………..</a:t>
            </a:r>
            <a:r>
              <a:rPr lang="ru-RU" sz="1300" b="1" dirty="0" smtClean="0"/>
              <a:t>» </a:t>
            </a:r>
            <a:r>
              <a:rPr lang="ru-RU" sz="1300" b="1" dirty="0"/>
              <a:t>и на сайтах Предприятий;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- </a:t>
            </a:r>
            <a:r>
              <a:rPr lang="ru-RU" sz="1300" b="1" dirty="0"/>
              <a:t>Поиск и подача объявлений на специализированных сайтах по подбору персонала;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- </a:t>
            </a:r>
            <a:r>
              <a:rPr lang="ru-RU" sz="1300" b="1" dirty="0"/>
              <a:t>Реклама в специализированных печатных изданиях;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- Размещение рекламы в ВУЗах о проведении «Ярмарки вакансий».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4500563" y="2133600"/>
            <a:ext cx="2016125" cy="4248150"/>
          </a:xfrm>
          <a:prstGeom prst="foldedCorner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1" dirty="0"/>
              <a:t>Закупка анкет и тестов;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Проведение «Ярмарки вакансий» в ВУЗе;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- </a:t>
            </a:r>
            <a:r>
              <a:rPr lang="ru-RU" sz="1300" b="1" dirty="0"/>
              <a:t>Анкетирование участников, сбор, обработка анкет 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C00000"/>
                </a:solidFill>
              </a:rPr>
              <a:t>- Контроль академической успеваемости претендентов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Загнутый угол 16"/>
          <p:cNvSpPr/>
          <p:nvPr/>
        </p:nvSpPr>
        <p:spPr>
          <a:xfrm>
            <a:off x="6659563" y="2133600"/>
            <a:ext cx="2305050" cy="4248150"/>
          </a:xfrm>
          <a:prstGeom prst="foldedCorner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/>
              <a:t>Проведение телефонных переговоров, приглашение на собеседование;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- Проведение собеседования на основе лидерских компетенций;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C00000"/>
                </a:solidFill>
              </a:rPr>
              <a:t>- </a:t>
            </a:r>
            <a:r>
              <a:rPr lang="ru-RU" sz="1200" b="1" dirty="0">
                <a:solidFill>
                  <a:srgbClr val="C00000"/>
                </a:solidFill>
              </a:rPr>
              <a:t>Сбор рекомендаций в ВУЗе на кандидатов, успешно прошедших собеседование;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/>
              <a:t>Тестирование кандидатов;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- </a:t>
            </a:r>
            <a:r>
              <a:rPr lang="ru-RU" sz="1200" b="1" dirty="0"/>
              <a:t>Проведение центра оценки Кандидатов (интервью по компетенции, деловые игры, презентации);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- </a:t>
            </a:r>
            <a:r>
              <a:rPr lang="ru-RU" sz="1200" b="1" dirty="0"/>
              <a:t>Аналитика и отчеты по каждому кандидату, прошедшему центр оценки.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600" r="46620"/>
          <a:stretch>
            <a:fillRect/>
          </a:stretch>
        </p:blipFill>
        <p:spPr bwMode="auto">
          <a:xfrm>
            <a:off x="0" y="0"/>
            <a:ext cx="37211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ль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276872"/>
            <a:ext cx="5372100" cy="43307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07904" y="260648"/>
            <a:ext cx="4968552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АБИТУРИЕНТ «ПРИВЯЗАН» К БУДУЩЕМУ РАБОТОДАТЕЛЮ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403648" y="2743200"/>
            <a:ext cx="7091065" cy="356612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3" descr="лиценз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20" y="51584"/>
            <a:ext cx="4652128" cy="6605989"/>
          </a:xfrm>
          <a:prstGeom prst="rect">
            <a:avLst/>
          </a:prstGeom>
        </p:spPr>
      </p:pic>
      <p:pic>
        <p:nvPicPr>
          <p:cNvPr id="6" name="Рисунок 5" descr="бессрочн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869160"/>
            <a:ext cx="1983635" cy="105729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843808" y="5229200"/>
            <a:ext cx="1512168" cy="14401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915816" y="5517232"/>
            <a:ext cx="1584176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бессрочн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5301208"/>
            <a:ext cx="576063" cy="307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381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Распределение студентов получающих стипендию по курсам</a:t>
            </a:r>
            <a:br>
              <a:rPr lang="ru-RU" sz="2400" b="1" dirty="0" smtClean="0"/>
            </a:br>
            <a:r>
              <a:rPr lang="ru-RU" sz="2400" b="1" dirty="0" smtClean="0"/>
              <a:t>(максимальный размер стипендии 13000 руб., </a:t>
            </a:r>
            <a:br>
              <a:rPr lang="ru-RU" sz="2400" b="1" dirty="0" smtClean="0"/>
            </a:br>
            <a:r>
              <a:rPr lang="ru-RU" sz="2400" b="1" dirty="0" smtClean="0"/>
              <a:t>без учета грантов)</a:t>
            </a:r>
            <a:endParaRPr lang="ru-RU" sz="24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395536" y="1447800"/>
          <a:ext cx="8291264" cy="4429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950"/>
                <a:gridCol w="2394682"/>
                <a:gridCol w="2072816"/>
                <a:gridCol w="2072816"/>
              </a:tblGrid>
              <a:tr h="7511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Неорганический факультет,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Органический факультет,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Механический факультет, %</a:t>
                      </a:r>
                      <a:endParaRPr lang="ru-RU" dirty="0"/>
                    </a:p>
                  </a:txBody>
                  <a:tcPr/>
                </a:tc>
              </a:tr>
              <a:tr h="4351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Первый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</a:tr>
              <a:tr h="4351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Второй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39</a:t>
                      </a:r>
                      <a:endParaRPr lang="ru-RU" b="1" dirty="0"/>
                    </a:p>
                  </a:txBody>
                  <a:tcPr/>
                </a:tc>
              </a:tr>
              <a:tr h="4351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Третий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38</a:t>
                      </a:r>
                      <a:endParaRPr lang="ru-RU" b="1" dirty="0"/>
                    </a:p>
                  </a:txBody>
                  <a:tcPr/>
                </a:tc>
              </a:tr>
              <a:tr h="4351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Четвертый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54</a:t>
                      </a:r>
                      <a:endParaRPr lang="ru-RU" b="1" dirty="0"/>
                    </a:p>
                  </a:txBody>
                  <a:tcPr/>
                </a:tc>
              </a:tr>
              <a:tr h="4351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Пятый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62</a:t>
                      </a:r>
                      <a:endParaRPr lang="ru-RU" b="1" dirty="0"/>
                    </a:p>
                  </a:txBody>
                  <a:tcPr/>
                </a:tc>
              </a:tr>
              <a:tr h="75116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Первый курс магистры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</a:t>
                      </a:r>
                      <a:endParaRPr lang="ru-RU" b="1" dirty="0"/>
                    </a:p>
                  </a:txBody>
                  <a:tcPr/>
                </a:tc>
              </a:tr>
              <a:tr h="75116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Второй курс магистры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971600" y="332656"/>
            <a:ext cx="7848872" cy="122413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заявок на выпускников</a:t>
            </a:r>
          </a:p>
          <a:p>
            <a:pPr algn="ctr"/>
            <a:endParaRPr lang="ru-RU" sz="36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4"/>
          </p:nvPr>
        </p:nvGraphicFramePr>
        <p:xfrm>
          <a:off x="611560" y="1556792"/>
          <a:ext cx="781236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914400" y="1916832"/>
            <a:ext cx="4665712" cy="42172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57200" cy="4571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105" y="214086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Участие предприятий в формировании и реализации образовательных программ.</a:t>
            </a:r>
            <a:br>
              <a:rPr lang="ru-RU" sz="2400" b="1" dirty="0" smtClean="0"/>
            </a:br>
            <a:r>
              <a:rPr lang="ru-RU" sz="2400" b="1" dirty="0" smtClean="0"/>
              <a:t>УМЦ СУ-155 </a:t>
            </a:r>
            <a:r>
              <a:rPr lang="ru-RU" sz="1400" b="1" dirty="0" smtClean="0"/>
              <a:t>(ФОРМИРОВАНИЕ ИНТЕРЕСА К БУДУЩЕЙ СПЕЦИАЛЬНОСТИ)</a:t>
            </a:r>
            <a:endParaRPr lang="ru-RU" sz="14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010402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251520" y="1340768"/>
          <a:ext cx="8745308" cy="53323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464735"/>
                <a:gridCol w="516341"/>
                <a:gridCol w="1404008"/>
                <a:gridCol w="795028"/>
                <a:gridCol w="795028"/>
                <a:gridCol w="795028"/>
                <a:gridCol w="659083"/>
                <a:gridCol w="857250"/>
                <a:gridCol w="868751"/>
                <a:gridCol w="795028"/>
                <a:gridCol w="795028"/>
              </a:tblGrid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24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СИБУР Холдинг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-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239 197.0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161 400.0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48.2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7 873.5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н.д.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н.д.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управленческая по 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54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Группа "Еврохим"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97 787.5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73 577.2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32.9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3 218.8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25 011.2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19 997.8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"Нижнекамскнефтехим"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Республика Татарстан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96 516.0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62 989.0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53.2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3 177.0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11 342.0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8 466.0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"</a:t>
                      </a:r>
                      <a:r>
                        <a:rPr lang="ru-RU" sz="1200" dirty="0" err="1"/>
                        <a:t>Проктер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энд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Гэмбл</a:t>
                      </a:r>
                      <a:r>
                        <a:rPr lang="ru-RU" sz="1200" dirty="0"/>
                        <a:t>"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82 848.3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72 095.0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14.9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2 727.1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2 529.0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1 862.6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Группа "Фосагро"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76 951.0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60 785.0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26.6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2 532.9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15 630.0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10 578.0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107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143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"Уралкалий"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Пермский край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51 592.0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33 809.0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52.6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1 698.2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19 749.0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16 650.0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122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131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Группа "Акрон"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46 737.7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37 541.7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24.5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1 538.4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8 183.9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5 584.1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139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166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ОХК "Уралхим"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42 201.4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30 104.6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40.2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1 389.1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1 606.1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1 029.9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159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"Хенкель Рус"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36 175.5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н.д.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1 190.8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4 087.7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3 282.0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251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276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"Куйбышевазот"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Самарская область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22 454.0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17 114.0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31.2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739.1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1 963.0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1 296.0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282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319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"Тольяттиазот"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Самарская область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19 735.7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14 816.0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33.2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649.6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2 258.0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1 761.5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291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310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"Минудобрения" (г. Россошь)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Воронежская область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18 994.3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15 421.1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23.2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625.2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3 212.1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2 503.4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35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318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Группа "Полипластик"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16 880.7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12 552.3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34.5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555.7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669.5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563.9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МСФО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5560" marR="15560" marT="15560" marB="1556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1282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3730" y="343672"/>
          <a:ext cx="8769101" cy="957927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482783"/>
                <a:gridCol w="499284"/>
                <a:gridCol w="1409506"/>
                <a:gridCol w="797191"/>
                <a:gridCol w="797191"/>
                <a:gridCol w="797191"/>
                <a:gridCol w="649306"/>
                <a:gridCol w="855915"/>
                <a:gridCol w="886352"/>
                <a:gridCol w="797191"/>
                <a:gridCol w="797191"/>
              </a:tblGrid>
              <a:tr h="95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2011 год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2010 год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Компания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Регион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en-US" sz="1200" smtClean="0"/>
                        <a:t>2010 </a:t>
                      </a:r>
                      <a:r>
                        <a:rPr lang="ru-RU" sz="1200" smtClean="0"/>
                        <a:t>г.</a:t>
                      </a:r>
                      <a:r>
                        <a:rPr lang="ru-RU" sz="1200" baseline="0" smtClean="0"/>
                        <a:t> </a:t>
                      </a:r>
                      <a:r>
                        <a:rPr lang="ru-RU" sz="1200" smtClean="0"/>
                        <a:t>(млн. </a:t>
                      </a:r>
                      <a:r>
                        <a:rPr lang="ru-RU" sz="1200"/>
                        <a:t>руб</a:t>
                      </a:r>
                      <a:r>
                        <a:rPr lang="ru-RU" sz="1200" smtClean="0"/>
                        <a:t>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ru-RU" sz="1200" smtClean="0"/>
                        <a:t>2009 г. (млн.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Темп прироста (%)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долл.)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Прибыль до налогообложения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Чистая прибыль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 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Отчетность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580" y="0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Рейтинг крупнейших компаний </a:t>
            </a:r>
            <a:r>
              <a:rPr lang="ru-RU" smtClean="0"/>
              <a:t>России: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71925" y="0"/>
            <a:ext cx="499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/>
              <a:t>ХИМИЧЕСКАЯ  И  НЕФТЕХИМИЧЕСКАЯ  ПРОМ-ТЬ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Проект «Элитное образование»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Цель элитного технического образования</a:t>
            </a:r>
            <a:r>
              <a:rPr lang="ru-RU" dirty="0" smtClean="0"/>
              <a:t> – подготовка профессионалов, способных к комплексной исследовательской, проектной и предпринимательской деятельности.</a:t>
            </a:r>
          </a:p>
          <a:p>
            <a:r>
              <a:rPr lang="ru-RU" dirty="0" smtClean="0"/>
              <a:t>В программу элитного обучения может войти: </a:t>
            </a:r>
          </a:p>
          <a:p>
            <a:pPr lvl="1"/>
            <a:r>
              <a:rPr lang="ru-RU" dirty="0" smtClean="0"/>
              <a:t>изучение дисциплин, направленных на развитие навыков проектной работы, работы в команде, способности ставить и решать задачи инновационного развития; </a:t>
            </a:r>
          </a:p>
          <a:p>
            <a:pPr lvl="1"/>
            <a:r>
              <a:rPr lang="ru-RU" dirty="0" smtClean="0"/>
              <a:t>учебно-исследовательская работа студентов на основе заданий предприятий партнеров (проблемно-ориентированных);</a:t>
            </a:r>
          </a:p>
          <a:p>
            <a:pPr lvl="1"/>
            <a:r>
              <a:rPr lang="ru-RU" dirty="0" smtClean="0"/>
              <a:t>разработка и реализация проектов направленных на развитие  лидерских и организаторских способностей;</a:t>
            </a:r>
          </a:p>
          <a:p>
            <a:pPr lvl="1"/>
            <a:r>
              <a:rPr lang="ru-RU" dirty="0" smtClean="0"/>
              <a:t>изучение современных </a:t>
            </a:r>
            <a:r>
              <a:rPr lang="ru-RU" dirty="0" err="1" smtClean="0"/>
              <a:t>бизнес-методов</a:t>
            </a:r>
            <a:endParaRPr lang="ru-RU" dirty="0" smtClean="0"/>
          </a:p>
          <a:p>
            <a:pPr lvl="1"/>
            <a:r>
              <a:rPr lang="ru-RU" dirty="0" smtClean="0"/>
              <a:t>и т.д. </a:t>
            </a:r>
          </a:p>
          <a:p>
            <a:pPr lvl="1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Проект «Элитное образование»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Для студентов, участвующих в проекте «Элитное образование», помимо возрастающей учебной нагрузки, могут быть предусмотрены «бонусы»:</a:t>
            </a:r>
          </a:p>
          <a:p>
            <a:pPr lvl="1"/>
            <a:r>
              <a:rPr lang="ru-RU" dirty="0" smtClean="0"/>
              <a:t>получение сертификатов и свидетельств</a:t>
            </a:r>
          </a:p>
          <a:p>
            <a:pPr lvl="1"/>
            <a:r>
              <a:rPr lang="ru-RU" dirty="0" smtClean="0"/>
              <a:t> возможность получения целевых повышенных стипендий предприятий и компаний; </a:t>
            </a:r>
          </a:p>
          <a:p>
            <a:pPr lvl="1"/>
            <a:r>
              <a:rPr lang="ru-RU" dirty="0" smtClean="0"/>
              <a:t>возможность углубленного изучения иностранного  языка; </a:t>
            </a:r>
          </a:p>
          <a:p>
            <a:pPr lvl="1"/>
            <a:r>
              <a:rPr lang="ru-RU" dirty="0" smtClean="0"/>
              <a:t>занятия в летних школах;</a:t>
            </a:r>
          </a:p>
          <a:p>
            <a:pPr lvl="1"/>
            <a:r>
              <a:rPr lang="ru-RU" dirty="0" smtClean="0"/>
              <a:t> возможность стажировок за рубежом;</a:t>
            </a:r>
          </a:p>
          <a:p>
            <a:pPr lvl="1"/>
            <a:r>
              <a:rPr lang="ru-RU" dirty="0" smtClean="0"/>
              <a:t> раннее заключение договоров (контрактов) с будущими работодателями; </a:t>
            </a:r>
          </a:p>
          <a:p>
            <a:pPr lvl="1"/>
            <a:r>
              <a:rPr lang="ru-RU" dirty="0" smtClean="0"/>
              <a:t>престижные места работы и т.д.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719857" y="188640"/>
            <a:ext cx="759633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ХИМТЕХ – это Ваше будущее!!!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C:\Program Files\The Bat!\MAIL\Кокина Н.Р\Attach\DSC05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632848" cy="5724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78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</p:nvPr>
        </p:nvGraphicFramePr>
        <p:xfrm>
          <a:off x="251520" y="1340768"/>
          <a:ext cx="8741626" cy="486372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466282"/>
                <a:gridCol w="500581"/>
                <a:gridCol w="1401627"/>
                <a:gridCol w="800930"/>
                <a:gridCol w="789806"/>
                <a:gridCol w="800930"/>
                <a:gridCol w="645193"/>
                <a:gridCol w="856550"/>
                <a:gridCol w="878799"/>
                <a:gridCol w="806235"/>
                <a:gridCol w="794693"/>
              </a:tblGrid>
              <a:tr h="437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j-lt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Группа компаний "СУ-155"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j-lt"/>
                          <a:ea typeface="Times New Roman"/>
                          <a:cs typeface="Times New Roman"/>
                        </a:rPr>
                        <a:t>Москва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j-lt"/>
                          <a:ea typeface="Times New Roman"/>
                          <a:cs typeface="Times New Roman"/>
                        </a:rPr>
                        <a:t>53 415</a:t>
                      </a: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51 345.0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4.0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1 758.2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715.0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j-lt"/>
                          <a:ea typeface="Times New Roman"/>
                          <a:cs typeface="Times New Roman"/>
                        </a:rPr>
                        <a:t>269.0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j-lt"/>
                          <a:ea typeface="Times New Roman"/>
                          <a:cs typeface="Times New Roman"/>
                        </a:rPr>
                        <a:t>управленческая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437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152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119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Группа компаний ПИК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38 090.0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41 175.0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-7.5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1 253.8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-8 136.0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-6 128.0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437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169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Корпорация "Главстрой"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34 335.7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26 040.0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31.9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1 130.2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н.д.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н.д.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управленческая по 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276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193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"Интеко"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Москва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29 979.0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54 426.1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-44.9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986.8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100.8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99.3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437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221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366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"Мосстроймеханизация-5"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Москва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26 601.5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11 978.0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122.1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875.6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1 261.8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980.2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757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226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342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ГУСС "Дальспецстрой при Спецстрое России"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Хабаровский край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25 249.0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13 033.1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93.7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831.1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1 167.4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913.6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РСБУ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597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310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261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Группа компаний "ЛенСпецСМУ"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17 708.5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18 169.8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-2.5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582.9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4 907.1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3 734.1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МСФО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597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333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209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Группа компаний "Моспромстрой"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Москва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15 090.4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23 782.5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-36.5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496.7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2 828.7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2 387.6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управленческая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  <a:tr h="597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397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370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/>
                        <a:t>"Специализированное управление № 2"</a:t>
                      </a:r>
                      <a:endParaRPr lang="ru-RU" sz="1200" u="none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Московская область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12 225.3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11 787.3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3.7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402.4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135.2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89.0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РСБУ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07" marR="38807" marT="38807" marB="38807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1304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404664"/>
          <a:ext cx="8769101" cy="957927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482783"/>
                <a:gridCol w="499284"/>
                <a:gridCol w="1409506"/>
                <a:gridCol w="797191"/>
                <a:gridCol w="797191"/>
                <a:gridCol w="797191"/>
                <a:gridCol w="649306"/>
                <a:gridCol w="855915"/>
                <a:gridCol w="886352"/>
                <a:gridCol w="797191"/>
                <a:gridCol w="797191"/>
              </a:tblGrid>
              <a:tr h="95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2011 год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2010 год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Компания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Регион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en-US" sz="1200" smtClean="0"/>
                        <a:t>2010 </a:t>
                      </a:r>
                      <a:r>
                        <a:rPr lang="ru-RU" sz="1200" smtClean="0"/>
                        <a:t>г.</a:t>
                      </a:r>
                      <a:r>
                        <a:rPr lang="ru-RU" sz="1200" baseline="0" smtClean="0"/>
                        <a:t> </a:t>
                      </a:r>
                      <a:r>
                        <a:rPr lang="ru-RU" sz="1200" smtClean="0"/>
                        <a:t>(млн. </a:t>
                      </a:r>
                      <a:r>
                        <a:rPr lang="ru-RU" sz="1200"/>
                        <a:t>руб</a:t>
                      </a:r>
                      <a:r>
                        <a:rPr lang="ru-RU" sz="1200" smtClean="0"/>
                        <a:t>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ru-RU" sz="1200" smtClean="0"/>
                        <a:t>2009 г. (млн.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Темп прироста (%)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долл.)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Прибыль до налогообложения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Чистая прибыль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 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Отчетность</a:t>
                      </a:r>
                      <a:endParaRPr lang="ru-RU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" y="0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Рейтинг крупнейших компаний </a:t>
            </a:r>
            <a:r>
              <a:rPr lang="ru-RU" smtClean="0"/>
              <a:t>России: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623560" y="0"/>
            <a:ext cx="334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/>
              <a:t>СТРОИТЕЛЬСТВО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2875" y="1297696"/>
          <a:ext cx="8745223" cy="503403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{8799B23B-EC83-4686-B30A-512413B5E67A}</a:tableStyleId>
              </a:tblPr>
              <a:tblGrid>
                <a:gridCol w="481468"/>
                <a:gridCol w="497924"/>
                <a:gridCol w="1405669"/>
                <a:gridCol w="795020"/>
                <a:gridCol w="795020"/>
                <a:gridCol w="795020"/>
                <a:gridCol w="647538"/>
                <a:gridCol w="853585"/>
                <a:gridCol w="883939"/>
                <a:gridCol w="795020"/>
                <a:gridCol w="795020"/>
              </a:tblGrid>
              <a:tr h="586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115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120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"Марс"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Московская область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48 680.3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40 988.6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18.8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1 602.4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12 106.8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9 530.1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РСБУ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</a:tr>
              <a:tr h="586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154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129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"САН </a:t>
                      </a:r>
                      <a:r>
                        <a:rPr lang="ru-RU" sz="1200" u="none" err="1">
                          <a:solidFill>
                            <a:schemeClr val="tx1"/>
                          </a:solidFill>
                          <a:latin typeface="+mn-lt"/>
                        </a:rPr>
                        <a:t>ИнБев</a:t>
                      </a: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-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37 478.0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37 903.5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-1.1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1 233.6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425.6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293.5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РСБУ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</a:tr>
              <a:tr h="586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"Крафт Фудс Рус"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33 140.5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29 290.9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13.1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1 090.9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3 150.2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2 223.6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РСБУ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1143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266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288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+mn-lt"/>
                        </a:rPr>
                        <a:t>Нижегородский масложировой комбинат (ТД НМЖК)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Нижегородская область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20 903.4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16 548.5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26.3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688.1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189.6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129.1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РСБУ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</a:tr>
              <a:tr h="772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362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372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Глюкозно-паточный комбинат "Ефремовский"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Тульская область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13 757.6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11 758.3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17.0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452.9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865.4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654.5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+mn-lt"/>
                          <a:ea typeface="Times New Roman"/>
                          <a:cs typeface="Times New Roman"/>
                        </a:rPr>
                        <a:t>РСБУ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  <a:tr h="772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367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361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ТД "Солнечные Продукты"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-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13 343.1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12 205.7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9.3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439.2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6.4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1.4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РСБУ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</a:tr>
              <a:tr h="586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376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353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"</a:t>
                      </a:r>
                      <a:r>
                        <a:rPr lang="ru-RU" sz="1200" u="none" err="1">
                          <a:solidFill>
                            <a:schemeClr val="tx1"/>
                          </a:solidFill>
                          <a:latin typeface="+mn-lt"/>
                        </a:rPr>
                        <a:t>Фрито</a:t>
                      </a: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 Лей </a:t>
                      </a:r>
                      <a:r>
                        <a:rPr lang="ru-RU" sz="1200" u="none" err="1">
                          <a:solidFill>
                            <a:schemeClr val="tx1"/>
                          </a:solidFill>
                          <a:latin typeface="+mn-lt"/>
                        </a:rPr>
                        <a:t>Мануфактуринг</a:t>
                      </a:r>
                      <a:r>
                        <a:rPr lang="ru-RU" sz="1200" u="none">
                          <a:solidFill>
                            <a:schemeClr val="tx1"/>
                          </a:solidFill>
                          <a:latin typeface="+mn-lt"/>
                        </a:rPr>
                        <a:t>"</a:t>
                      </a:r>
                      <a:endParaRPr lang="ru-RU" sz="1200" u="none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Московская область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13 133.3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12 335.0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6.5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432.3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80.3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</a:rPr>
                        <a:t>-39.9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</a:rPr>
                        <a:t>РСБУ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1282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3730" y="343672"/>
          <a:ext cx="8769101" cy="957927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482783"/>
                <a:gridCol w="499284"/>
                <a:gridCol w="1409506"/>
                <a:gridCol w="797191"/>
                <a:gridCol w="797191"/>
                <a:gridCol w="797191"/>
                <a:gridCol w="649306"/>
                <a:gridCol w="855915"/>
                <a:gridCol w="886352"/>
                <a:gridCol w="797191"/>
                <a:gridCol w="797191"/>
              </a:tblGrid>
              <a:tr h="95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2011 год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2010 год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Компания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Регион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en-US" sz="1200" smtClean="0"/>
                        <a:t>2010 </a:t>
                      </a:r>
                      <a:r>
                        <a:rPr lang="ru-RU" sz="1200" smtClean="0"/>
                        <a:t>г.</a:t>
                      </a:r>
                      <a:r>
                        <a:rPr lang="ru-RU" sz="1200" baseline="0" smtClean="0"/>
                        <a:t> </a:t>
                      </a:r>
                      <a:r>
                        <a:rPr lang="ru-RU" sz="1200" smtClean="0"/>
                        <a:t>(млн. </a:t>
                      </a:r>
                      <a:r>
                        <a:rPr lang="ru-RU" sz="1200"/>
                        <a:t>руб</a:t>
                      </a:r>
                      <a:r>
                        <a:rPr lang="ru-RU" sz="1200" smtClean="0"/>
                        <a:t>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. </a:t>
                      </a:r>
                      <a:r>
                        <a:rPr lang="ru-RU" sz="1200" smtClean="0"/>
                        <a:t>2009 г. (млн.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Темп прироста (%)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Объем реализации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долл.)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Прибыль до налогообложения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Чистая прибыль в </a:t>
                      </a:r>
                      <a:r>
                        <a:rPr lang="ru-RU" sz="1200" smtClean="0"/>
                        <a:t>2010 г. </a:t>
                      </a:r>
                      <a:r>
                        <a:rPr lang="ru-RU" sz="1200"/>
                        <a:t>(</a:t>
                      </a:r>
                      <a:r>
                        <a:rPr lang="ru-RU" sz="1200" smtClean="0"/>
                        <a:t>млн. </a:t>
                      </a:r>
                      <a:r>
                        <a:rPr lang="ru-RU" sz="1200"/>
                        <a:t>руб.) 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Отчетность</a:t>
                      </a:r>
                      <a:endParaRPr lang="ru-RU" sz="12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448" marR="14448" marT="14448" marB="144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07980" y="0"/>
            <a:ext cx="36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/>
              <a:t>ПИЩЕВАЯ  ПРОМЫШЛЕННОСТЬ</a:t>
            </a:r>
            <a:endParaRPr lang="ru-RU" b="1"/>
          </a:p>
        </p:txBody>
      </p:sp>
      <p:sp>
        <p:nvSpPr>
          <p:cNvPr id="7" name="TextBox 6"/>
          <p:cNvSpPr txBox="1"/>
          <p:nvPr/>
        </p:nvSpPr>
        <p:spPr>
          <a:xfrm>
            <a:off x="68580" y="0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Рейтинг крупнейших компаний </a:t>
            </a:r>
            <a:r>
              <a:rPr lang="ru-RU" dirty="0" smtClean="0"/>
              <a:t>России: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 descr="D:\МоиДокументы\Ученый Совет ИГХТУ\Благодарственное Энергия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3384376" cy="4785175"/>
          </a:xfrm>
          <a:prstGeom prst="rect">
            <a:avLst/>
          </a:prstGeom>
          <a:noFill/>
        </p:spPr>
      </p:pic>
      <p:pic>
        <p:nvPicPr>
          <p:cNvPr id="71687" name="Picture 7" descr="D:\МоиДокументы\Ученый Совет ИГХТУ\Благодарственное ФКБ ГкНИПАС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525756" cy="4985073"/>
          </a:xfrm>
          <a:prstGeom prst="rect">
            <a:avLst/>
          </a:prstGeom>
          <a:noFill/>
        </p:spPr>
      </p:pic>
      <p:pic>
        <p:nvPicPr>
          <p:cNvPr id="71688" name="Picture 8" descr="D:\МоиДокументы\Ученый Совет ИГХТУ\Благодарность ТД Суперпласт 2009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46634" r="1634" b="42362"/>
          <a:stretch>
            <a:fillRect/>
          </a:stretch>
        </p:blipFill>
        <p:spPr bwMode="auto">
          <a:xfrm>
            <a:off x="0" y="5445224"/>
            <a:ext cx="7975944" cy="126159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1685" name="Picture 5" descr="D:\МоиДокументы\Ученый Совет ИГХТУ\Благодарственное Ополь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716016" y="2348880"/>
            <a:ext cx="3096344" cy="437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 descr="Проблемы экономики №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8813" y="3644900"/>
            <a:ext cx="17986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9" descr="Наукоемк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975" y="1052513"/>
            <a:ext cx="19415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1" descr="Известия 03_05_2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3463"/>
            <a:ext cx="1933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Макрогетероцикл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913" y="1052513"/>
            <a:ext cx="18557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7004050" cy="720725"/>
          </a:xfrm>
          <a:noFill/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5400"/>
                </a:solidFill>
                <a:latin typeface="Comic Sans MS" pitchFamily="66" charset="0"/>
              </a:rPr>
              <a:t>Научные периодические издания</a:t>
            </a:r>
          </a:p>
        </p:txBody>
      </p:sp>
      <p:pic>
        <p:nvPicPr>
          <p:cNvPr id="16391" name="Picture 10" descr="Гуман_нау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644900"/>
            <a:ext cx="19065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1052513"/>
            <a:ext cx="19621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Социальная программа ИГХТУ</a:t>
            </a:r>
            <a:endParaRPr lang="ru-RU" sz="3200" b="1" dirty="0"/>
          </a:p>
        </p:txBody>
      </p:sp>
      <p:pic>
        <p:nvPicPr>
          <p:cNvPr id="11266" name="Picture 2" descr="D:\МоиДокументы\Задания ректора\Общежитие Метельский\IMG_59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8983" t="10046" r="1419" b="14663"/>
          <a:stretch>
            <a:fillRect/>
          </a:stretch>
        </p:blipFill>
        <p:spPr bwMode="auto">
          <a:xfrm>
            <a:off x="107504" y="1284780"/>
            <a:ext cx="4248472" cy="5573220"/>
          </a:xfrm>
          <a:prstGeom prst="rect">
            <a:avLst/>
          </a:prstGeom>
          <a:noFill/>
        </p:spPr>
      </p:pic>
      <p:pic>
        <p:nvPicPr>
          <p:cNvPr id="5" name="Picture 2" descr="D:\МоиДокументы\Ярмарка вакансий 2012\моя презентация\общ нов106.jpg"/>
          <p:cNvPicPr>
            <a:picLocks noChangeAspect="1" noChangeArrowheads="1"/>
          </p:cNvPicPr>
          <p:nvPr/>
        </p:nvPicPr>
        <p:blipFill>
          <a:blip r:embed="rId3" cstate="print"/>
          <a:srcRect l="12654" t="10178" r="47803" b="8681"/>
          <a:stretch>
            <a:fillRect/>
          </a:stretch>
        </p:blipFill>
        <p:spPr bwMode="auto">
          <a:xfrm>
            <a:off x="4644008" y="1349389"/>
            <a:ext cx="4248472" cy="5508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62056" cy="11247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ДЛЯ СТУДЕНТОВ, АСПИРАНТОВ, МОЛОДЫХ ПРЕПОДАВАТЕЛЕЙ</a:t>
            </a:r>
            <a:endParaRPr lang="ru-RU" sz="2400" b="1" dirty="0"/>
          </a:p>
        </p:txBody>
      </p:sp>
      <p:pic>
        <p:nvPicPr>
          <p:cNvPr id="10242" name="Picture 2" descr="D:\МоиДокументы\Ярмарка вакансий 2012\моя презентация\план этаж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712968" cy="5443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 Самые главные события 2011 года</a:t>
            </a:r>
            <a:br>
              <a:rPr lang="ru-RU" b="1" u="sng" dirty="0" smtClean="0"/>
            </a:br>
            <a:r>
              <a:rPr lang="ru-RU" sz="3100" b="1" u="sng" dirty="0" smtClean="0"/>
              <a:t>Достижения студентов и аспирантов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1447800"/>
            <a:ext cx="7931224" cy="522156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>Стипендия Президента РФ</a:t>
            </a:r>
            <a:r>
              <a:rPr lang="ru-RU" dirty="0" smtClean="0"/>
              <a:t> за высокие достижения в учебной и научной деятельности присуждена студенту гр. 4/11 </a:t>
            </a:r>
            <a:r>
              <a:rPr lang="ru-RU" b="1" dirty="0" smtClean="0"/>
              <a:t>Илье Осипову,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стипендия Правительства РФ</a:t>
            </a:r>
            <a:r>
              <a:rPr lang="ru-RU" dirty="0" smtClean="0"/>
              <a:t> – </a:t>
            </a:r>
            <a:r>
              <a:rPr lang="ru-RU" dirty="0" err="1" smtClean="0"/>
              <a:t>магистрантке</a:t>
            </a:r>
            <a:r>
              <a:rPr lang="ru-RU" dirty="0" smtClean="0"/>
              <a:t> гр. 5/127 </a:t>
            </a:r>
            <a:r>
              <a:rPr lang="ru-RU" b="1" dirty="0" smtClean="0"/>
              <a:t>Ксении </a:t>
            </a:r>
            <a:r>
              <a:rPr lang="ru-RU" b="1" dirty="0" err="1" smtClean="0"/>
              <a:t>Латухиной</a:t>
            </a:r>
            <a:r>
              <a:rPr lang="ru-RU" dirty="0" smtClean="0"/>
              <a:t>.</a:t>
            </a:r>
          </a:p>
          <a:p>
            <a:pPr lvl="0"/>
            <a:r>
              <a:rPr lang="ru-RU" b="1" dirty="0" smtClean="0"/>
              <a:t>Стипендиатом Президента РФ </a:t>
            </a:r>
            <a:r>
              <a:rPr lang="ru-RU" dirty="0" smtClean="0"/>
              <a:t>стал аспирант кафедры неорганической химии </a:t>
            </a:r>
            <a:r>
              <a:rPr lang="ru-RU" b="1" dirty="0" smtClean="0"/>
              <a:t>Юрий Марфин</a:t>
            </a:r>
            <a:r>
              <a:rPr lang="ru-RU" dirty="0" smtClean="0"/>
              <a:t>, стипендиатом Правительства РФ – аспирантка кафедры физики </a:t>
            </a:r>
            <a:r>
              <a:rPr lang="ru-RU" b="1" dirty="0" smtClean="0"/>
              <a:t>Елена Пелевина.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Стипендия</a:t>
            </a:r>
            <a:r>
              <a:rPr lang="ru-RU" dirty="0" smtClean="0"/>
              <a:t> Ивановского отделения Российского </a:t>
            </a:r>
            <a:r>
              <a:rPr lang="ru-RU" b="1" dirty="0" smtClean="0">
                <a:solidFill>
                  <a:srgbClr val="FF0000"/>
                </a:solidFill>
              </a:rPr>
              <a:t>союза промышленников и предпринимателей России</a:t>
            </a:r>
            <a:r>
              <a:rPr lang="ru-RU" dirty="0" smtClean="0"/>
              <a:t> присуждена студентам </a:t>
            </a:r>
            <a:r>
              <a:rPr lang="ru-RU" b="1" dirty="0" smtClean="0"/>
              <a:t>Александру </a:t>
            </a:r>
            <a:r>
              <a:rPr lang="ru-RU" b="1" dirty="0" err="1" smtClean="0"/>
              <a:t>Погонину</a:t>
            </a:r>
            <a:r>
              <a:rPr lang="ru-RU" dirty="0" smtClean="0"/>
              <a:t>  (5/100) и </a:t>
            </a:r>
            <a:r>
              <a:rPr lang="ru-RU" b="1" dirty="0" smtClean="0"/>
              <a:t>Сергею </a:t>
            </a:r>
            <a:r>
              <a:rPr lang="ru-RU" b="1" dirty="0" err="1" smtClean="0"/>
              <a:t>Бодалову</a:t>
            </a:r>
            <a:r>
              <a:rPr lang="ru-RU" dirty="0" smtClean="0"/>
              <a:t> (4/32) – 2010/2011 </a:t>
            </a:r>
            <a:r>
              <a:rPr lang="ru-RU" dirty="0" err="1" smtClean="0"/>
              <a:t>уч.год</a:t>
            </a:r>
            <a:r>
              <a:rPr lang="ru-RU" dirty="0" smtClean="0"/>
              <a:t>,  на 2011/2012 </a:t>
            </a:r>
            <a:r>
              <a:rPr lang="ru-RU" dirty="0" err="1" smtClean="0"/>
              <a:t>уч</a:t>
            </a:r>
            <a:r>
              <a:rPr lang="ru-RU" dirty="0" smtClean="0"/>
              <a:t>. год – </a:t>
            </a:r>
            <a:r>
              <a:rPr lang="ru-RU" b="1" dirty="0" smtClean="0"/>
              <a:t>Сергею </a:t>
            </a:r>
            <a:r>
              <a:rPr lang="ru-RU" b="1" dirty="0" err="1" smtClean="0"/>
              <a:t>Бодалову</a:t>
            </a:r>
            <a:r>
              <a:rPr lang="ru-RU" dirty="0" smtClean="0"/>
              <a:t> (5/32) и </a:t>
            </a:r>
            <a:r>
              <a:rPr lang="ru-RU" b="1" dirty="0" smtClean="0"/>
              <a:t>Андрею </a:t>
            </a:r>
            <a:r>
              <a:rPr lang="ru-RU" b="1" dirty="0" err="1" smtClean="0"/>
              <a:t>Кованову</a:t>
            </a:r>
            <a:r>
              <a:rPr lang="ru-RU" dirty="0" smtClean="0"/>
              <a:t> (4/35)</a:t>
            </a:r>
            <a:r>
              <a:rPr lang="ru-RU" b="1" dirty="0" smtClean="0"/>
              <a:t>.</a:t>
            </a:r>
            <a:endParaRPr lang="ru-RU" dirty="0" smtClean="0"/>
          </a:p>
          <a:p>
            <a:pPr lvl="0"/>
            <a:r>
              <a:rPr lang="ru-RU" dirty="0" smtClean="0"/>
              <a:t>Обладателем </a:t>
            </a:r>
            <a:r>
              <a:rPr lang="ru-RU" b="1" dirty="0" smtClean="0">
                <a:solidFill>
                  <a:srgbClr val="FF0000"/>
                </a:solidFill>
              </a:rPr>
              <a:t>премии Губернатора </a:t>
            </a:r>
            <a:r>
              <a:rPr lang="ru-RU" dirty="0" smtClean="0"/>
              <a:t>Ивановской области для талантливой молодежи в номинации «научная и интеллектуальная деятельность» стал аспирант КНХ</a:t>
            </a:r>
            <a:r>
              <a:rPr lang="ru-RU" b="1" dirty="0" smtClean="0"/>
              <a:t> Юрий Марфин.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Стипендии Губернатора </a:t>
            </a:r>
            <a:r>
              <a:rPr lang="ru-RU" dirty="0" smtClean="0"/>
              <a:t>Ивановской области удостоен студент гр. 5/129</a:t>
            </a:r>
            <a:r>
              <a:rPr lang="ru-RU" b="1" dirty="0" smtClean="0"/>
              <a:t> Кирилл Клюшкин.</a:t>
            </a:r>
            <a:endParaRPr lang="ru-RU" dirty="0" smtClean="0"/>
          </a:p>
          <a:p>
            <a:pPr lvl="0"/>
            <a:r>
              <a:rPr lang="ru-RU" dirty="0" smtClean="0"/>
              <a:t>Победителями городского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конкурса «Большие надежды» </a:t>
            </a:r>
            <a:r>
              <a:rPr lang="ru-RU" dirty="0" smtClean="0"/>
              <a:t>в номинации «Лидер молодежного движения»  стал студент гр. 4/39 </a:t>
            </a:r>
            <a:r>
              <a:rPr lang="ru-RU" b="1" dirty="0" smtClean="0"/>
              <a:t>Алексей Титов</a:t>
            </a:r>
            <a:r>
              <a:rPr lang="ru-RU" dirty="0" smtClean="0"/>
              <a:t>, в номинации «За успехи в трудовой деятельности» - м.н.с. кафедры физической химии </a:t>
            </a:r>
            <a:r>
              <a:rPr lang="ru-RU" b="1" dirty="0" smtClean="0"/>
              <a:t>Максим </a:t>
            </a:r>
            <a:r>
              <a:rPr lang="ru-RU" b="1" dirty="0" err="1" smtClean="0"/>
              <a:t>Шепелев</a:t>
            </a:r>
            <a:r>
              <a:rPr lang="ru-RU" b="1" dirty="0" smtClean="0"/>
              <a:t>.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Именные стипендии им. Г.А. </a:t>
            </a:r>
            <a:r>
              <a:rPr lang="ru-RU" b="1" dirty="0" err="1" smtClean="0">
                <a:solidFill>
                  <a:srgbClr val="FF0000"/>
                </a:solidFill>
              </a:rPr>
              <a:t>Крестова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– для студентов Ивановского отделения Высшего химического колледжа РАН была назначена </a:t>
            </a:r>
            <a:r>
              <a:rPr lang="ru-RU" b="1" dirty="0" smtClean="0"/>
              <a:t>Дарье Пановой </a:t>
            </a:r>
            <a:r>
              <a:rPr lang="ru-RU" dirty="0" smtClean="0"/>
              <a:t>(4/11) и </a:t>
            </a:r>
            <a:r>
              <a:rPr lang="ru-RU" b="1" dirty="0" smtClean="0"/>
              <a:t>Александру Воронину</a:t>
            </a:r>
            <a:r>
              <a:rPr lang="ru-RU" dirty="0" smtClean="0"/>
              <a:t> (5/100).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982</TotalTime>
  <Words>1612</Words>
  <Application>Microsoft Office PowerPoint</Application>
  <PresentationFormat>Экран (4:3)</PresentationFormat>
  <Paragraphs>494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Справедливость</vt:lpstr>
      <vt:lpstr>Слайд 1</vt:lpstr>
      <vt:lpstr>Слайд 2</vt:lpstr>
      <vt:lpstr>Слайд 3</vt:lpstr>
      <vt:lpstr>Слайд 4</vt:lpstr>
      <vt:lpstr>Слайд 5</vt:lpstr>
      <vt:lpstr>Научные периодические издания</vt:lpstr>
      <vt:lpstr>Социальная программа ИГХТУ</vt:lpstr>
      <vt:lpstr>ДЛЯ СТУДЕНТОВ, АСПИРАНТОВ, МОЛОДЫХ ПРЕПОДАВАТЕЛЕЙ</vt:lpstr>
      <vt:lpstr> Самые главные события 2011 года Достижения студентов и аспирантов</vt:lpstr>
      <vt:lpstr> Самые главные события 2011 года Достижения студентов и аспирантов</vt:lpstr>
      <vt:lpstr>НАША ОБЩАЯ ГОРДОСТЬ     </vt:lpstr>
      <vt:lpstr>Профессиональная переподготовка и ДПО для работодателей-партнеров – 106 человек </vt:lpstr>
      <vt:lpstr>Повышение квалификации</vt:lpstr>
      <vt:lpstr>Перечень мероприятий для реализации программы на 2011 – 2012 гг. Этапы работы</vt:lpstr>
      <vt:lpstr>Слайд 15</vt:lpstr>
      <vt:lpstr>Слайд 16</vt:lpstr>
      <vt:lpstr>Распределение студентов получающих стипендию по курсам (максимальный размер стипендии 13000 руб.,  без учета грантов)</vt:lpstr>
      <vt:lpstr>Слайд 18</vt:lpstr>
      <vt:lpstr>Участие предприятий в формировании и реализации образовательных программ. УМЦ СУ-155 (ФОРМИРОВАНИЕ ИНТЕРЕСА К БУДУЩЕЙ СПЕЦИАЛЬНОСТИ)</vt:lpstr>
      <vt:lpstr>Проект «Элитное образование»</vt:lpstr>
      <vt:lpstr>Проект «Элитное образование»</vt:lpstr>
      <vt:lpstr>Слайд 22</vt:lpstr>
    </vt:vector>
  </TitlesOfParts>
  <Company>ИГХТУ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ИГХТУ</cp:lastModifiedBy>
  <cp:revision>97</cp:revision>
  <dcterms:created xsi:type="dcterms:W3CDTF">2012-03-25T12:03:21Z</dcterms:created>
  <dcterms:modified xsi:type="dcterms:W3CDTF">2012-08-01T09:55:35Z</dcterms:modified>
</cp:coreProperties>
</file>