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76" r:id="rId4"/>
    <p:sldId id="268" r:id="rId5"/>
    <p:sldId id="270" r:id="rId6"/>
    <p:sldId id="271" r:id="rId7"/>
    <p:sldId id="272" r:id="rId8"/>
    <p:sldId id="274" r:id="rId9"/>
    <p:sldId id="257" r:id="rId10"/>
    <p:sldId id="279" r:id="rId11"/>
    <p:sldId id="291" r:id="rId12"/>
    <p:sldId id="278" r:id="rId13"/>
    <p:sldId id="261" r:id="rId14"/>
    <p:sldId id="258" r:id="rId15"/>
    <p:sldId id="284" r:id="rId16"/>
    <p:sldId id="260" r:id="rId17"/>
    <p:sldId id="259" r:id="rId18"/>
    <p:sldId id="280" r:id="rId19"/>
    <p:sldId id="262" r:id="rId20"/>
    <p:sldId id="282" r:id="rId21"/>
    <p:sldId id="283" r:id="rId22"/>
    <p:sldId id="285" r:id="rId23"/>
    <p:sldId id="286" r:id="rId24"/>
    <p:sldId id="288" r:id="rId25"/>
    <p:sldId id="267" r:id="rId26"/>
    <p:sldId id="287" r:id="rId27"/>
    <p:sldId id="289" r:id="rId28"/>
    <p:sldId id="290" r:id="rId29"/>
    <p:sldId id="277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6633"/>
    <a:srgbClr val="4BD0FF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3773" autoAdjust="0"/>
  </p:normalViewPr>
  <p:slideViewPr>
    <p:cSldViewPr>
      <p:cViewPr>
        <p:scale>
          <a:sx n="100" d="100"/>
          <a:sy n="100" d="100"/>
        </p:scale>
        <p:origin x="-1950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44;&#1077;&#1082;&#1072;&#1085;&#1072;&#1090;\&#1059;&#1095;&#1077;&#1085;&#1099;&#1081;%20&#1057;&#1086;&#1074;&#1077;&#1090;%20&#1048;&#1043;&#1061;&#1058;&#1059;\&#1056;&#1072;&#1089;&#1095;&#1077;&#1090;&#109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44;&#1077;&#1082;&#1072;&#1085;&#1072;&#1090;\&#1059;&#1095;&#1077;&#1085;&#1099;&#1081;%20&#1057;&#1086;&#1074;&#1077;&#1090;%20&#1048;&#1043;&#1061;&#1058;&#1059;\&#1048;&#1085;&#1092;&#1086;&#1088;&#1084;&#1072;&#1094;&#1080;&#1103;\&#1056;&#1072;&#1089;&#1095;&#1077;&#1090;&#109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44;&#1077;&#1082;&#1072;&#1085;&#1072;&#1090;\&#1059;&#1095;&#1077;&#1085;&#1099;&#1081;%20&#1057;&#1086;&#1074;&#1077;&#1090;%20&#1048;&#1043;&#1061;&#1058;&#1059;\&#1056;&#1072;&#1089;&#1095;&#1077;&#1090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44;&#1077;&#1082;&#1072;&#1085;&#1072;&#1090;\&#1059;&#1095;&#1077;&#1085;&#1099;&#1081;%20&#1057;&#1086;&#1074;&#1077;&#1090;%20&#1048;&#1043;&#1061;&#1058;&#1059;\&#1056;&#1072;&#1089;&#1095;&#1077;&#1090;&#109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44;&#1077;&#1082;&#1072;&#1085;&#1072;&#1090;\&#1059;&#1095;&#1077;&#1085;&#1099;&#1081;%20&#1057;&#1086;&#1074;&#1077;&#1090;%20&#1048;&#1043;&#1061;&#1058;&#1059;\&#1056;&#1072;&#1089;&#1095;&#1077;&#1090;&#109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44;&#1077;&#1082;&#1072;&#1085;&#1072;&#1090;\&#1059;&#1095;&#1077;&#1085;&#1099;&#1081;%20&#1057;&#1086;&#1074;&#1077;&#1090;%20&#1048;&#1043;&#1061;&#1058;&#1059;\&#1056;&#1072;&#1089;&#1095;&#1077;&#1090;&#1099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44;&#1077;&#1082;&#1072;&#1085;&#1072;&#1090;\&#1059;&#1095;&#1077;&#1085;&#1099;&#1081;%20&#1057;&#1086;&#1074;&#1077;&#1090;%20&#1048;&#1043;&#1061;&#1058;&#1059;\&#1056;&#1072;&#1089;&#1095;&#1077;&#1090;&#1099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44;&#1077;&#1082;&#1072;&#1085;&#1072;&#1090;\&#1059;&#1095;&#1077;&#1085;&#1099;&#1081;%20&#1057;&#1086;&#1074;&#1077;&#1090;%20&#1048;&#1043;&#1061;&#1058;&#1059;\&#1048;&#1085;&#1092;&#1086;&#1088;&#1084;&#1072;&#1094;&#1080;&#1103;\&#1056;&#1072;&#1089;&#1095;&#1077;&#1090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44;&#1077;&#1082;&#1072;&#1085;&#1072;&#1090;\&#1059;&#1095;&#1077;&#1085;&#1099;&#1081;%20&#1057;&#1086;&#1074;&#1077;&#1090;%20&#1048;&#1043;&#1061;&#1058;&#1059;\&#1056;&#1072;&#1089;&#1095;&#1077;&#1090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44;&#1077;&#1082;&#1072;&#1085;&#1072;&#1090;\&#1059;&#1095;&#1077;&#1085;&#1099;&#1081;%20&#1057;&#1086;&#1074;&#1077;&#1090;%20&#1048;&#1043;&#1061;&#1058;&#1059;\&#1056;&#1072;&#1089;&#1095;&#1077;&#1090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44;&#1077;&#1082;&#1072;&#1085;&#1072;&#1090;\&#1059;&#1095;&#1077;&#1085;&#1099;&#1081;%20&#1057;&#1086;&#1074;&#1077;&#1090;%20&#1048;&#1043;&#1061;&#1058;&#1059;\&#1056;&#1072;&#1089;&#1095;&#1077;&#1090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44;&#1077;&#1082;&#1072;&#1085;&#1072;&#1090;\&#1059;&#1095;&#1077;&#1085;&#1099;&#1081;%20&#1057;&#1086;&#1074;&#1077;&#1090;%20&#1048;&#1043;&#1061;&#1058;&#1059;\&#1056;&#1072;&#1089;&#1095;&#1077;&#1090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44;&#1077;&#1082;&#1072;&#1085;&#1072;&#1090;\&#1059;&#1095;&#1077;&#1085;&#1099;&#1081;%20&#1057;&#1086;&#1074;&#1077;&#1090;%20&#1048;&#1043;&#1061;&#1058;&#1059;\&#1056;&#1072;&#1089;&#1095;&#1077;&#1090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44;&#1077;&#1082;&#1072;&#1085;&#1072;&#1090;\&#1059;&#1095;&#1077;&#1085;&#1099;&#1081;%20&#1057;&#1086;&#1074;&#1077;&#1090;%20&#1048;&#1043;&#1061;&#1058;&#1059;\&#1056;&#1072;&#1089;&#1095;&#1077;&#1090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44;&#1077;&#1082;&#1072;&#1085;&#1072;&#1090;\&#1059;&#1095;&#1077;&#1085;&#1099;&#1081;%20&#1057;&#1086;&#1074;&#1077;&#1090;%20&#1048;&#1043;&#1061;&#1058;&#1059;\&#1056;&#1072;&#1089;&#1095;&#1077;&#1090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10"/>
      <c:rotY val="30"/>
      <c:depthPercent val="90"/>
      <c:rAngAx val="1"/>
    </c:view3D>
    <c:plotArea>
      <c:layout/>
      <c:bar3DChart>
        <c:barDir val="col"/>
        <c:grouping val="clustered"/>
        <c:ser>
          <c:idx val="0"/>
          <c:order val="0"/>
          <c:tx>
            <c:v>Коммерческие</c:v>
          </c:tx>
          <c:dLbls>
            <c:showVal val="1"/>
          </c:dLbls>
          <c:cat>
            <c:numRef>
              <c:f>[Расчеты.xlsx]Учеба!$D$2:$D$6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[Расчеты.xlsx]Учеба!$E$2:$E$6</c:f>
              <c:numCache>
                <c:formatCode>General</c:formatCode>
                <c:ptCount val="5"/>
                <c:pt idx="0">
                  <c:v>157</c:v>
                </c:pt>
                <c:pt idx="1">
                  <c:v>131</c:v>
                </c:pt>
                <c:pt idx="2">
                  <c:v>146</c:v>
                </c:pt>
                <c:pt idx="3">
                  <c:v>162</c:v>
                </c:pt>
                <c:pt idx="4">
                  <c:v>140</c:v>
                </c:pt>
              </c:numCache>
            </c:numRef>
          </c:val>
        </c:ser>
        <c:ser>
          <c:idx val="1"/>
          <c:order val="1"/>
          <c:tx>
            <c:v>Бюджетные</c:v>
          </c:tx>
          <c:dLbls>
            <c:showVal val="1"/>
          </c:dLbls>
          <c:cat>
            <c:numRef>
              <c:f>[Расчеты.xlsx]Учеба!$D$2:$D$6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[Расчеты.xlsx]Учеба!$F$2:$F$6</c:f>
              <c:numCache>
                <c:formatCode>General</c:formatCode>
                <c:ptCount val="5"/>
                <c:pt idx="0">
                  <c:v>422</c:v>
                </c:pt>
                <c:pt idx="1">
                  <c:v>294</c:v>
                </c:pt>
                <c:pt idx="2">
                  <c:v>368</c:v>
                </c:pt>
                <c:pt idx="3">
                  <c:v>335</c:v>
                </c:pt>
                <c:pt idx="4">
                  <c:v>268</c:v>
                </c:pt>
              </c:numCache>
            </c:numRef>
          </c:val>
        </c:ser>
        <c:ser>
          <c:idx val="2"/>
          <c:order val="2"/>
          <c:tx>
            <c:v>Всего</c:v>
          </c:tx>
          <c:dLbls>
            <c:showVal val="1"/>
          </c:dLbls>
          <c:cat>
            <c:numRef>
              <c:f>[Расчеты.xlsx]Учеба!$D$2:$D$6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[Расчеты.xlsx]Учеба!$G$2:$G$6</c:f>
              <c:numCache>
                <c:formatCode>General</c:formatCode>
                <c:ptCount val="5"/>
                <c:pt idx="0">
                  <c:v>579</c:v>
                </c:pt>
                <c:pt idx="1">
                  <c:v>425</c:v>
                </c:pt>
                <c:pt idx="2">
                  <c:v>514</c:v>
                </c:pt>
                <c:pt idx="3">
                  <c:v>497</c:v>
                </c:pt>
                <c:pt idx="4">
                  <c:v>408</c:v>
                </c:pt>
              </c:numCache>
            </c:numRef>
          </c:val>
        </c:ser>
        <c:shape val="box"/>
        <c:axId val="54652288"/>
        <c:axId val="54752384"/>
        <c:axId val="0"/>
      </c:bar3DChart>
      <c:catAx>
        <c:axId val="546522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4752384"/>
        <c:crosses val="autoZero"/>
        <c:auto val="1"/>
        <c:lblAlgn val="ctr"/>
        <c:lblOffset val="100"/>
      </c:catAx>
      <c:valAx>
        <c:axId val="547523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46522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view3D>
      <c:rotX val="10"/>
      <c:perspective val="0"/>
    </c:view3D>
    <c:plotArea>
      <c:layout/>
      <c:bar3DChart>
        <c:barDir val="col"/>
        <c:grouping val="stacked"/>
        <c:ser>
          <c:idx val="0"/>
          <c:order val="0"/>
          <c:tx>
            <c:v>ЭиФ</c:v>
          </c:tx>
          <c:dLbls>
            <c:showVal val="1"/>
          </c:dLbls>
          <c:cat>
            <c:numRef>
              <c:f>НР!$L$28:$L$32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НР!$M$28:$M$32</c:f>
              <c:numCache>
                <c:formatCode>General</c:formatCode>
                <c:ptCount val="5"/>
                <c:pt idx="0">
                  <c:v>35</c:v>
                </c:pt>
                <c:pt idx="1">
                  <c:v>72</c:v>
                </c:pt>
                <c:pt idx="2">
                  <c:v>83</c:v>
                </c:pt>
                <c:pt idx="3">
                  <c:v>45</c:v>
                </c:pt>
                <c:pt idx="4">
                  <c:v>57</c:v>
                </c:pt>
              </c:numCache>
            </c:numRef>
          </c:val>
        </c:ser>
        <c:ser>
          <c:idx val="1"/>
          <c:order val="1"/>
          <c:tx>
            <c:v>ФиК</c:v>
          </c:tx>
          <c:dLbls>
            <c:showVal val="1"/>
          </c:dLbls>
          <c:cat>
            <c:numRef>
              <c:f>НР!$L$28:$L$32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НР!$N$28:$N$32</c:f>
              <c:numCache>
                <c:formatCode>General</c:formatCode>
                <c:ptCount val="5"/>
                <c:pt idx="0">
                  <c:v>29</c:v>
                </c:pt>
                <c:pt idx="1">
                  <c:v>19</c:v>
                </c:pt>
                <c:pt idx="2">
                  <c:v>55</c:v>
                </c:pt>
                <c:pt idx="3">
                  <c:v>49</c:v>
                </c:pt>
                <c:pt idx="4">
                  <c:v>21</c:v>
                </c:pt>
              </c:numCache>
            </c:numRef>
          </c:val>
        </c:ser>
        <c:ser>
          <c:idx val="2"/>
          <c:order val="2"/>
          <c:tx>
            <c:v>УиЭММ</c:v>
          </c:tx>
          <c:dLbls>
            <c:showVal val="1"/>
          </c:dLbls>
          <c:cat>
            <c:numRef>
              <c:f>НР!$L$28:$L$32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НР!$O$28:$O$32</c:f>
              <c:numCache>
                <c:formatCode>General</c:formatCode>
                <c:ptCount val="5"/>
                <c:pt idx="0">
                  <c:v>32</c:v>
                </c:pt>
                <c:pt idx="1">
                  <c:v>54</c:v>
                </c:pt>
                <c:pt idx="2">
                  <c:v>62</c:v>
                </c:pt>
                <c:pt idx="3">
                  <c:v>32</c:v>
                </c:pt>
                <c:pt idx="4">
                  <c:v>48</c:v>
                </c:pt>
              </c:numCache>
            </c:numRef>
          </c:val>
        </c:ser>
        <c:ser>
          <c:idx val="3"/>
          <c:order val="3"/>
          <c:tx>
            <c:v>СЭТ</c:v>
          </c:tx>
          <c:dLbls>
            <c:showVal val="1"/>
          </c:dLbls>
          <c:cat>
            <c:numRef>
              <c:f>НР!$L$28:$L$32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НР!$P$28:$P$32</c:f>
              <c:numCache>
                <c:formatCode>General</c:formatCode>
                <c:ptCount val="5"/>
                <c:pt idx="0">
                  <c:v>14</c:v>
                </c:pt>
                <c:pt idx="1">
                  <c:v>29</c:v>
                </c:pt>
                <c:pt idx="2">
                  <c:v>29</c:v>
                </c:pt>
                <c:pt idx="3">
                  <c:v>15</c:v>
                </c:pt>
                <c:pt idx="4">
                  <c:v>4</c:v>
                </c:pt>
              </c:numCache>
            </c:numRef>
          </c:val>
        </c:ser>
        <c:ser>
          <c:idx val="4"/>
          <c:order val="4"/>
          <c:tx>
            <c:v>ВМ</c:v>
          </c:tx>
          <c:dLbls>
            <c:showVal val="1"/>
          </c:dLbls>
          <c:cat>
            <c:numRef>
              <c:f>НР!$L$28:$L$32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НР!$Q$28:$Q$32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shape val="box"/>
        <c:axId val="71265280"/>
        <c:axId val="71287552"/>
        <c:axId val="0"/>
      </c:bar3DChart>
      <c:catAx>
        <c:axId val="71265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1287552"/>
        <c:crosses val="autoZero"/>
        <c:auto val="1"/>
        <c:lblAlgn val="ctr"/>
        <c:lblOffset val="100"/>
      </c:catAx>
      <c:valAx>
        <c:axId val="712875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12652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view3D>
      <c:rotX val="10"/>
      <c:perspective val="0"/>
    </c:view3D>
    <c:plotArea>
      <c:layout/>
      <c:bar3DChart>
        <c:barDir val="col"/>
        <c:grouping val="clustered"/>
        <c:ser>
          <c:idx val="1"/>
          <c:order val="0"/>
          <c:dLbls>
            <c:showVal val="1"/>
          </c:dLbls>
          <c:cat>
            <c:numRef>
              <c:f>НР!$C$2:$C$6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НР!$G$2:$G$6</c:f>
              <c:numCache>
                <c:formatCode>General</c:formatCode>
                <c:ptCount val="5"/>
                <c:pt idx="0">
                  <c:v>14</c:v>
                </c:pt>
                <c:pt idx="1">
                  <c:v>5</c:v>
                </c:pt>
                <c:pt idx="2">
                  <c:v>3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</c:ser>
        <c:shape val="box"/>
        <c:axId val="71041792"/>
        <c:axId val="71043328"/>
        <c:axId val="0"/>
      </c:bar3DChart>
      <c:catAx>
        <c:axId val="71041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1043328"/>
        <c:crosses val="autoZero"/>
        <c:auto val="1"/>
        <c:lblAlgn val="ctr"/>
        <c:lblOffset val="100"/>
      </c:catAx>
      <c:valAx>
        <c:axId val="710433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1041792"/>
        <c:crosses val="autoZero"/>
        <c:crossBetween val="between"/>
      </c:valAx>
    </c:plotArea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ЭиФ</c:v>
          </c:tx>
          <c:dLbls>
            <c:showVal val="1"/>
          </c:dLbls>
          <c:cat>
            <c:numRef>
              <c:f>НР!$V$14:$V$18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НР!$W$14:$W$18</c:f>
              <c:numCache>
                <c:formatCode>General</c:formatCode>
                <c:ptCount val="5"/>
                <c:pt idx="0">
                  <c:v>62.5</c:v>
                </c:pt>
                <c:pt idx="1">
                  <c:v>75</c:v>
                </c:pt>
                <c:pt idx="2">
                  <c:v>25</c:v>
                </c:pt>
                <c:pt idx="3">
                  <c:v>37.5</c:v>
                </c:pt>
                <c:pt idx="4">
                  <c:v>40</c:v>
                </c:pt>
              </c:numCache>
            </c:numRef>
          </c:val>
        </c:ser>
        <c:ser>
          <c:idx val="1"/>
          <c:order val="1"/>
          <c:tx>
            <c:v>УиЭММ</c:v>
          </c:tx>
          <c:dLbls>
            <c:showVal val="1"/>
          </c:dLbls>
          <c:cat>
            <c:numRef>
              <c:f>НР!$V$14:$V$18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НР!$X$14:$X$18</c:f>
              <c:numCache>
                <c:formatCode>General</c:formatCode>
                <c:ptCount val="5"/>
                <c:pt idx="0">
                  <c:v>50</c:v>
                </c:pt>
                <c:pt idx="1">
                  <c:v>71.400000000000006</c:v>
                </c:pt>
                <c:pt idx="2">
                  <c:v>50</c:v>
                </c:pt>
                <c:pt idx="3">
                  <c:v>42.9</c:v>
                </c:pt>
                <c:pt idx="4">
                  <c:v>37.5</c:v>
                </c:pt>
              </c:numCache>
            </c:numRef>
          </c:val>
        </c:ser>
        <c:ser>
          <c:idx val="2"/>
          <c:order val="2"/>
          <c:tx>
            <c:v>ФиК</c:v>
          </c:tx>
          <c:dLbls>
            <c:showVal val="1"/>
          </c:dLbls>
          <c:cat>
            <c:numRef>
              <c:f>НР!$V$14:$V$18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НР!$Y$14:$Y$18</c:f>
              <c:numCache>
                <c:formatCode>General</c:formatCode>
                <c:ptCount val="5"/>
                <c:pt idx="0">
                  <c:v>47.1</c:v>
                </c:pt>
                <c:pt idx="1">
                  <c:v>58.8</c:v>
                </c:pt>
                <c:pt idx="2">
                  <c:v>60.5</c:v>
                </c:pt>
                <c:pt idx="3">
                  <c:v>65.5</c:v>
                </c:pt>
                <c:pt idx="4">
                  <c:v>73.3</c:v>
                </c:pt>
              </c:numCache>
            </c:numRef>
          </c:val>
        </c:ser>
        <c:shape val="box"/>
        <c:axId val="71312512"/>
        <c:axId val="71314048"/>
        <c:axId val="0"/>
      </c:bar3DChart>
      <c:catAx>
        <c:axId val="71312512"/>
        <c:scaling>
          <c:orientation val="minMax"/>
        </c:scaling>
        <c:axPos val="b"/>
        <c:numFmt formatCode="General" sourceLinked="1"/>
        <c:tickLblPos val="nextTo"/>
        <c:crossAx val="71314048"/>
        <c:crosses val="autoZero"/>
        <c:auto val="1"/>
        <c:lblAlgn val="ctr"/>
        <c:lblOffset val="100"/>
      </c:catAx>
      <c:valAx>
        <c:axId val="71314048"/>
        <c:scaling>
          <c:orientation val="minMax"/>
        </c:scaling>
        <c:axPos val="l"/>
        <c:majorGridlines/>
        <c:numFmt formatCode="General" sourceLinked="1"/>
        <c:tickLblPos val="nextTo"/>
        <c:crossAx val="713125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89539291914529451"/>
          <c:h val="0.89814814814814814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[Расчеты.xlsx]Лист1!$J$2:$J$6</c:f>
              <c:strCache>
                <c:ptCount val="5"/>
                <c:pt idx="0">
                  <c:v>УиЭММ</c:v>
                </c:pt>
                <c:pt idx="1">
                  <c:v>ЭиФ</c:v>
                </c:pt>
                <c:pt idx="2">
                  <c:v>ФиК</c:v>
                </c:pt>
                <c:pt idx="3">
                  <c:v>ВМ</c:v>
                </c:pt>
                <c:pt idx="4">
                  <c:v>СЭТ</c:v>
                </c:pt>
              </c:strCache>
            </c:strRef>
          </c:cat>
          <c:val>
            <c:numRef>
              <c:f>[Расчеты.xlsx]Лист1!$I$2:$I$6</c:f>
              <c:numCache>
                <c:formatCode>General</c:formatCode>
                <c:ptCount val="5"/>
                <c:pt idx="0">
                  <c:v>650</c:v>
                </c:pt>
                <c:pt idx="1">
                  <c:v>1700</c:v>
                </c:pt>
                <c:pt idx="2">
                  <c:v>140</c:v>
                </c:pt>
                <c:pt idx="3">
                  <c:v>170</c:v>
                </c:pt>
                <c:pt idx="4">
                  <c:v>270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 rtl="0"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76791120545668479"/>
          <c:y val="0.17033646835812191"/>
          <c:w val="0.21954960959033731"/>
          <c:h val="0.53895632837561958"/>
        </c:manualLayout>
      </c:layout>
      <c:txPr>
        <a:bodyPr/>
        <a:lstStyle/>
        <a:p>
          <a:pPr rtl="0">
            <a:defRPr sz="1400"/>
          </a:pPr>
          <a:endParaRPr lang="ru-RU"/>
        </a:p>
      </c:txPr>
    </c:legend>
    <c:plotVisOnly val="1"/>
    <c:dispBlanksAs val="zero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plotArea>
      <c:layout/>
      <c:barChart>
        <c:barDir val="col"/>
        <c:grouping val="clustered"/>
        <c:ser>
          <c:idx val="1"/>
          <c:order val="0"/>
          <c:spPr>
            <a:gradFill rotWithShape="1">
              <a:gsLst>
                <a:gs pos="0">
                  <a:schemeClr val="accent1">
                    <a:tint val="92000"/>
                    <a:satMod val="170000"/>
                  </a:schemeClr>
                </a:gs>
                <a:gs pos="15000">
                  <a:schemeClr val="accent1">
                    <a:tint val="92000"/>
                    <a:shade val="99000"/>
                    <a:satMod val="170000"/>
                  </a:schemeClr>
                </a:gs>
                <a:gs pos="62000">
                  <a:schemeClr val="accent1">
                    <a:tint val="96000"/>
                    <a:shade val="80000"/>
                    <a:satMod val="170000"/>
                  </a:schemeClr>
                </a:gs>
                <a:gs pos="97000">
                  <a:schemeClr val="accent1">
                    <a:tint val="98000"/>
                    <a:shade val="63000"/>
                    <a:satMod val="170000"/>
                  </a:schemeClr>
                </a:gs>
                <a:gs pos="100000">
                  <a:schemeClr val="accent1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hemeClr val="accent1"/>
              </a:contourClr>
            </a:sp3d>
          </c:spPr>
          <c:dLbls>
            <c:showVal val="1"/>
          </c:dLbls>
          <c:cat>
            <c:numRef>
              <c:f>[Расчеты.xlsx]НР!$C$2:$C$6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[Расчеты.xlsx]НР!$D$2:$D$6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axId val="71485312"/>
        <c:axId val="71486848"/>
      </c:barChart>
      <c:catAx>
        <c:axId val="71485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1486848"/>
        <c:crosses val="autoZero"/>
        <c:auto val="1"/>
        <c:lblAlgn val="ctr"/>
        <c:lblOffset val="100"/>
      </c:catAx>
      <c:valAx>
        <c:axId val="714868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1485312"/>
        <c:crosses val="autoZero"/>
        <c:crossBetween val="between"/>
      </c:valAx>
    </c:plotArea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plotArea>
      <c:layout/>
      <c:barChart>
        <c:barDir val="col"/>
        <c:grouping val="clustered"/>
        <c:ser>
          <c:idx val="1"/>
          <c:order val="0"/>
          <c:spPr>
            <a:gradFill rotWithShape="1">
              <a:gsLst>
                <a:gs pos="0">
                  <a:schemeClr val="accent6">
                    <a:tint val="92000"/>
                    <a:satMod val="170000"/>
                  </a:schemeClr>
                </a:gs>
                <a:gs pos="15000">
                  <a:schemeClr val="accent6">
                    <a:tint val="92000"/>
                    <a:shade val="99000"/>
                    <a:satMod val="170000"/>
                  </a:schemeClr>
                </a:gs>
                <a:gs pos="62000">
                  <a:schemeClr val="accent6">
                    <a:tint val="96000"/>
                    <a:shade val="80000"/>
                    <a:satMod val="170000"/>
                  </a:schemeClr>
                </a:gs>
                <a:gs pos="97000">
                  <a:schemeClr val="accent6">
                    <a:tint val="98000"/>
                    <a:shade val="63000"/>
                    <a:satMod val="170000"/>
                  </a:schemeClr>
                </a:gs>
                <a:gs pos="100000">
                  <a:schemeClr val="accent6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hemeClr val="accent6"/>
              </a:contourClr>
            </a:sp3d>
          </c:spPr>
          <c:dLbls>
            <c:showVal val="1"/>
          </c:dLbls>
          <c:cat>
            <c:numRef>
              <c:f>НР!$C$2:$C$6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НР!$E$2:$E$6</c:f>
              <c:numCache>
                <c:formatCode>General</c:formatCode>
                <c:ptCount val="5"/>
                <c:pt idx="0">
                  <c:v>160</c:v>
                </c:pt>
                <c:pt idx="1">
                  <c:v>470</c:v>
                </c:pt>
                <c:pt idx="2">
                  <c:v>810</c:v>
                </c:pt>
                <c:pt idx="3">
                  <c:v>780</c:v>
                </c:pt>
                <c:pt idx="4">
                  <c:v>724</c:v>
                </c:pt>
              </c:numCache>
            </c:numRef>
          </c:val>
        </c:ser>
        <c:axId val="71502464"/>
        <c:axId val="71524736"/>
      </c:barChart>
      <c:catAx>
        <c:axId val="71502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1524736"/>
        <c:crosses val="autoZero"/>
        <c:auto val="1"/>
        <c:lblAlgn val="ctr"/>
        <c:lblOffset val="100"/>
      </c:catAx>
      <c:valAx>
        <c:axId val="715247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1502464"/>
        <c:crosses val="autoZero"/>
        <c:crossBetween val="between"/>
      </c:valAx>
    </c:plotArea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numRef>
              <c:f>[Книга1]Лист1!$B$2:$B$6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[Книга1]Лист1!$C$2:$C$6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27</c:v>
                </c:pt>
              </c:numCache>
            </c:numRef>
          </c:val>
        </c:ser>
        <c:axId val="71553024"/>
        <c:axId val="71554560"/>
      </c:barChart>
      <c:catAx>
        <c:axId val="71553024"/>
        <c:scaling>
          <c:orientation val="minMax"/>
        </c:scaling>
        <c:axPos val="b"/>
        <c:numFmt formatCode="#\ ?/?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1554560"/>
        <c:crosses val="autoZero"/>
        <c:auto val="1"/>
        <c:lblAlgn val="ctr"/>
        <c:lblOffset val="100"/>
      </c:catAx>
      <c:valAx>
        <c:axId val="715545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1553024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barChart>
        <c:barDir val="col"/>
        <c:grouping val="stacked"/>
        <c:ser>
          <c:idx val="1"/>
          <c:order val="0"/>
          <c:tx>
            <c:v>Коммерческие</c:v>
          </c:tx>
          <c:dLbls>
            <c:showVal val="1"/>
          </c:dLbls>
          <c:cat>
            <c:numRef>
              <c:f>Учеба!$B$2:$B$6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Учеба!$F$2:$F$6</c:f>
              <c:numCache>
                <c:formatCode>0.00%</c:formatCode>
                <c:ptCount val="5"/>
                <c:pt idx="0">
                  <c:v>0.27115716753022451</c:v>
                </c:pt>
                <c:pt idx="1">
                  <c:v>0.30823529411764716</c:v>
                </c:pt>
                <c:pt idx="2">
                  <c:v>0.28404669260700388</c:v>
                </c:pt>
                <c:pt idx="3">
                  <c:v>0.32595573440643866</c:v>
                </c:pt>
                <c:pt idx="4">
                  <c:v>0.34313725490196079</c:v>
                </c:pt>
              </c:numCache>
            </c:numRef>
          </c:val>
        </c:ser>
        <c:ser>
          <c:idx val="2"/>
          <c:order val="1"/>
          <c:tx>
            <c:v>Бюджетные</c:v>
          </c:tx>
          <c:dLbls>
            <c:showVal val="1"/>
          </c:dLbls>
          <c:cat>
            <c:numRef>
              <c:f>Учеба!$B$2:$B$6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Учеба!$G$2:$G$6</c:f>
              <c:numCache>
                <c:formatCode>0.00%</c:formatCode>
                <c:ptCount val="5"/>
                <c:pt idx="0">
                  <c:v>0.72884283246977621</c:v>
                </c:pt>
                <c:pt idx="1">
                  <c:v>0.6917647058823525</c:v>
                </c:pt>
                <c:pt idx="2">
                  <c:v>0.71595330739299612</c:v>
                </c:pt>
                <c:pt idx="3">
                  <c:v>0.6740442655935619</c:v>
                </c:pt>
                <c:pt idx="4">
                  <c:v>0.65686274509803921</c:v>
                </c:pt>
              </c:numCache>
            </c:numRef>
          </c:val>
        </c:ser>
        <c:overlap val="100"/>
        <c:axId val="54777728"/>
        <c:axId val="54779264"/>
      </c:barChart>
      <c:catAx>
        <c:axId val="54777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4779264"/>
        <c:crosses val="autoZero"/>
        <c:auto val="1"/>
        <c:lblAlgn val="ctr"/>
        <c:lblOffset val="100"/>
      </c:catAx>
      <c:valAx>
        <c:axId val="54779264"/>
        <c:scaling>
          <c:orientation val="minMax"/>
          <c:max val="1"/>
          <c:min val="0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47777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Экономика</c:v>
          </c:tx>
          <c:cat>
            <c:numRef>
              <c:f>[Расчеты.xlsx]Учеба!$C$26:$C$29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[Расчеты.xlsx]Учеба!$E$26:$E$29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v>Менеджмент</c:v>
          </c:tx>
          <c:cat>
            <c:numRef>
              <c:f>[Расчеты.xlsx]Учеба!$C$26:$C$29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[Расчеты.xlsx]Учеба!$G$26:$G$29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v>Финансы и кредит</c:v>
          </c:tx>
          <c:cat>
            <c:numRef>
              <c:f>[Расчеты.xlsx]Учеба!$C$26:$C$29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[Расчеты.xlsx]Учеба!$I$26:$I$29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shape val="box"/>
        <c:axId val="70560384"/>
        <c:axId val="70586752"/>
        <c:axId val="0"/>
      </c:bar3DChart>
      <c:catAx>
        <c:axId val="70560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0586752"/>
        <c:crosses val="autoZero"/>
        <c:auto val="1"/>
        <c:lblAlgn val="ctr"/>
        <c:lblOffset val="100"/>
      </c:catAx>
      <c:valAx>
        <c:axId val="705867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0560384"/>
        <c:crosses val="autoZero"/>
        <c:crossBetween val="between"/>
        <c:majorUnit val="1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Направление "Экономика"</c:v>
          </c:tx>
          <c:dLbls>
            <c:showVal val="1"/>
          </c:dLbls>
          <c:cat>
            <c:numRef>
              <c:f>[Расчеты.xlsx]Учеба!$J$2:$J$6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[Расчеты.xlsx]Учеба!$K$2:$K$6</c:f>
              <c:numCache>
                <c:formatCode>General</c:formatCode>
                <c:ptCount val="5"/>
                <c:pt idx="0">
                  <c:v>152</c:v>
                </c:pt>
                <c:pt idx="1">
                  <c:v>150</c:v>
                </c:pt>
                <c:pt idx="2">
                  <c:v>198</c:v>
                </c:pt>
                <c:pt idx="3">
                  <c:v>215</c:v>
                </c:pt>
                <c:pt idx="4">
                  <c:v>217</c:v>
                </c:pt>
              </c:numCache>
            </c:numRef>
          </c:val>
        </c:ser>
        <c:ser>
          <c:idx val="1"/>
          <c:order val="1"/>
          <c:tx>
            <c:v>Направление "Менеджмент"</c:v>
          </c:tx>
          <c:dLbls>
            <c:showVal val="1"/>
          </c:dLbls>
          <c:cat>
            <c:numRef>
              <c:f>[Расчеты.xlsx]Учеба!$J$2:$J$6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[Расчеты.xlsx]Учеба!$L$2:$L$6</c:f>
              <c:numCache>
                <c:formatCode>General</c:formatCode>
                <c:ptCount val="5"/>
                <c:pt idx="0">
                  <c:v>135</c:v>
                </c:pt>
                <c:pt idx="1">
                  <c:v>127</c:v>
                </c:pt>
                <c:pt idx="2">
                  <c:v>190</c:v>
                </c:pt>
                <c:pt idx="3">
                  <c:v>207</c:v>
                </c:pt>
                <c:pt idx="4">
                  <c:v>215</c:v>
                </c:pt>
              </c:numCache>
            </c:numRef>
          </c:val>
        </c:ser>
        <c:shape val="box"/>
        <c:axId val="70608384"/>
        <c:axId val="70609920"/>
        <c:axId val="0"/>
      </c:bar3DChart>
      <c:catAx>
        <c:axId val="70608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0609920"/>
        <c:crosses val="autoZero"/>
        <c:auto val="1"/>
        <c:lblAlgn val="ctr"/>
        <c:lblOffset val="100"/>
      </c:catAx>
      <c:valAx>
        <c:axId val="706099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06083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AngAx val="1"/>
    </c:view3D>
    <c:plotArea>
      <c:layout>
        <c:manualLayout>
          <c:layoutTarget val="inner"/>
          <c:xMode val="edge"/>
          <c:yMode val="edge"/>
          <c:x val="6.6531628760825509E-2"/>
          <c:y val="3.5053344241212259E-2"/>
          <c:w val="0.69490532797943083"/>
          <c:h val="0.87873085650415983"/>
        </c:manualLayout>
      </c:layout>
      <c:bar3DChart>
        <c:barDir val="col"/>
        <c:grouping val="clustered"/>
        <c:ser>
          <c:idx val="0"/>
          <c:order val="0"/>
          <c:tx>
            <c:v>процент допущенных к экзаменационной сессии</c:v>
          </c:tx>
          <c:dLbls>
            <c:showVal val="1"/>
          </c:dLbls>
          <c:cat>
            <c:strRef>
              <c:f>[Расчеты.xlsx]Учеба!$C$51:$C$54</c:f>
              <c:strCache>
                <c:ptCount val="4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</c:strCache>
            </c:strRef>
          </c:cat>
          <c:val>
            <c:numRef>
              <c:f>[Расчеты.xlsx]Учеба!$D$51:$D$54</c:f>
              <c:numCache>
                <c:formatCode>General</c:formatCode>
                <c:ptCount val="4"/>
                <c:pt idx="0">
                  <c:v>80.3</c:v>
                </c:pt>
                <c:pt idx="1">
                  <c:v>78.3</c:v>
                </c:pt>
                <c:pt idx="2">
                  <c:v>87.2</c:v>
                </c:pt>
                <c:pt idx="3">
                  <c:v>86.1</c:v>
                </c:pt>
              </c:numCache>
            </c:numRef>
          </c:val>
        </c:ser>
        <c:ser>
          <c:idx val="1"/>
          <c:order val="1"/>
          <c:tx>
            <c:v>успеваемость</c:v>
          </c:tx>
          <c:dLbls>
            <c:showVal val="1"/>
          </c:dLbls>
          <c:cat>
            <c:strRef>
              <c:f>[Расчеты.xlsx]Учеба!$C$51:$C$54</c:f>
              <c:strCache>
                <c:ptCount val="4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</c:strCache>
            </c:strRef>
          </c:cat>
          <c:val>
            <c:numRef>
              <c:f>[Расчеты.xlsx]Учеба!$E$51:$E$54</c:f>
              <c:numCache>
                <c:formatCode>General</c:formatCode>
                <c:ptCount val="4"/>
                <c:pt idx="0">
                  <c:v>79.400000000000006</c:v>
                </c:pt>
                <c:pt idx="1">
                  <c:v>74.7</c:v>
                </c:pt>
                <c:pt idx="2">
                  <c:v>77.7</c:v>
                </c:pt>
                <c:pt idx="3">
                  <c:v>73.8</c:v>
                </c:pt>
              </c:numCache>
            </c:numRef>
          </c:val>
        </c:ser>
        <c:shape val="box"/>
        <c:axId val="70645248"/>
        <c:axId val="70646784"/>
        <c:axId val="0"/>
      </c:bar3DChart>
      <c:catAx>
        <c:axId val="706452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0646784"/>
        <c:crosses val="autoZero"/>
        <c:auto val="1"/>
        <c:lblAlgn val="ctr"/>
        <c:lblOffset val="100"/>
      </c:catAx>
      <c:valAx>
        <c:axId val="70646784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0645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67914147105354"/>
          <c:y val="0.37936020576838275"/>
          <c:w val="0.23132086476764638"/>
          <c:h val="0.3909262607185061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showVal val="1"/>
          </c:dLbls>
          <c:cat>
            <c:numRef>
              <c:f>[Расчеты.xlsx]Учеба!$D$2:$D$6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[Расчеты.xlsx]Учеба!$J$2:$J$6</c:f>
              <c:numCache>
                <c:formatCode>0%</c:formatCode>
                <c:ptCount val="5"/>
                <c:pt idx="0">
                  <c:v>0.46632124352331605</c:v>
                </c:pt>
                <c:pt idx="1">
                  <c:v>0.59529411764705886</c:v>
                </c:pt>
                <c:pt idx="2">
                  <c:v>0.35019455252918275</c:v>
                </c:pt>
                <c:pt idx="3">
                  <c:v>0.68410462776659964</c:v>
                </c:pt>
                <c:pt idx="4">
                  <c:v>0.44117647058823528</c:v>
                </c:pt>
              </c:numCache>
            </c:numRef>
          </c:val>
        </c:ser>
        <c:shape val="box"/>
        <c:axId val="70617344"/>
        <c:axId val="47703168"/>
        <c:axId val="0"/>
      </c:bar3DChart>
      <c:catAx>
        <c:axId val="706173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7703168"/>
        <c:crosses val="autoZero"/>
        <c:auto val="1"/>
        <c:lblAlgn val="ctr"/>
        <c:lblOffset val="100"/>
      </c:catAx>
      <c:valAx>
        <c:axId val="4770316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0617344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AngAx val="1"/>
    </c:view3D>
    <c:plotArea>
      <c:layout/>
      <c:bar3DChart>
        <c:barDir val="col"/>
        <c:grouping val="clustered"/>
        <c:ser>
          <c:idx val="0"/>
          <c:order val="0"/>
          <c:tx>
            <c:v>1 курс (1 семестр)</c:v>
          </c:tx>
          <c:cat>
            <c:strRef>
              <c:f>[Расчеты.xlsx]Учеба!$B$62:$F$62</c:f>
              <c:strCache>
                <c:ptCount val="5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[Расчеты.xlsx]Учеба!$B$63:$F$63</c:f>
              <c:numCache>
                <c:formatCode>General</c:formatCode>
                <c:ptCount val="5"/>
                <c:pt idx="0">
                  <c:v>57</c:v>
                </c:pt>
                <c:pt idx="1">
                  <c:v>55</c:v>
                </c:pt>
                <c:pt idx="2">
                  <c:v>62.3</c:v>
                </c:pt>
                <c:pt idx="3">
                  <c:v>52</c:v>
                </c:pt>
                <c:pt idx="4">
                  <c:v>51.7</c:v>
                </c:pt>
              </c:numCache>
            </c:numRef>
          </c:val>
        </c:ser>
        <c:ser>
          <c:idx val="1"/>
          <c:order val="1"/>
          <c:tx>
            <c:v>1 курс ( 2 семестр)</c:v>
          </c:tx>
          <c:cat>
            <c:strRef>
              <c:f>[Расчеты.xlsx]Учеба!$B$62:$F$62</c:f>
              <c:strCache>
                <c:ptCount val="5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[Расчеты.xlsx]Учеба!$B$64:$F$64</c:f>
              <c:numCache>
                <c:formatCode>General</c:formatCode>
                <c:ptCount val="5"/>
                <c:pt idx="0">
                  <c:v>79.599999999999994</c:v>
                </c:pt>
                <c:pt idx="1">
                  <c:v>56.4</c:v>
                </c:pt>
                <c:pt idx="2">
                  <c:v>59.3</c:v>
                </c:pt>
                <c:pt idx="3">
                  <c:v>52.5</c:v>
                </c:pt>
              </c:numCache>
            </c:numRef>
          </c:val>
        </c:ser>
        <c:ser>
          <c:idx val="2"/>
          <c:order val="2"/>
          <c:tx>
            <c:v>2 курс (3 семестр)</c:v>
          </c:tx>
          <c:cat>
            <c:strRef>
              <c:f>[Расчеты.xlsx]Учеба!$B$62:$F$62</c:f>
              <c:strCache>
                <c:ptCount val="5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[Расчеты.xlsx]Учеба!$B$65:$F$65</c:f>
              <c:numCache>
                <c:formatCode>General</c:formatCode>
                <c:ptCount val="5"/>
                <c:pt idx="0">
                  <c:v>67</c:v>
                </c:pt>
                <c:pt idx="1">
                  <c:v>86.5</c:v>
                </c:pt>
                <c:pt idx="2">
                  <c:v>78.3</c:v>
                </c:pt>
                <c:pt idx="3">
                  <c:v>73.2</c:v>
                </c:pt>
                <c:pt idx="4">
                  <c:v>73.5</c:v>
                </c:pt>
              </c:numCache>
            </c:numRef>
          </c:val>
        </c:ser>
        <c:ser>
          <c:idx val="3"/>
          <c:order val="3"/>
          <c:tx>
            <c:v>2 курс (4 семестр)</c:v>
          </c:tx>
          <c:cat>
            <c:strRef>
              <c:f>[Расчеты.xlsx]Учеба!$B$62:$F$62</c:f>
              <c:strCache>
                <c:ptCount val="5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[Расчеты.xlsx]Учеба!$B$66:$F$66</c:f>
              <c:numCache>
                <c:formatCode>General</c:formatCode>
                <c:ptCount val="5"/>
                <c:pt idx="0">
                  <c:v>85.6</c:v>
                </c:pt>
                <c:pt idx="1">
                  <c:v>85.1</c:v>
                </c:pt>
                <c:pt idx="2">
                  <c:v>72.599999999999994</c:v>
                </c:pt>
                <c:pt idx="3">
                  <c:v>74.3</c:v>
                </c:pt>
              </c:numCache>
            </c:numRef>
          </c:val>
        </c:ser>
        <c:ser>
          <c:idx val="4"/>
          <c:order val="4"/>
          <c:tx>
            <c:v>3 курс (5 семестр)</c:v>
          </c:tx>
          <c:cat>
            <c:strRef>
              <c:f>[Расчеты.xlsx]Учеба!$B$62:$F$62</c:f>
              <c:strCache>
                <c:ptCount val="5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[Расчеты.xlsx]Учеба!$B$67:$F$67</c:f>
              <c:numCache>
                <c:formatCode>General</c:formatCode>
                <c:ptCount val="5"/>
                <c:pt idx="0">
                  <c:v>74</c:v>
                </c:pt>
                <c:pt idx="1">
                  <c:v>83</c:v>
                </c:pt>
                <c:pt idx="2">
                  <c:v>78.7</c:v>
                </c:pt>
                <c:pt idx="3">
                  <c:v>81.5</c:v>
                </c:pt>
                <c:pt idx="4">
                  <c:v>71.3</c:v>
                </c:pt>
              </c:numCache>
            </c:numRef>
          </c:val>
        </c:ser>
        <c:ser>
          <c:idx val="5"/>
          <c:order val="5"/>
          <c:tx>
            <c:v>3 курс (6 семестр)</c:v>
          </c:tx>
          <c:cat>
            <c:strRef>
              <c:f>[Расчеты.xlsx]Учеба!$B$62:$F$62</c:f>
              <c:strCache>
                <c:ptCount val="5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[Расчеты.xlsx]Учеба!$B$68:$F$68</c:f>
              <c:numCache>
                <c:formatCode>General</c:formatCode>
                <c:ptCount val="5"/>
                <c:pt idx="0">
                  <c:v>90</c:v>
                </c:pt>
                <c:pt idx="1">
                  <c:v>75.8</c:v>
                </c:pt>
                <c:pt idx="2">
                  <c:v>88.3</c:v>
                </c:pt>
                <c:pt idx="3">
                  <c:v>76.400000000000006</c:v>
                </c:pt>
              </c:numCache>
            </c:numRef>
          </c:val>
        </c:ser>
        <c:ser>
          <c:idx val="6"/>
          <c:order val="6"/>
          <c:tx>
            <c:v>4 курс (7 семестр)</c:v>
          </c:tx>
          <c:cat>
            <c:strRef>
              <c:f>[Расчеты.xlsx]Учеба!$B$62:$F$62</c:f>
              <c:strCache>
                <c:ptCount val="5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[Расчеты.xlsx]Учеба!$B$69:$F$69</c:f>
              <c:numCache>
                <c:formatCode>General</c:formatCode>
                <c:ptCount val="5"/>
                <c:pt idx="0">
                  <c:v>75</c:v>
                </c:pt>
                <c:pt idx="1">
                  <c:v>82.2</c:v>
                </c:pt>
                <c:pt idx="2">
                  <c:v>85.8</c:v>
                </c:pt>
                <c:pt idx="3">
                  <c:v>83.1</c:v>
                </c:pt>
                <c:pt idx="4">
                  <c:v>78.2</c:v>
                </c:pt>
              </c:numCache>
            </c:numRef>
          </c:val>
        </c:ser>
        <c:ser>
          <c:idx val="7"/>
          <c:order val="7"/>
          <c:tx>
            <c:v>4 курс (8 семестр)</c:v>
          </c:tx>
          <c:cat>
            <c:strRef>
              <c:f>[Расчеты.xlsx]Учеба!$B$62:$F$62</c:f>
              <c:strCache>
                <c:ptCount val="5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[Расчеты.xlsx]Учеба!$B$70:$F$70</c:f>
              <c:numCache>
                <c:formatCode>General</c:formatCode>
                <c:ptCount val="5"/>
                <c:pt idx="0">
                  <c:v>83</c:v>
                </c:pt>
                <c:pt idx="1">
                  <c:v>89.2</c:v>
                </c:pt>
                <c:pt idx="2">
                  <c:v>92.9</c:v>
                </c:pt>
                <c:pt idx="3">
                  <c:v>84.4</c:v>
                </c:pt>
              </c:numCache>
            </c:numRef>
          </c:val>
        </c:ser>
        <c:ser>
          <c:idx val="8"/>
          <c:order val="8"/>
          <c:tx>
            <c:v>5 курс (9 семестр)</c:v>
          </c:tx>
          <c:cat>
            <c:strRef>
              <c:f>[Расчеты.xlsx]Учеба!$B$62:$F$62</c:f>
              <c:strCache>
                <c:ptCount val="5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[Расчеты.xlsx]Учеба!$B$71:$F$71</c:f>
              <c:numCache>
                <c:formatCode>General</c:formatCode>
                <c:ptCount val="5"/>
                <c:pt idx="0">
                  <c:v>80</c:v>
                </c:pt>
                <c:pt idx="1">
                  <c:v>82.6</c:v>
                </c:pt>
                <c:pt idx="2">
                  <c:v>81.02</c:v>
                </c:pt>
                <c:pt idx="3">
                  <c:v>87</c:v>
                </c:pt>
                <c:pt idx="4">
                  <c:v>87.5</c:v>
                </c:pt>
              </c:numCache>
            </c:numRef>
          </c:val>
        </c:ser>
        <c:shape val="box"/>
        <c:axId val="70985984"/>
        <c:axId val="70995968"/>
        <c:axId val="0"/>
      </c:bar3DChart>
      <c:catAx>
        <c:axId val="70985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0995968"/>
        <c:crosses val="autoZero"/>
        <c:auto val="1"/>
        <c:lblAlgn val="ctr"/>
        <c:lblOffset val="100"/>
      </c:catAx>
      <c:valAx>
        <c:axId val="709959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09859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0"/>
      <c:depthPercent val="200"/>
      <c:perspective val="20"/>
    </c:view3D>
    <c:floor>
      <c:spPr>
        <a:scene3d>
          <a:camera prst="orthographicFront"/>
          <a:lightRig rig="threePt" dir="t"/>
        </a:scene3d>
        <a:sp3d prstMaterial="dkEdge">
          <a:bevelT w="44450"/>
          <a:contourClr>
            <a:srgbClr val="000000"/>
          </a:contourClr>
        </a:sp3d>
      </c:spPr>
    </c:floor>
    <c:plotArea>
      <c:layout/>
      <c:bar3DChart>
        <c:barDir val="col"/>
        <c:grouping val="stacked"/>
        <c:ser>
          <c:idx val="0"/>
          <c:order val="0"/>
          <c:tx>
            <c:v>ЭиФ</c:v>
          </c:tx>
          <c:dLbls>
            <c:showVal val="1"/>
          </c:dLbls>
          <c:cat>
            <c:numRef>
              <c:f>[Расчеты.xlsx]УМР!$C$2:$C$6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[Расчеты.xlsx]УМР!$D$2:$D$6</c:f>
              <c:numCache>
                <c:formatCode>General</c:formatCode>
                <c:ptCount val="5"/>
                <c:pt idx="0">
                  <c:v>9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tx>
            <c:v>ФиК</c:v>
          </c:tx>
          <c:dLbls>
            <c:showVal val="1"/>
          </c:dLbls>
          <c:cat>
            <c:numRef>
              <c:f>[Расчеты.xlsx]УМР!$C$2:$C$6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[Расчеты.xlsx]УМР!$E$2:$E$6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6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er>
          <c:idx val="2"/>
          <c:order val="2"/>
          <c:tx>
            <c:v>УиЭММ</c:v>
          </c:tx>
          <c:dLbls>
            <c:showVal val="1"/>
          </c:dLbls>
          <c:cat>
            <c:numRef>
              <c:f>[Расчеты.xlsx]УМР!$C$2:$C$6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[Расчеты.xlsx]УМР!$F$2:$F$6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9</c:v>
                </c:pt>
                <c:pt idx="4">
                  <c:v>7</c:v>
                </c:pt>
              </c:numCache>
            </c:numRef>
          </c:val>
        </c:ser>
        <c:ser>
          <c:idx val="3"/>
          <c:order val="3"/>
          <c:tx>
            <c:v>СЭТ</c:v>
          </c:tx>
          <c:dLbls>
            <c:showVal val="1"/>
          </c:dLbls>
          <c:cat>
            <c:numRef>
              <c:f>[Расчеты.xlsx]УМР!$C$2:$C$6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[Расчеты.xlsx]УМР!$G$2:$G$6</c:f>
              <c:numCache>
                <c:formatCode>General</c:formatCode>
                <c:ptCount val="5"/>
                <c:pt idx="0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4"/>
          <c:order val="4"/>
          <c:tx>
            <c:v>ВМ</c:v>
          </c:tx>
          <c:dLbls>
            <c:showVal val="1"/>
          </c:dLbls>
          <c:cat>
            <c:numRef>
              <c:f>[Расчеты.xlsx]УМР!$C$2:$C$6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[Расчеты.xlsx]УМР!$H$2:$H$6</c:f>
              <c:numCache>
                <c:formatCode>General</c:formatCode>
                <c:ptCount val="5"/>
                <c:pt idx="0">
                  <c:v>7</c:v>
                </c:pt>
                <c:pt idx="1">
                  <c:v>1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hape val="box"/>
        <c:axId val="71144960"/>
        <c:axId val="71146496"/>
        <c:axId val="0"/>
      </c:bar3DChart>
      <c:catAx>
        <c:axId val="71144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1146496"/>
        <c:crosses val="autoZero"/>
        <c:auto val="1"/>
        <c:lblAlgn val="ctr"/>
        <c:lblOffset val="100"/>
      </c:catAx>
      <c:valAx>
        <c:axId val="71146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114496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0"/>
      <c:depthPercent val="200"/>
      <c:perspective val="20"/>
    </c:view3D>
    <c:floor>
      <c:spPr>
        <a:scene3d>
          <a:camera prst="orthographicFront"/>
          <a:lightRig rig="threePt" dir="t"/>
        </a:scene3d>
        <a:sp3d prstMaterial="dkEdge">
          <a:bevelT w="44450"/>
          <a:contourClr>
            <a:srgbClr val="000000"/>
          </a:contourClr>
        </a:sp3d>
      </c:spPr>
    </c:floor>
    <c:plotArea>
      <c:layout/>
      <c:bar3DChart>
        <c:barDir val="col"/>
        <c:grouping val="stacked"/>
        <c:ser>
          <c:idx val="0"/>
          <c:order val="0"/>
          <c:tx>
            <c:v>ЭиФ</c:v>
          </c:tx>
          <c:dLbls>
            <c:showVal val="1"/>
          </c:dLbls>
          <c:cat>
            <c:numRef>
              <c:f>[Расчеты.xlsx]УМР!$K$2:$K$6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[Расчеты.xlsx]УМР!$L$2:$L$6</c:f>
              <c:numCache>
                <c:formatCode>General</c:formatCode>
                <c:ptCount val="5"/>
                <c:pt idx="0">
                  <c:v>54.5</c:v>
                </c:pt>
                <c:pt idx="1">
                  <c:v>89.75</c:v>
                </c:pt>
                <c:pt idx="2">
                  <c:v>75.25</c:v>
                </c:pt>
                <c:pt idx="3">
                  <c:v>53.75</c:v>
                </c:pt>
                <c:pt idx="4">
                  <c:v>81.5</c:v>
                </c:pt>
              </c:numCache>
            </c:numRef>
          </c:val>
        </c:ser>
        <c:ser>
          <c:idx val="1"/>
          <c:order val="1"/>
          <c:tx>
            <c:v>ФиК</c:v>
          </c:tx>
          <c:dLbls>
            <c:showVal val="1"/>
          </c:dLbls>
          <c:cat>
            <c:numRef>
              <c:f>[Расчеты.xlsx]УМР!$K$2:$K$6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[Расчеты.xlsx]УМР!$M$2:$M$6</c:f>
              <c:numCache>
                <c:formatCode>General</c:formatCode>
                <c:ptCount val="5"/>
                <c:pt idx="0">
                  <c:v>37</c:v>
                </c:pt>
                <c:pt idx="1">
                  <c:v>52.25</c:v>
                </c:pt>
                <c:pt idx="2">
                  <c:v>22.5</c:v>
                </c:pt>
                <c:pt idx="3">
                  <c:v>50</c:v>
                </c:pt>
                <c:pt idx="4">
                  <c:v>39</c:v>
                </c:pt>
              </c:numCache>
            </c:numRef>
          </c:val>
        </c:ser>
        <c:ser>
          <c:idx val="2"/>
          <c:order val="2"/>
          <c:tx>
            <c:v>УиЭММ</c:v>
          </c:tx>
          <c:dLbls>
            <c:showVal val="1"/>
          </c:dLbls>
          <c:cat>
            <c:numRef>
              <c:f>[Расчеты.xlsx]УМР!$K$2:$K$6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[Расчеты.xlsx]УМР!$N$2:$N$6</c:f>
              <c:numCache>
                <c:formatCode>General</c:formatCode>
                <c:ptCount val="5"/>
                <c:pt idx="0">
                  <c:v>42</c:v>
                </c:pt>
                <c:pt idx="1">
                  <c:v>34</c:v>
                </c:pt>
                <c:pt idx="2">
                  <c:v>54.75</c:v>
                </c:pt>
                <c:pt idx="3">
                  <c:v>48.25</c:v>
                </c:pt>
                <c:pt idx="4">
                  <c:v>50.75</c:v>
                </c:pt>
              </c:numCache>
            </c:numRef>
          </c:val>
        </c:ser>
        <c:ser>
          <c:idx val="3"/>
          <c:order val="3"/>
          <c:tx>
            <c:v>СЭТ</c:v>
          </c:tx>
          <c:dLbls>
            <c:showVal val="1"/>
          </c:dLbls>
          <c:cat>
            <c:numRef>
              <c:f>[Расчеты.xlsx]УМР!$K$2:$K$6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[Расчеты.xlsx]УМР!$O$2:$O$6</c:f>
              <c:numCache>
                <c:formatCode>General</c:formatCode>
                <c:ptCount val="5"/>
                <c:pt idx="0">
                  <c:v>17.75</c:v>
                </c:pt>
                <c:pt idx="2">
                  <c:v>33.75</c:v>
                </c:pt>
                <c:pt idx="3">
                  <c:v>28.25</c:v>
                </c:pt>
                <c:pt idx="4">
                  <c:v>23</c:v>
                </c:pt>
              </c:numCache>
            </c:numRef>
          </c:val>
        </c:ser>
        <c:ser>
          <c:idx val="4"/>
          <c:order val="4"/>
          <c:tx>
            <c:v>ВМ</c:v>
          </c:tx>
          <c:dLbls>
            <c:showVal val="1"/>
          </c:dLbls>
          <c:cat>
            <c:numRef>
              <c:f>[Расчеты.xlsx]УМР!$K$2:$K$6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[Расчеты.xlsx]УМР!$P$2:$P$6</c:f>
              <c:numCache>
                <c:formatCode>General</c:formatCode>
                <c:ptCount val="5"/>
                <c:pt idx="0">
                  <c:v>11</c:v>
                </c:pt>
                <c:pt idx="1">
                  <c:v>5.75</c:v>
                </c:pt>
                <c:pt idx="2">
                  <c:v>10</c:v>
                </c:pt>
                <c:pt idx="3">
                  <c:v>9.25</c:v>
                </c:pt>
              </c:numCache>
            </c:numRef>
          </c:val>
        </c:ser>
        <c:shape val="box"/>
        <c:axId val="71196672"/>
        <c:axId val="71198208"/>
        <c:axId val="0"/>
      </c:bar3DChart>
      <c:catAx>
        <c:axId val="71196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1198208"/>
        <c:crosses val="autoZero"/>
        <c:auto val="1"/>
        <c:lblAlgn val="ctr"/>
        <c:lblOffset val="100"/>
      </c:catAx>
      <c:valAx>
        <c:axId val="711982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119667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0C8E9-290E-4BD4-BDCE-7854093C6C2D}" type="doc">
      <dgm:prSet loTypeId="urn:microsoft.com/office/officeart/2005/8/layout/matrix1" loCatId="matrix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D946AA0-68B7-48E3-A0F5-2062FDB8A477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ИУФИС:</a:t>
          </a:r>
        </a:p>
        <a:p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109</a:t>
          </a:r>
          <a:endParaRPr lang="ru-RU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157F93-45D1-48DC-80CF-B39ABAE730D9}" type="parTrans" cxnId="{73D3FBD8-AA50-423E-8384-49FF6687C53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84FCEE-97C1-487D-B8F1-3E34B2CC0DEE}" type="sibTrans" cxnId="{73D3FBD8-AA50-423E-8384-49FF6687C53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EF6331-06A1-4491-807C-31B30A027195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Профессора и доктора наук:</a:t>
          </a:r>
        </a:p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F0490B-EC05-43B7-AB7B-D1FB723E0ECF}" type="parTrans" cxnId="{4A93A337-A7F3-49A8-93F6-CA511CDB21B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D40982-F2BC-4D75-91A5-9469371D2009}" type="sibTrans" cxnId="{4A93A337-A7F3-49A8-93F6-CA511CDB21B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91767E-4888-423E-A946-B91874F43082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Доценты и кандидаты наук:</a:t>
          </a:r>
        </a:p>
        <a:p>
          <a:r>
            <a: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48</a:t>
          </a:r>
          <a:endParaRPr lang="ru-RU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D5E736-5CEC-45D3-A6F2-B589807D42AD}" type="parTrans" cxnId="{8DD09739-B915-4B5F-8B67-C8F62DF584B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2E63A5-3BC5-4774-B683-F1A25A9C59D0}" type="sibTrans" cxnId="{8DD09739-B915-4B5F-8B67-C8F62DF584B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5B682-527B-43C0-AC90-85F78481BAD0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Старшие преподаватели  и ассистенты:</a:t>
          </a:r>
        </a:p>
        <a:p>
          <a:r>
            <a: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</a:t>
          </a:r>
          <a:endParaRPr lang="ru-RU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6130DF-4398-45BF-8F94-6C16771FE025}" type="parTrans" cxnId="{71D16FCB-9BDF-47B4-88BD-B74C63D76DD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4E37D8-EB30-4592-B588-DD1A5FA65F77}" type="sibTrans" cxnId="{71D16FCB-9BDF-47B4-88BD-B74C63D76DD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C4D754-AD68-4120-910F-2B8AC523B3C3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Учебно-вспомогательный персонал:</a:t>
          </a:r>
        </a:p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26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D369E4-D4CF-4334-A027-32675390B93C}" type="parTrans" cxnId="{B72DE195-1D7B-41EF-8AB8-5B8778894F5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427957-E325-4D58-A7CC-ACE80952761A}" type="sibTrans" cxnId="{B72DE195-1D7B-41EF-8AB8-5B8778894F5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C2657A-343D-420E-90EB-4E63D60C5C26}" type="pres">
      <dgm:prSet presAssocID="{4740C8E9-290E-4BD4-BDCE-7854093C6C2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8D449-DD83-4E8D-BF9F-D56223397FAE}" type="pres">
      <dgm:prSet presAssocID="{4740C8E9-290E-4BD4-BDCE-7854093C6C2D}" presName="matrix" presStyleCnt="0"/>
      <dgm:spPr/>
    </dgm:pt>
    <dgm:pt modelId="{440D13E7-5BB9-41B1-A205-16B18C1039E8}" type="pres">
      <dgm:prSet presAssocID="{4740C8E9-290E-4BD4-BDCE-7854093C6C2D}" presName="tile1" presStyleLbl="node1" presStyleIdx="0" presStyleCnt="4"/>
      <dgm:spPr/>
      <dgm:t>
        <a:bodyPr/>
        <a:lstStyle/>
        <a:p>
          <a:endParaRPr lang="ru-RU"/>
        </a:p>
      </dgm:t>
    </dgm:pt>
    <dgm:pt modelId="{B66B43C0-EDDC-49C0-86EA-A989F9D029D9}" type="pres">
      <dgm:prSet presAssocID="{4740C8E9-290E-4BD4-BDCE-7854093C6C2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4FC78-96C1-464E-A718-819868CAB113}" type="pres">
      <dgm:prSet presAssocID="{4740C8E9-290E-4BD4-BDCE-7854093C6C2D}" presName="tile2" presStyleLbl="node1" presStyleIdx="1" presStyleCnt="4"/>
      <dgm:spPr/>
      <dgm:t>
        <a:bodyPr/>
        <a:lstStyle/>
        <a:p>
          <a:endParaRPr lang="ru-RU"/>
        </a:p>
      </dgm:t>
    </dgm:pt>
    <dgm:pt modelId="{19FFC1E0-40C9-421D-98B2-43DD08BDDC39}" type="pres">
      <dgm:prSet presAssocID="{4740C8E9-290E-4BD4-BDCE-7854093C6C2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014F6-AD35-4E69-B2A1-BF222DC02759}" type="pres">
      <dgm:prSet presAssocID="{4740C8E9-290E-4BD4-BDCE-7854093C6C2D}" presName="tile3" presStyleLbl="node1" presStyleIdx="2" presStyleCnt="4"/>
      <dgm:spPr/>
      <dgm:t>
        <a:bodyPr/>
        <a:lstStyle/>
        <a:p>
          <a:endParaRPr lang="ru-RU"/>
        </a:p>
      </dgm:t>
    </dgm:pt>
    <dgm:pt modelId="{BFC3B3BB-86BC-4BB2-9F53-2D325F5C56C7}" type="pres">
      <dgm:prSet presAssocID="{4740C8E9-290E-4BD4-BDCE-7854093C6C2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29E7A-E39C-4D79-8C08-31A312F0BAC0}" type="pres">
      <dgm:prSet presAssocID="{4740C8E9-290E-4BD4-BDCE-7854093C6C2D}" presName="tile4" presStyleLbl="node1" presStyleIdx="3" presStyleCnt="4"/>
      <dgm:spPr/>
      <dgm:t>
        <a:bodyPr/>
        <a:lstStyle/>
        <a:p>
          <a:endParaRPr lang="ru-RU"/>
        </a:p>
      </dgm:t>
    </dgm:pt>
    <dgm:pt modelId="{9D76B59A-ADD5-4610-8853-0B2996915B7C}" type="pres">
      <dgm:prSet presAssocID="{4740C8E9-290E-4BD4-BDCE-7854093C6C2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D7A5E-9D99-4DB5-97EB-5843621D18F3}" type="pres">
      <dgm:prSet presAssocID="{4740C8E9-290E-4BD4-BDCE-7854093C6C2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A93A337-A7F3-49A8-93F6-CA511CDB21B3}" srcId="{4D946AA0-68B7-48E3-A0F5-2062FDB8A477}" destId="{75EF6331-06A1-4491-807C-31B30A027195}" srcOrd="0" destOrd="0" parTransId="{ABF0490B-EC05-43B7-AB7B-D1FB723E0ECF}" sibTransId="{3CD40982-F2BC-4D75-91A5-9469371D2009}"/>
    <dgm:cxn modelId="{8DD09739-B915-4B5F-8B67-C8F62DF584B4}" srcId="{4D946AA0-68B7-48E3-A0F5-2062FDB8A477}" destId="{5F91767E-4888-423E-A946-B91874F43082}" srcOrd="1" destOrd="0" parTransId="{48D5E736-5CEC-45D3-A6F2-B589807D42AD}" sibTransId="{182E63A5-3BC5-4774-B683-F1A25A9C59D0}"/>
    <dgm:cxn modelId="{6A4F6175-B674-42B9-86E5-99961A16AE57}" type="presOf" srcId="{5DC4D754-AD68-4120-910F-2B8AC523B3C3}" destId="{C4D29E7A-E39C-4D79-8C08-31A312F0BAC0}" srcOrd="0" destOrd="0" presId="urn:microsoft.com/office/officeart/2005/8/layout/matrix1"/>
    <dgm:cxn modelId="{DF6F3E71-BF72-4156-8E48-AB9708EF7513}" type="presOf" srcId="{5005B682-527B-43C0-AC90-85F78481BAD0}" destId="{C2D014F6-AD35-4E69-B2A1-BF222DC02759}" srcOrd="0" destOrd="0" presId="urn:microsoft.com/office/officeart/2005/8/layout/matrix1"/>
    <dgm:cxn modelId="{B72DE195-1D7B-41EF-8AB8-5B8778894F51}" srcId="{4D946AA0-68B7-48E3-A0F5-2062FDB8A477}" destId="{5DC4D754-AD68-4120-910F-2B8AC523B3C3}" srcOrd="3" destOrd="0" parTransId="{F6D369E4-D4CF-4334-A027-32675390B93C}" sibTransId="{3C427957-E325-4D58-A7CC-ACE80952761A}"/>
    <dgm:cxn modelId="{B1B36F03-0960-4F42-BD3D-E314E96FD4E0}" type="presOf" srcId="{5005B682-527B-43C0-AC90-85F78481BAD0}" destId="{BFC3B3BB-86BC-4BB2-9F53-2D325F5C56C7}" srcOrd="1" destOrd="0" presId="urn:microsoft.com/office/officeart/2005/8/layout/matrix1"/>
    <dgm:cxn modelId="{947FDE47-04FE-40A2-9744-31AC1A3244CA}" type="presOf" srcId="{4D946AA0-68B7-48E3-A0F5-2062FDB8A477}" destId="{4C3D7A5E-9D99-4DB5-97EB-5843621D18F3}" srcOrd="0" destOrd="0" presId="urn:microsoft.com/office/officeart/2005/8/layout/matrix1"/>
    <dgm:cxn modelId="{0D9F943F-81FB-488C-8869-6B2176F3AAFA}" type="presOf" srcId="{75EF6331-06A1-4491-807C-31B30A027195}" destId="{440D13E7-5BB9-41B1-A205-16B18C1039E8}" srcOrd="0" destOrd="0" presId="urn:microsoft.com/office/officeart/2005/8/layout/matrix1"/>
    <dgm:cxn modelId="{953E2BB4-6380-4B35-AEB7-E4896400FEC7}" type="presOf" srcId="{5F91767E-4888-423E-A946-B91874F43082}" destId="{19FFC1E0-40C9-421D-98B2-43DD08BDDC39}" srcOrd="1" destOrd="0" presId="urn:microsoft.com/office/officeart/2005/8/layout/matrix1"/>
    <dgm:cxn modelId="{AF8AF4D7-8319-4826-85E5-7A06FD79ABB6}" type="presOf" srcId="{5DC4D754-AD68-4120-910F-2B8AC523B3C3}" destId="{9D76B59A-ADD5-4610-8853-0B2996915B7C}" srcOrd="1" destOrd="0" presId="urn:microsoft.com/office/officeart/2005/8/layout/matrix1"/>
    <dgm:cxn modelId="{EF4E7EE9-4FB2-4FCB-A3F4-45DAD78D6821}" type="presOf" srcId="{4740C8E9-290E-4BD4-BDCE-7854093C6C2D}" destId="{46C2657A-343D-420E-90EB-4E63D60C5C26}" srcOrd="0" destOrd="0" presId="urn:microsoft.com/office/officeart/2005/8/layout/matrix1"/>
    <dgm:cxn modelId="{73D3FBD8-AA50-423E-8384-49FF6687C53A}" srcId="{4740C8E9-290E-4BD4-BDCE-7854093C6C2D}" destId="{4D946AA0-68B7-48E3-A0F5-2062FDB8A477}" srcOrd="0" destOrd="0" parTransId="{4F157F93-45D1-48DC-80CF-B39ABAE730D9}" sibTransId="{5284FCEE-97C1-487D-B8F1-3E34B2CC0DEE}"/>
    <dgm:cxn modelId="{DD190261-C8CC-45BB-AA82-A6D1103F1EBE}" type="presOf" srcId="{5F91767E-4888-423E-A946-B91874F43082}" destId="{1B04FC78-96C1-464E-A718-819868CAB113}" srcOrd="0" destOrd="0" presId="urn:microsoft.com/office/officeart/2005/8/layout/matrix1"/>
    <dgm:cxn modelId="{B0DD7FE8-CD97-4350-A02E-8911EECDDF69}" type="presOf" srcId="{75EF6331-06A1-4491-807C-31B30A027195}" destId="{B66B43C0-EDDC-49C0-86EA-A989F9D029D9}" srcOrd="1" destOrd="0" presId="urn:microsoft.com/office/officeart/2005/8/layout/matrix1"/>
    <dgm:cxn modelId="{71D16FCB-9BDF-47B4-88BD-B74C63D76DD7}" srcId="{4D946AA0-68B7-48E3-A0F5-2062FDB8A477}" destId="{5005B682-527B-43C0-AC90-85F78481BAD0}" srcOrd="2" destOrd="0" parTransId="{6B6130DF-4398-45BF-8F94-6C16771FE025}" sibTransId="{604E37D8-EB30-4592-B588-DD1A5FA65F77}"/>
    <dgm:cxn modelId="{64B1D995-E5D9-41B2-B340-D3EEAF6E13B7}" type="presParOf" srcId="{46C2657A-343D-420E-90EB-4E63D60C5C26}" destId="{D298D449-DD83-4E8D-BF9F-D56223397FAE}" srcOrd="0" destOrd="0" presId="urn:microsoft.com/office/officeart/2005/8/layout/matrix1"/>
    <dgm:cxn modelId="{E9E41F05-DBBB-4344-ADC4-95E560EB5E39}" type="presParOf" srcId="{D298D449-DD83-4E8D-BF9F-D56223397FAE}" destId="{440D13E7-5BB9-41B1-A205-16B18C1039E8}" srcOrd="0" destOrd="0" presId="urn:microsoft.com/office/officeart/2005/8/layout/matrix1"/>
    <dgm:cxn modelId="{28D6A7E4-0BFE-4A8B-9A20-B2BF84D0757D}" type="presParOf" srcId="{D298D449-DD83-4E8D-BF9F-D56223397FAE}" destId="{B66B43C0-EDDC-49C0-86EA-A989F9D029D9}" srcOrd="1" destOrd="0" presId="urn:microsoft.com/office/officeart/2005/8/layout/matrix1"/>
    <dgm:cxn modelId="{14F2E140-A777-4C6E-AEC6-C725538FE9BF}" type="presParOf" srcId="{D298D449-DD83-4E8D-BF9F-D56223397FAE}" destId="{1B04FC78-96C1-464E-A718-819868CAB113}" srcOrd="2" destOrd="0" presId="urn:microsoft.com/office/officeart/2005/8/layout/matrix1"/>
    <dgm:cxn modelId="{87F5CE97-076A-4D8B-8A52-983F59096BC2}" type="presParOf" srcId="{D298D449-DD83-4E8D-BF9F-D56223397FAE}" destId="{19FFC1E0-40C9-421D-98B2-43DD08BDDC39}" srcOrd="3" destOrd="0" presId="urn:microsoft.com/office/officeart/2005/8/layout/matrix1"/>
    <dgm:cxn modelId="{191E08F6-E442-4ADE-A827-A51755DFBF56}" type="presParOf" srcId="{D298D449-DD83-4E8D-BF9F-D56223397FAE}" destId="{C2D014F6-AD35-4E69-B2A1-BF222DC02759}" srcOrd="4" destOrd="0" presId="urn:microsoft.com/office/officeart/2005/8/layout/matrix1"/>
    <dgm:cxn modelId="{68CC9085-ADE2-46A8-B073-1B3F25A37C68}" type="presParOf" srcId="{D298D449-DD83-4E8D-BF9F-D56223397FAE}" destId="{BFC3B3BB-86BC-4BB2-9F53-2D325F5C56C7}" srcOrd="5" destOrd="0" presId="urn:microsoft.com/office/officeart/2005/8/layout/matrix1"/>
    <dgm:cxn modelId="{1E8875E0-1F16-4B3D-8221-44FC15D8FC4E}" type="presParOf" srcId="{D298D449-DD83-4E8D-BF9F-D56223397FAE}" destId="{C4D29E7A-E39C-4D79-8C08-31A312F0BAC0}" srcOrd="6" destOrd="0" presId="urn:microsoft.com/office/officeart/2005/8/layout/matrix1"/>
    <dgm:cxn modelId="{CCEF46D9-14B6-458D-B8CF-1DBC92F39ED0}" type="presParOf" srcId="{D298D449-DD83-4E8D-BF9F-D56223397FAE}" destId="{9D76B59A-ADD5-4610-8853-0B2996915B7C}" srcOrd="7" destOrd="0" presId="urn:microsoft.com/office/officeart/2005/8/layout/matrix1"/>
    <dgm:cxn modelId="{6291FA6E-D0C0-46EA-80FC-62FE1C09B80D}" type="presParOf" srcId="{46C2657A-343D-420E-90EB-4E63D60C5C26}" destId="{4C3D7A5E-9D99-4DB5-97EB-5843621D18F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AF6A16-444C-4746-81F5-77DFE92A4C9A}" type="doc">
      <dgm:prSet loTypeId="urn:microsoft.com/office/officeart/2005/8/layout/matrix3" loCatId="matrix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BB535F32-7F8D-4FB3-92C5-4524C0DF9DE3}">
      <dgm:prSet phldrT="[Текст]"/>
      <dgm:spPr/>
      <dgm:t>
        <a:bodyPr/>
        <a:lstStyle/>
        <a:p>
          <a:r>
            <a: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Компьютерные классы: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8-мь (более 90 ПЭВМ),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видеопроекторов, 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интерактивные доски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9F1043-22A0-40EC-9FD0-E3D1AFCFA6D4}" type="parTrans" cxnId="{0BA733B5-BDF5-4665-A803-C340C5EB698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83B719-111B-456F-9617-9C6EA742C797}" type="sibTrans" cxnId="{0BA733B5-BDF5-4665-A803-C340C5EB698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1EE8B9-9588-42E9-B50B-EE8512DFAADC}">
      <dgm:prSet phldrT="[Текст]"/>
      <dgm:spPr/>
      <dgm:t>
        <a:bodyPr/>
        <a:lstStyle/>
        <a:p>
          <a:r>
            <a: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Программное обеспечение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20 мультимедийных курсов, 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более 15 лицензионных программ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C63345-7A24-41A0-9B0A-A25E86A1495D}" type="parTrans" cxnId="{842C2EED-FEDB-462B-8694-CA1B302588D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9762FE-6B09-467E-9424-5976BC3193C7}" type="sibTrans" cxnId="{842C2EED-FEDB-462B-8694-CA1B302588D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A39454-9884-4240-8CBC-575DE925CD3B}">
      <dgm:prSet phldrT="[Текст]"/>
      <dgm:spPr/>
      <dgm:t>
        <a:bodyPr/>
        <a:lstStyle/>
        <a:p>
          <a:r>
            <a: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Система дистанционного обучения «ДОЦЕНТ»: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Более 170 тестов по 113 дисциплинам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6A625-FDE3-4C09-97D5-06FC5F1B75AD}" type="parTrans" cxnId="{F9E2C0B9-68A4-432F-8E0A-5A9A1763640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D307C0-839E-4022-B387-9E5D29666560}" type="sibTrans" cxnId="{F9E2C0B9-68A4-432F-8E0A-5A9A1763640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70F26B-4D9F-4284-934A-BCAD36594C63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База данных электронных учебно-методических материалов: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более 50 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4C251A-BC53-4038-BFFE-4D83299936EE}" type="parTrans" cxnId="{814C1A0B-FF1A-47FF-AF65-94FB3C3B714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79E75C-CD34-4516-9A83-4FB2CF184FED}" type="sibTrans" cxnId="{814C1A0B-FF1A-47FF-AF65-94FB3C3B714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5D42B0-7F5D-467A-AAF5-F2648EA0B065}" type="pres">
      <dgm:prSet presAssocID="{0AAF6A16-444C-4746-81F5-77DFE92A4C9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29AE08-3287-4987-BCD4-9EABCAD722CE}" type="pres">
      <dgm:prSet presAssocID="{0AAF6A16-444C-4746-81F5-77DFE92A4C9A}" presName="diamond" presStyleLbl="bgShp" presStyleIdx="0" presStyleCnt="1" custScaleX="90995" custScaleY="91445" custLinFactNeighborY="0"/>
      <dgm:spPr/>
    </dgm:pt>
    <dgm:pt modelId="{90C66931-CBC9-4482-B38C-F0EEB5FB2C0B}" type="pres">
      <dgm:prSet presAssocID="{0AAF6A16-444C-4746-81F5-77DFE92A4C9A}" presName="quad1" presStyleLbl="node1" presStyleIdx="0" presStyleCnt="4" custScaleX="1004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457A5-464F-431F-97FD-448D0060A9A3}" type="pres">
      <dgm:prSet presAssocID="{0AAF6A16-444C-4746-81F5-77DFE92A4C9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0B97B-0E24-456F-948F-29D0640F528C}" type="pres">
      <dgm:prSet presAssocID="{0AAF6A16-444C-4746-81F5-77DFE92A4C9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1A383-53A9-4CC0-8A6C-FACCB6F67705}" type="pres">
      <dgm:prSet presAssocID="{0AAF6A16-444C-4746-81F5-77DFE92A4C9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4C1A0B-FF1A-47FF-AF65-94FB3C3B714C}" srcId="{0AAF6A16-444C-4746-81F5-77DFE92A4C9A}" destId="{E570F26B-4D9F-4284-934A-BCAD36594C63}" srcOrd="3" destOrd="0" parTransId="{C34C251A-BC53-4038-BFFE-4D83299936EE}" sibTransId="{7579E75C-CD34-4516-9A83-4FB2CF184FED}"/>
    <dgm:cxn modelId="{962997BE-E49B-4EB0-9B59-DC71C134170B}" type="presOf" srcId="{0AAF6A16-444C-4746-81F5-77DFE92A4C9A}" destId="{615D42B0-7F5D-467A-AAF5-F2648EA0B065}" srcOrd="0" destOrd="0" presId="urn:microsoft.com/office/officeart/2005/8/layout/matrix3"/>
    <dgm:cxn modelId="{1898AB48-8C09-419A-B388-3386FBB0048B}" type="presOf" srcId="{761EE8B9-9588-42E9-B50B-EE8512DFAADC}" destId="{406457A5-464F-431F-97FD-448D0060A9A3}" srcOrd="0" destOrd="0" presId="urn:microsoft.com/office/officeart/2005/8/layout/matrix3"/>
    <dgm:cxn modelId="{103E5616-88B4-4881-A8C6-C28013155764}" type="presOf" srcId="{0AA39454-9884-4240-8CBC-575DE925CD3B}" destId="{4100B97B-0E24-456F-948F-29D0640F528C}" srcOrd="0" destOrd="0" presId="urn:microsoft.com/office/officeart/2005/8/layout/matrix3"/>
    <dgm:cxn modelId="{842C2EED-FEDB-462B-8694-CA1B302588D5}" srcId="{0AAF6A16-444C-4746-81F5-77DFE92A4C9A}" destId="{761EE8B9-9588-42E9-B50B-EE8512DFAADC}" srcOrd="1" destOrd="0" parTransId="{4AC63345-7A24-41A0-9B0A-A25E86A1495D}" sibTransId="{039762FE-6B09-467E-9424-5976BC3193C7}"/>
    <dgm:cxn modelId="{7AB92059-E964-4BA5-B286-1B5DED87B08B}" type="presOf" srcId="{E570F26B-4D9F-4284-934A-BCAD36594C63}" destId="{C0E1A383-53A9-4CC0-8A6C-FACCB6F67705}" srcOrd="0" destOrd="0" presId="urn:microsoft.com/office/officeart/2005/8/layout/matrix3"/>
    <dgm:cxn modelId="{0BA733B5-BDF5-4665-A803-C340C5EB6980}" srcId="{0AAF6A16-444C-4746-81F5-77DFE92A4C9A}" destId="{BB535F32-7F8D-4FB3-92C5-4524C0DF9DE3}" srcOrd="0" destOrd="0" parTransId="{C19F1043-22A0-40EC-9FD0-E3D1AFCFA6D4}" sibTransId="{F683B719-111B-456F-9617-9C6EA742C797}"/>
    <dgm:cxn modelId="{4E3BA0A7-4B6B-44AC-AE45-62FBEE6B7CD8}" type="presOf" srcId="{BB535F32-7F8D-4FB3-92C5-4524C0DF9DE3}" destId="{90C66931-CBC9-4482-B38C-F0EEB5FB2C0B}" srcOrd="0" destOrd="0" presId="urn:microsoft.com/office/officeart/2005/8/layout/matrix3"/>
    <dgm:cxn modelId="{F9E2C0B9-68A4-432F-8E0A-5A9A1763640D}" srcId="{0AAF6A16-444C-4746-81F5-77DFE92A4C9A}" destId="{0AA39454-9884-4240-8CBC-575DE925CD3B}" srcOrd="2" destOrd="0" parTransId="{B136A625-FDE3-4C09-97D5-06FC5F1B75AD}" sibTransId="{5DD307C0-839E-4022-B387-9E5D29666560}"/>
    <dgm:cxn modelId="{4EE00C58-DE4C-4D2C-A715-82056CA2EE5D}" type="presParOf" srcId="{615D42B0-7F5D-467A-AAF5-F2648EA0B065}" destId="{E729AE08-3287-4987-BCD4-9EABCAD722CE}" srcOrd="0" destOrd="0" presId="urn:microsoft.com/office/officeart/2005/8/layout/matrix3"/>
    <dgm:cxn modelId="{F17BF3D4-7683-4448-BE2E-96F71C517670}" type="presParOf" srcId="{615D42B0-7F5D-467A-AAF5-F2648EA0B065}" destId="{90C66931-CBC9-4482-B38C-F0EEB5FB2C0B}" srcOrd="1" destOrd="0" presId="urn:microsoft.com/office/officeart/2005/8/layout/matrix3"/>
    <dgm:cxn modelId="{76CA229A-23A4-453C-845E-72791F2BD52B}" type="presParOf" srcId="{615D42B0-7F5D-467A-AAF5-F2648EA0B065}" destId="{406457A5-464F-431F-97FD-448D0060A9A3}" srcOrd="2" destOrd="0" presId="urn:microsoft.com/office/officeart/2005/8/layout/matrix3"/>
    <dgm:cxn modelId="{D341BFE4-7D3F-4129-96DB-0A7417EFD372}" type="presParOf" srcId="{615D42B0-7F5D-467A-AAF5-F2648EA0B065}" destId="{4100B97B-0E24-456F-948F-29D0640F528C}" srcOrd="3" destOrd="0" presId="urn:microsoft.com/office/officeart/2005/8/layout/matrix3"/>
    <dgm:cxn modelId="{DE8EB84F-E5F4-487E-B8FA-C2CB453AF61D}" type="presParOf" srcId="{615D42B0-7F5D-467A-AAF5-F2648EA0B065}" destId="{C0E1A383-53A9-4CC0-8A6C-FACCB6F6770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FB685B-FB27-44D3-A439-D67BD25DF059}" type="doc">
      <dgm:prSet loTypeId="urn:microsoft.com/office/officeart/2005/8/layout/chevron2" loCatId="process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8C80B00-50D4-4333-857B-373937921F76}">
      <dgm:prSet phldrT="[Текст]" custT="1"/>
      <dgm:spPr/>
      <dgm:t>
        <a:bodyPr/>
        <a:lstStyle/>
        <a:p>
          <a:r>
            <a:rPr lang="ru-RU" sz="1600" dirty="0" smtClean="0"/>
            <a:t>4 года</a:t>
          </a:r>
          <a:endParaRPr lang="ru-RU" sz="1600" dirty="0"/>
        </a:p>
      </dgm:t>
    </dgm:pt>
    <dgm:pt modelId="{43085D04-C7F9-44E8-A7B9-D77E9774082F}" type="parTrans" cxnId="{E6D1E138-D70F-4309-A86E-132D7B0997AB}">
      <dgm:prSet/>
      <dgm:spPr/>
      <dgm:t>
        <a:bodyPr/>
        <a:lstStyle/>
        <a:p>
          <a:endParaRPr lang="ru-RU" sz="2400"/>
        </a:p>
      </dgm:t>
    </dgm:pt>
    <dgm:pt modelId="{16657B69-0038-490D-8DEB-EC3111868E2C}" type="sibTrans" cxnId="{E6D1E138-D70F-4309-A86E-132D7B0997AB}">
      <dgm:prSet/>
      <dgm:spPr/>
      <dgm:t>
        <a:bodyPr/>
        <a:lstStyle/>
        <a:p>
          <a:endParaRPr lang="ru-RU" sz="2400"/>
        </a:p>
      </dgm:t>
    </dgm:pt>
    <dgm:pt modelId="{D376DB6D-0FC7-4E14-BEF5-8C93E807C27F}">
      <dgm:prSet phldrT="[Текст]" custT="1"/>
      <dgm:spPr/>
      <dgm:t>
        <a:bodyPr/>
        <a:lstStyle/>
        <a:p>
          <a:r>
            <a:rPr lang="ru-RU" sz="3600" dirty="0" smtClean="0"/>
            <a:t>Бакалавриат  – </a:t>
          </a:r>
          <a:r>
            <a:rPr lang="ru-RU" sz="3600" smtClean="0"/>
            <a:t>3 направления</a:t>
          </a:r>
          <a:endParaRPr lang="ru-RU" sz="3600" dirty="0"/>
        </a:p>
      </dgm:t>
    </dgm:pt>
    <dgm:pt modelId="{FEF2AC8F-1775-40C3-8B0B-1B4C3D1A0773}" type="parTrans" cxnId="{FA6EB1FA-CF94-4A4D-912F-2ABC5EBD9750}">
      <dgm:prSet/>
      <dgm:spPr/>
      <dgm:t>
        <a:bodyPr/>
        <a:lstStyle/>
        <a:p>
          <a:endParaRPr lang="ru-RU" sz="2400"/>
        </a:p>
      </dgm:t>
    </dgm:pt>
    <dgm:pt modelId="{92E13AFF-B883-4CD7-A157-DBE3B8493A83}" type="sibTrans" cxnId="{FA6EB1FA-CF94-4A4D-912F-2ABC5EBD9750}">
      <dgm:prSet/>
      <dgm:spPr/>
      <dgm:t>
        <a:bodyPr/>
        <a:lstStyle/>
        <a:p>
          <a:endParaRPr lang="ru-RU" sz="2400"/>
        </a:p>
      </dgm:t>
    </dgm:pt>
    <dgm:pt modelId="{124A73E4-D1BF-4406-AF2D-337331B943E0}">
      <dgm:prSet phldrT="[Текст]" custT="1"/>
      <dgm:spPr/>
      <dgm:t>
        <a:bodyPr/>
        <a:lstStyle/>
        <a:p>
          <a:r>
            <a:rPr lang="ru-RU" sz="1600" dirty="0" smtClean="0"/>
            <a:t>2 года</a:t>
          </a:r>
          <a:endParaRPr lang="ru-RU" sz="1600" dirty="0"/>
        </a:p>
      </dgm:t>
    </dgm:pt>
    <dgm:pt modelId="{7FDC9379-A602-4108-9319-FF60C8A86629}" type="parTrans" cxnId="{C94501DE-A6DB-4561-AA60-2DC6B0824A80}">
      <dgm:prSet/>
      <dgm:spPr/>
      <dgm:t>
        <a:bodyPr/>
        <a:lstStyle/>
        <a:p>
          <a:endParaRPr lang="ru-RU" sz="2400"/>
        </a:p>
      </dgm:t>
    </dgm:pt>
    <dgm:pt modelId="{6F25350A-68F0-4058-9489-FDD5FCC78F4E}" type="sibTrans" cxnId="{C94501DE-A6DB-4561-AA60-2DC6B0824A80}">
      <dgm:prSet/>
      <dgm:spPr/>
      <dgm:t>
        <a:bodyPr/>
        <a:lstStyle/>
        <a:p>
          <a:endParaRPr lang="ru-RU" sz="2400"/>
        </a:p>
      </dgm:t>
    </dgm:pt>
    <dgm:pt modelId="{1EDA78FB-E14A-4E8B-B490-28F83144CC0A}">
      <dgm:prSet phldrT="[Текст]" custT="1"/>
      <dgm:spPr/>
      <dgm:t>
        <a:bodyPr/>
        <a:lstStyle/>
        <a:p>
          <a:r>
            <a:rPr lang="ru-RU" sz="3600" dirty="0" smtClean="0"/>
            <a:t>Магистратура – 2 направления</a:t>
          </a:r>
          <a:endParaRPr lang="ru-RU" sz="3600" dirty="0"/>
        </a:p>
      </dgm:t>
    </dgm:pt>
    <dgm:pt modelId="{C0AA96B0-688A-452A-A87C-FA1C79130D31}" type="parTrans" cxnId="{F9C8370C-9FE8-455D-9CE7-E694422C1FCD}">
      <dgm:prSet/>
      <dgm:spPr/>
      <dgm:t>
        <a:bodyPr/>
        <a:lstStyle/>
        <a:p>
          <a:endParaRPr lang="ru-RU" sz="2400"/>
        </a:p>
      </dgm:t>
    </dgm:pt>
    <dgm:pt modelId="{E03AAC5A-A984-4D38-8FE3-3224BF92229B}" type="sibTrans" cxnId="{F9C8370C-9FE8-455D-9CE7-E694422C1FCD}">
      <dgm:prSet/>
      <dgm:spPr/>
      <dgm:t>
        <a:bodyPr/>
        <a:lstStyle/>
        <a:p>
          <a:endParaRPr lang="ru-RU" sz="2400"/>
        </a:p>
      </dgm:t>
    </dgm:pt>
    <dgm:pt modelId="{380B6720-D87A-4852-AABF-A093777FF95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dirty="0" smtClean="0"/>
            <a:t>3 года</a:t>
          </a:r>
          <a:endParaRPr lang="ru-RU" sz="1600" dirty="0"/>
        </a:p>
      </dgm:t>
    </dgm:pt>
    <dgm:pt modelId="{4AE00A03-F05C-4D9E-9A8C-87D6DAE29EDD}" type="parTrans" cxnId="{60FB2938-DC16-466E-95ED-67C2B813769F}">
      <dgm:prSet/>
      <dgm:spPr/>
      <dgm:t>
        <a:bodyPr/>
        <a:lstStyle/>
        <a:p>
          <a:endParaRPr lang="ru-RU" sz="2400"/>
        </a:p>
      </dgm:t>
    </dgm:pt>
    <dgm:pt modelId="{5E07A374-0F10-466C-B0C3-53D4C461B5E8}" type="sibTrans" cxnId="{60FB2938-DC16-466E-95ED-67C2B813769F}">
      <dgm:prSet/>
      <dgm:spPr/>
      <dgm:t>
        <a:bodyPr/>
        <a:lstStyle/>
        <a:p>
          <a:endParaRPr lang="ru-RU" sz="2400"/>
        </a:p>
      </dgm:t>
    </dgm:pt>
    <dgm:pt modelId="{5C2EF895-036B-4B2A-975D-8B348FFC6455}">
      <dgm:prSet phldrT="[Текст]" custT="1"/>
      <dgm:spPr/>
      <dgm:t>
        <a:bodyPr/>
        <a:lstStyle/>
        <a:p>
          <a:r>
            <a:rPr lang="ru-RU" sz="3600" dirty="0" smtClean="0"/>
            <a:t>Аспирантура – 3 направления</a:t>
          </a:r>
          <a:endParaRPr lang="ru-RU" sz="3600" dirty="0"/>
        </a:p>
      </dgm:t>
    </dgm:pt>
    <dgm:pt modelId="{B8F8DD77-A5DC-47CF-AED5-A17DC57C651D}" type="parTrans" cxnId="{645353F7-679D-400F-AF55-2211E22B57A4}">
      <dgm:prSet/>
      <dgm:spPr/>
      <dgm:t>
        <a:bodyPr/>
        <a:lstStyle/>
        <a:p>
          <a:endParaRPr lang="ru-RU" sz="2400"/>
        </a:p>
      </dgm:t>
    </dgm:pt>
    <dgm:pt modelId="{9CEDFB90-E22E-4331-84BA-D3418E18ECBB}" type="sibTrans" cxnId="{645353F7-679D-400F-AF55-2211E22B57A4}">
      <dgm:prSet/>
      <dgm:spPr/>
      <dgm:t>
        <a:bodyPr/>
        <a:lstStyle/>
        <a:p>
          <a:endParaRPr lang="ru-RU" sz="2400"/>
        </a:p>
      </dgm:t>
    </dgm:pt>
    <dgm:pt modelId="{1076AE6F-1D84-4BBF-8150-8A5DE3014A91}">
      <dgm:prSet custT="1"/>
      <dgm:spPr/>
      <dgm:t>
        <a:bodyPr/>
        <a:lstStyle/>
        <a:p>
          <a:r>
            <a:rPr lang="ru-RU" sz="1600" dirty="0" smtClean="0"/>
            <a:t>3 года</a:t>
          </a:r>
          <a:endParaRPr lang="ru-RU" sz="1600" dirty="0"/>
        </a:p>
      </dgm:t>
    </dgm:pt>
    <dgm:pt modelId="{6AC79204-A690-4C06-9E49-6C8540E2415A}" type="parTrans" cxnId="{9D6FDF7F-EACA-4E66-9711-CD38FDBE3F04}">
      <dgm:prSet/>
      <dgm:spPr/>
      <dgm:t>
        <a:bodyPr/>
        <a:lstStyle/>
        <a:p>
          <a:endParaRPr lang="ru-RU" sz="2400"/>
        </a:p>
      </dgm:t>
    </dgm:pt>
    <dgm:pt modelId="{036B87BB-D360-493B-904A-B56175E5314A}" type="sibTrans" cxnId="{9D6FDF7F-EACA-4E66-9711-CD38FDBE3F04}">
      <dgm:prSet/>
      <dgm:spPr/>
      <dgm:t>
        <a:bodyPr/>
        <a:lstStyle/>
        <a:p>
          <a:endParaRPr lang="ru-RU" sz="2400"/>
        </a:p>
      </dgm:t>
    </dgm:pt>
    <dgm:pt modelId="{0DA5D64C-5D1C-4A8A-91F0-AEA7BAD647A2}">
      <dgm:prSet custT="1"/>
      <dgm:spPr/>
      <dgm:t>
        <a:bodyPr/>
        <a:lstStyle/>
        <a:p>
          <a:r>
            <a:rPr lang="ru-RU" sz="3600" dirty="0" smtClean="0"/>
            <a:t>Докторантура – 2 направления</a:t>
          </a:r>
          <a:endParaRPr lang="ru-RU" sz="3600" dirty="0"/>
        </a:p>
      </dgm:t>
    </dgm:pt>
    <dgm:pt modelId="{457A0C34-104E-4846-9772-EFDFE070D47B}" type="parTrans" cxnId="{803CD16F-FBB8-4850-B27D-D7F5EAA46152}">
      <dgm:prSet/>
      <dgm:spPr/>
      <dgm:t>
        <a:bodyPr/>
        <a:lstStyle/>
        <a:p>
          <a:endParaRPr lang="ru-RU" sz="2400"/>
        </a:p>
      </dgm:t>
    </dgm:pt>
    <dgm:pt modelId="{2C44E51C-3EAD-4B97-8300-CC7DA89D7C71}" type="sibTrans" cxnId="{803CD16F-FBB8-4850-B27D-D7F5EAA46152}">
      <dgm:prSet/>
      <dgm:spPr/>
      <dgm:t>
        <a:bodyPr/>
        <a:lstStyle/>
        <a:p>
          <a:endParaRPr lang="ru-RU" sz="2400"/>
        </a:p>
      </dgm:t>
    </dgm:pt>
    <dgm:pt modelId="{ACFB0770-C4EA-4D8E-B90C-BE64510588D6}">
      <dgm:prSet custT="1"/>
      <dgm:spPr/>
      <dgm:t>
        <a:bodyPr/>
        <a:lstStyle/>
        <a:p>
          <a:r>
            <a:rPr lang="ru-RU" sz="1600" dirty="0" smtClean="0"/>
            <a:t>5 лет</a:t>
          </a:r>
          <a:endParaRPr lang="ru-RU" sz="1600" dirty="0"/>
        </a:p>
      </dgm:t>
    </dgm:pt>
    <dgm:pt modelId="{26201E3D-C3A9-44C4-83E3-7540572FB657}" type="parTrans" cxnId="{3901919A-C7E9-4FF1-82EA-22A8FBA78A8B}">
      <dgm:prSet/>
      <dgm:spPr/>
      <dgm:t>
        <a:bodyPr/>
        <a:lstStyle/>
        <a:p>
          <a:endParaRPr lang="ru-RU"/>
        </a:p>
      </dgm:t>
    </dgm:pt>
    <dgm:pt modelId="{DD1D4B3C-1BA0-4923-BADD-4B9B428837D5}" type="sibTrans" cxnId="{3901919A-C7E9-4FF1-82EA-22A8FBA78A8B}">
      <dgm:prSet/>
      <dgm:spPr/>
      <dgm:t>
        <a:bodyPr/>
        <a:lstStyle/>
        <a:p>
          <a:endParaRPr lang="ru-RU"/>
        </a:p>
      </dgm:t>
    </dgm:pt>
    <dgm:pt modelId="{96FE205D-AE10-4D06-84B0-6176EED9FE81}">
      <dgm:prSet/>
      <dgm:spPr/>
      <dgm:t>
        <a:bodyPr/>
        <a:lstStyle/>
        <a:p>
          <a:r>
            <a:rPr lang="ru-RU" dirty="0" err="1" smtClean="0"/>
            <a:t>Специалитет</a:t>
          </a:r>
          <a:r>
            <a:rPr lang="ru-RU" dirty="0" smtClean="0"/>
            <a:t> – 4 направления</a:t>
          </a:r>
          <a:endParaRPr lang="ru-RU" dirty="0"/>
        </a:p>
      </dgm:t>
    </dgm:pt>
    <dgm:pt modelId="{F9913BE5-CA90-4A86-BFF0-882B09025E99}" type="parTrans" cxnId="{261A0F7C-577A-462A-93A8-C49C9370704A}">
      <dgm:prSet/>
      <dgm:spPr/>
      <dgm:t>
        <a:bodyPr/>
        <a:lstStyle/>
        <a:p>
          <a:endParaRPr lang="ru-RU"/>
        </a:p>
      </dgm:t>
    </dgm:pt>
    <dgm:pt modelId="{5099AE82-596C-483A-8BE4-0DA3ADA3DD2F}" type="sibTrans" cxnId="{261A0F7C-577A-462A-93A8-C49C9370704A}">
      <dgm:prSet/>
      <dgm:spPr/>
      <dgm:t>
        <a:bodyPr/>
        <a:lstStyle/>
        <a:p>
          <a:endParaRPr lang="ru-RU"/>
        </a:p>
      </dgm:t>
    </dgm:pt>
    <dgm:pt modelId="{F6BD72EB-DA4C-48DA-B22A-FB7020098292}" type="pres">
      <dgm:prSet presAssocID="{99FB685B-FB27-44D3-A439-D67BD25DF0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8E8D8F-14BC-4087-8446-9FA6F6B82EDD}" type="pres">
      <dgm:prSet presAssocID="{F8C80B00-50D4-4333-857B-373937921F76}" presName="composite" presStyleCnt="0"/>
      <dgm:spPr/>
    </dgm:pt>
    <dgm:pt modelId="{7D7FF3DF-26C3-40BE-9C96-06B7AF4D63CC}" type="pres">
      <dgm:prSet presAssocID="{F8C80B00-50D4-4333-857B-373937921F7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B9661-D384-4C5F-8818-401CF2A340D2}" type="pres">
      <dgm:prSet presAssocID="{F8C80B00-50D4-4333-857B-373937921F7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33952-5543-441D-BE1E-3E0BB13FDC99}" type="pres">
      <dgm:prSet presAssocID="{16657B69-0038-490D-8DEB-EC3111868E2C}" presName="sp" presStyleCnt="0"/>
      <dgm:spPr/>
    </dgm:pt>
    <dgm:pt modelId="{49C9FE66-8EAC-4FBA-89AD-1FA1ED512110}" type="pres">
      <dgm:prSet presAssocID="{ACFB0770-C4EA-4D8E-B90C-BE64510588D6}" presName="composite" presStyleCnt="0"/>
      <dgm:spPr/>
    </dgm:pt>
    <dgm:pt modelId="{978060FE-001C-41DA-B961-0EB2F3373F28}" type="pres">
      <dgm:prSet presAssocID="{ACFB0770-C4EA-4D8E-B90C-BE64510588D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2C492-0B40-4FF5-87C3-0855881F0E24}" type="pres">
      <dgm:prSet presAssocID="{ACFB0770-C4EA-4D8E-B90C-BE64510588D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012C1-4870-4105-9BB8-4053C5E3DBFF}" type="pres">
      <dgm:prSet presAssocID="{DD1D4B3C-1BA0-4923-BADD-4B9B428837D5}" presName="sp" presStyleCnt="0"/>
      <dgm:spPr/>
    </dgm:pt>
    <dgm:pt modelId="{E51C144C-AD30-4B7F-AA4E-146A3005E325}" type="pres">
      <dgm:prSet presAssocID="{124A73E4-D1BF-4406-AF2D-337331B943E0}" presName="composite" presStyleCnt="0"/>
      <dgm:spPr/>
    </dgm:pt>
    <dgm:pt modelId="{521A7F1C-CEBE-44E1-BDD6-C36D2685F72C}" type="pres">
      <dgm:prSet presAssocID="{124A73E4-D1BF-4406-AF2D-337331B943E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59DB5-8706-46C4-9C7E-0A2707E91CC9}" type="pres">
      <dgm:prSet presAssocID="{124A73E4-D1BF-4406-AF2D-337331B943E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61410-5809-44AB-84F5-E282FC4A67FD}" type="pres">
      <dgm:prSet presAssocID="{6F25350A-68F0-4058-9489-FDD5FCC78F4E}" presName="sp" presStyleCnt="0"/>
      <dgm:spPr/>
    </dgm:pt>
    <dgm:pt modelId="{B19183EE-C699-4870-973E-A96CA374409D}" type="pres">
      <dgm:prSet presAssocID="{380B6720-D87A-4852-AABF-A093777FF958}" presName="composite" presStyleCnt="0"/>
      <dgm:spPr/>
    </dgm:pt>
    <dgm:pt modelId="{294D13E8-AD8B-4240-B3E7-E8B4EBDE5D83}" type="pres">
      <dgm:prSet presAssocID="{380B6720-D87A-4852-AABF-A093777FF95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1AC96-5BDE-4202-B530-6D52420C02CA}" type="pres">
      <dgm:prSet presAssocID="{380B6720-D87A-4852-AABF-A093777FF95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1C331-824E-4306-A1FE-A95E80F04627}" type="pres">
      <dgm:prSet presAssocID="{5E07A374-0F10-466C-B0C3-53D4C461B5E8}" presName="sp" presStyleCnt="0"/>
      <dgm:spPr/>
    </dgm:pt>
    <dgm:pt modelId="{4302CB40-A09A-4490-8C9F-ACBE20966F17}" type="pres">
      <dgm:prSet presAssocID="{1076AE6F-1D84-4BBF-8150-8A5DE3014A91}" presName="composite" presStyleCnt="0"/>
      <dgm:spPr/>
    </dgm:pt>
    <dgm:pt modelId="{A1BBBE3E-1F31-4965-BF66-811A9F0170BE}" type="pres">
      <dgm:prSet presAssocID="{1076AE6F-1D84-4BBF-8150-8A5DE3014A9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E6427-A7C5-43CB-8F96-0BC0DFD9C146}" type="pres">
      <dgm:prSet presAssocID="{1076AE6F-1D84-4BBF-8150-8A5DE3014A9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FB2938-DC16-466E-95ED-67C2B813769F}" srcId="{99FB685B-FB27-44D3-A439-D67BD25DF059}" destId="{380B6720-D87A-4852-AABF-A093777FF958}" srcOrd="3" destOrd="0" parTransId="{4AE00A03-F05C-4D9E-9A8C-87D6DAE29EDD}" sibTransId="{5E07A374-0F10-466C-B0C3-53D4C461B5E8}"/>
    <dgm:cxn modelId="{43C18B0A-B1D7-4816-A4E3-0B44F25AED03}" type="presOf" srcId="{1076AE6F-1D84-4BBF-8150-8A5DE3014A91}" destId="{A1BBBE3E-1F31-4965-BF66-811A9F0170BE}" srcOrd="0" destOrd="0" presId="urn:microsoft.com/office/officeart/2005/8/layout/chevron2"/>
    <dgm:cxn modelId="{FA6EB1FA-CF94-4A4D-912F-2ABC5EBD9750}" srcId="{F8C80B00-50D4-4333-857B-373937921F76}" destId="{D376DB6D-0FC7-4E14-BEF5-8C93E807C27F}" srcOrd="0" destOrd="0" parTransId="{FEF2AC8F-1775-40C3-8B0B-1B4C3D1A0773}" sibTransId="{92E13AFF-B883-4CD7-A157-DBE3B8493A83}"/>
    <dgm:cxn modelId="{9EAF28CE-4C51-47C2-8B85-E2179515160A}" type="presOf" srcId="{0DA5D64C-5D1C-4A8A-91F0-AEA7BAD647A2}" destId="{ED5E6427-A7C5-43CB-8F96-0BC0DFD9C146}" srcOrd="0" destOrd="0" presId="urn:microsoft.com/office/officeart/2005/8/layout/chevron2"/>
    <dgm:cxn modelId="{C94501DE-A6DB-4561-AA60-2DC6B0824A80}" srcId="{99FB685B-FB27-44D3-A439-D67BD25DF059}" destId="{124A73E4-D1BF-4406-AF2D-337331B943E0}" srcOrd="2" destOrd="0" parTransId="{7FDC9379-A602-4108-9319-FF60C8A86629}" sibTransId="{6F25350A-68F0-4058-9489-FDD5FCC78F4E}"/>
    <dgm:cxn modelId="{624A2E14-6AFF-4055-B494-DCB9347547DE}" type="presOf" srcId="{ACFB0770-C4EA-4D8E-B90C-BE64510588D6}" destId="{978060FE-001C-41DA-B961-0EB2F3373F28}" srcOrd="0" destOrd="0" presId="urn:microsoft.com/office/officeart/2005/8/layout/chevron2"/>
    <dgm:cxn modelId="{9D6FDF7F-EACA-4E66-9711-CD38FDBE3F04}" srcId="{99FB685B-FB27-44D3-A439-D67BD25DF059}" destId="{1076AE6F-1D84-4BBF-8150-8A5DE3014A91}" srcOrd="4" destOrd="0" parTransId="{6AC79204-A690-4C06-9E49-6C8540E2415A}" sibTransId="{036B87BB-D360-493B-904A-B56175E5314A}"/>
    <dgm:cxn modelId="{F7C768B5-EC11-48EF-84C6-840AC334B58A}" type="presOf" srcId="{99FB685B-FB27-44D3-A439-D67BD25DF059}" destId="{F6BD72EB-DA4C-48DA-B22A-FB7020098292}" srcOrd="0" destOrd="0" presId="urn:microsoft.com/office/officeart/2005/8/layout/chevron2"/>
    <dgm:cxn modelId="{95E708F8-08A9-46F8-A298-E3B385B0BAFC}" type="presOf" srcId="{1EDA78FB-E14A-4E8B-B490-28F83144CC0A}" destId="{8C459DB5-8706-46C4-9C7E-0A2707E91CC9}" srcOrd="0" destOrd="0" presId="urn:microsoft.com/office/officeart/2005/8/layout/chevron2"/>
    <dgm:cxn modelId="{108EB737-A252-4DD9-95FD-AD48C0DCE6D0}" type="presOf" srcId="{5C2EF895-036B-4B2A-975D-8B348FFC6455}" destId="{D5C1AC96-5BDE-4202-B530-6D52420C02CA}" srcOrd="0" destOrd="0" presId="urn:microsoft.com/office/officeart/2005/8/layout/chevron2"/>
    <dgm:cxn modelId="{C2AA2D0A-BD0C-48D5-B09C-34AC1F1B6040}" type="presOf" srcId="{380B6720-D87A-4852-AABF-A093777FF958}" destId="{294D13E8-AD8B-4240-B3E7-E8B4EBDE5D83}" srcOrd="0" destOrd="0" presId="urn:microsoft.com/office/officeart/2005/8/layout/chevron2"/>
    <dgm:cxn modelId="{5BBD86B5-847D-4A53-98DA-98D27BCA52F3}" type="presOf" srcId="{124A73E4-D1BF-4406-AF2D-337331B943E0}" destId="{521A7F1C-CEBE-44E1-BDD6-C36D2685F72C}" srcOrd="0" destOrd="0" presId="urn:microsoft.com/office/officeart/2005/8/layout/chevron2"/>
    <dgm:cxn modelId="{1ACC71DC-DCD0-4BEE-B038-2E3AA61DC8F8}" type="presOf" srcId="{D376DB6D-0FC7-4E14-BEF5-8C93E807C27F}" destId="{B86B9661-D384-4C5F-8818-401CF2A340D2}" srcOrd="0" destOrd="0" presId="urn:microsoft.com/office/officeart/2005/8/layout/chevron2"/>
    <dgm:cxn modelId="{F9C8370C-9FE8-455D-9CE7-E694422C1FCD}" srcId="{124A73E4-D1BF-4406-AF2D-337331B943E0}" destId="{1EDA78FB-E14A-4E8B-B490-28F83144CC0A}" srcOrd="0" destOrd="0" parTransId="{C0AA96B0-688A-452A-A87C-FA1C79130D31}" sibTransId="{E03AAC5A-A984-4D38-8FE3-3224BF92229B}"/>
    <dgm:cxn modelId="{645353F7-679D-400F-AF55-2211E22B57A4}" srcId="{380B6720-D87A-4852-AABF-A093777FF958}" destId="{5C2EF895-036B-4B2A-975D-8B348FFC6455}" srcOrd="0" destOrd="0" parTransId="{B8F8DD77-A5DC-47CF-AED5-A17DC57C651D}" sibTransId="{9CEDFB90-E22E-4331-84BA-D3418E18ECBB}"/>
    <dgm:cxn modelId="{E6D1E138-D70F-4309-A86E-132D7B0997AB}" srcId="{99FB685B-FB27-44D3-A439-D67BD25DF059}" destId="{F8C80B00-50D4-4333-857B-373937921F76}" srcOrd="0" destOrd="0" parTransId="{43085D04-C7F9-44E8-A7B9-D77E9774082F}" sibTransId="{16657B69-0038-490D-8DEB-EC3111868E2C}"/>
    <dgm:cxn modelId="{EB95B701-A3EE-412B-99A4-13E7FF4EC2F8}" type="presOf" srcId="{F8C80B00-50D4-4333-857B-373937921F76}" destId="{7D7FF3DF-26C3-40BE-9C96-06B7AF4D63CC}" srcOrd="0" destOrd="0" presId="urn:microsoft.com/office/officeart/2005/8/layout/chevron2"/>
    <dgm:cxn modelId="{3901919A-C7E9-4FF1-82EA-22A8FBA78A8B}" srcId="{99FB685B-FB27-44D3-A439-D67BD25DF059}" destId="{ACFB0770-C4EA-4D8E-B90C-BE64510588D6}" srcOrd="1" destOrd="0" parTransId="{26201E3D-C3A9-44C4-83E3-7540572FB657}" sibTransId="{DD1D4B3C-1BA0-4923-BADD-4B9B428837D5}"/>
    <dgm:cxn modelId="{261A0F7C-577A-462A-93A8-C49C9370704A}" srcId="{ACFB0770-C4EA-4D8E-B90C-BE64510588D6}" destId="{96FE205D-AE10-4D06-84B0-6176EED9FE81}" srcOrd="0" destOrd="0" parTransId="{F9913BE5-CA90-4A86-BFF0-882B09025E99}" sibTransId="{5099AE82-596C-483A-8BE4-0DA3ADA3DD2F}"/>
    <dgm:cxn modelId="{CBC9A7EB-E690-48CF-ACB9-933874A431B1}" type="presOf" srcId="{96FE205D-AE10-4D06-84B0-6176EED9FE81}" destId="{D702C492-0B40-4FF5-87C3-0855881F0E24}" srcOrd="0" destOrd="0" presId="urn:microsoft.com/office/officeart/2005/8/layout/chevron2"/>
    <dgm:cxn modelId="{803CD16F-FBB8-4850-B27D-D7F5EAA46152}" srcId="{1076AE6F-1D84-4BBF-8150-8A5DE3014A91}" destId="{0DA5D64C-5D1C-4A8A-91F0-AEA7BAD647A2}" srcOrd="0" destOrd="0" parTransId="{457A0C34-104E-4846-9772-EFDFE070D47B}" sibTransId="{2C44E51C-3EAD-4B97-8300-CC7DA89D7C71}"/>
    <dgm:cxn modelId="{FA620F57-820C-48EC-ACFD-1A3DE28883C0}" type="presParOf" srcId="{F6BD72EB-DA4C-48DA-B22A-FB7020098292}" destId="{818E8D8F-14BC-4087-8446-9FA6F6B82EDD}" srcOrd="0" destOrd="0" presId="urn:microsoft.com/office/officeart/2005/8/layout/chevron2"/>
    <dgm:cxn modelId="{5725E504-A01A-401A-B88F-74A9982D271D}" type="presParOf" srcId="{818E8D8F-14BC-4087-8446-9FA6F6B82EDD}" destId="{7D7FF3DF-26C3-40BE-9C96-06B7AF4D63CC}" srcOrd="0" destOrd="0" presId="urn:microsoft.com/office/officeart/2005/8/layout/chevron2"/>
    <dgm:cxn modelId="{337C85DD-437F-43C2-9E05-193FBE39390D}" type="presParOf" srcId="{818E8D8F-14BC-4087-8446-9FA6F6B82EDD}" destId="{B86B9661-D384-4C5F-8818-401CF2A340D2}" srcOrd="1" destOrd="0" presId="urn:microsoft.com/office/officeart/2005/8/layout/chevron2"/>
    <dgm:cxn modelId="{A53E747A-C2FE-45E6-B614-FBCC6094E392}" type="presParOf" srcId="{F6BD72EB-DA4C-48DA-B22A-FB7020098292}" destId="{17333952-5543-441D-BE1E-3E0BB13FDC99}" srcOrd="1" destOrd="0" presId="urn:microsoft.com/office/officeart/2005/8/layout/chevron2"/>
    <dgm:cxn modelId="{21AF1CCA-F5F4-4455-B033-B26D9AE8C3F2}" type="presParOf" srcId="{F6BD72EB-DA4C-48DA-B22A-FB7020098292}" destId="{49C9FE66-8EAC-4FBA-89AD-1FA1ED512110}" srcOrd="2" destOrd="0" presId="urn:microsoft.com/office/officeart/2005/8/layout/chevron2"/>
    <dgm:cxn modelId="{7E6CBA0C-3516-43A5-A122-72920AD17215}" type="presParOf" srcId="{49C9FE66-8EAC-4FBA-89AD-1FA1ED512110}" destId="{978060FE-001C-41DA-B961-0EB2F3373F28}" srcOrd="0" destOrd="0" presId="urn:microsoft.com/office/officeart/2005/8/layout/chevron2"/>
    <dgm:cxn modelId="{BE4BE852-8748-4490-A009-8681D7E12850}" type="presParOf" srcId="{49C9FE66-8EAC-4FBA-89AD-1FA1ED512110}" destId="{D702C492-0B40-4FF5-87C3-0855881F0E24}" srcOrd="1" destOrd="0" presId="urn:microsoft.com/office/officeart/2005/8/layout/chevron2"/>
    <dgm:cxn modelId="{2258A3E6-31CE-489B-96E4-2CAFEB8D1CEE}" type="presParOf" srcId="{F6BD72EB-DA4C-48DA-B22A-FB7020098292}" destId="{E2C012C1-4870-4105-9BB8-4053C5E3DBFF}" srcOrd="3" destOrd="0" presId="urn:microsoft.com/office/officeart/2005/8/layout/chevron2"/>
    <dgm:cxn modelId="{C79CF8A4-B527-4905-BE8E-978F4953989F}" type="presParOf" srcId="{F6BD72EB-DA4C-48DA-B22A-FB7020098292}" destId="{E51C144C-AD30-4B7F-AA4E-146A3005E325}" srcOrd="4" destOrd="0" presId="urn:microsoft.com/office/officeart/2005/8/layout/chevron2"/>
    <dgm:cxn modelId="{1B54D42F-21E9-4653-BDD0-9F7499E6BA37}" type="presParOf" srcId="{E51C144C-AD30-4B7F-AA4E-146A3005E325}" destId="{521A7F1C-CEBE-44E1-BDD6-C36D2685F72C}" srcOrd="0" destOrd="0" presId="urn:microsoft.com/office/officeart/2005/8/layout/chevron2"/>
    <dgm:cxn modelId="{F8F20C5E-D64B-41B6-A14D-449905BD365D}" type="presParOf" srcId="{E51C144C-AD30-4B7F-AA4E-146A3005E325}" destId="{8C459DB5-8706-46C4-9C7E-0A2707E91CC9}" srcOrd="1" destOrd="0" presId="urn:microsoft.com/office/officeart/2005/8/layout/chevron2"/>
    <dgm:cxn modelId="{CB2D47FD-7F58-4D53-8F78-0276DF27ED95}" type="presParOf" srcId="{F6BD72EB-DA4C-48DA-B22A-FB7020098292}" destId="{C2761410-5809-44AB-84F5-E282FC4A67FD}" srcOrd="5" destOrd="0" presId="urn:microsoft.com/office/officeart/2005/8/layout/chevron2"/>
    <dgm:cxn modelId="{731F74F1-0F10-4097-8E5C-EEBDA53A2A63}" type="presParOf" srcId="{F6BD72EB-DA4C-48DA-B22A-FB7020098292}" destId="{B19183EE-C699-4870-973E-A96CA374409D}" srcOrd="6" destOrd="0" presId="urn:microsoft.com/office/officeart/2005/8/layout/chevron2"/>
    <dgm:cxn modelId="{1AE8E105-4550-4EEB-9B03-4AB745C38748}" type="presParOf" srcId="{B19183EE-C699-4870-973E-A96CA374409D}" destId="{294D13E8-AD8B-4240-B3E7-E8B4EBDE5D83}" srcOrd="0" destOrd="0" presId="urn:microsoft.com/office/officeart/2005/8/layout/chevron2"/>
    <dgm:cxn modelId="{51EBCDAC-88F3-4B15-9882-CE620F4ADF56}" type="presParOf" srcId="{B19183EE-C699-4870-973E-A96CA374409D}" destId="{D5C1AC96-5BDE-4202-B530-6D52420C02CA}" srcOrd="1" destOrd="0" presId="urn:microsoft.com/office/officeart/2005/8/layout/chevron2"/>
    <dgm:cxn modelId="{CFFD6C63-31F2-41CB-BB34-8959C7F17ED6}" type="presParOf" srcId="{F6BD72EB-DA4C-48DA-B22A-FB7020098292}" destId="{3E11C331-824E-4306-A1FE-A95E80F04627}" srcOrd="7" destOrd="0" presId="urn:microsoft.com/office/officeart/2005/8/layout/chevron2"/>
    <dgm:cxn modelId="{D88AB1F9-C68A-482F-A8FD-CE456D0A8334}" type="presParOf" srcId="{F6BD72EB-DA4C-48DA-B22A-FB7020098292}" destId="{4302CB40-A09A-4490-8C9F-ACBE20966F17}" srcOrd="8" destOrd="0" presId="urn:microsoft.com/office/officeart/2005/8/layout/chevron2"/>
    <dgm:cxn modelId="{ECBBF479-3A38-4D3E-A184-0CC8A5A958E0}" type="presParOf" srcId="{4302CB40-A09A-4490-8C9F-ACBE20966F17}" destId="{A1BBBE3E-1F31-4965-BF66-811A9F0170BE}" srcOrd="0" destOrd="0" presId="urn:microsoft.com/office/officeart/2005/8/layout/chevron2"/>
    <dgm:cxn modelId="{F229D6F1-384E-4AB8-A3A7-E26247832E75}" type="presParOf" srcId="{4302CB40-A09A-4490-8C9F-ACBE20966F17}" destId="{ED5E6427-A7C5-43CB-8F96-0BC0DFD9C1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8130FA-2FF0-48FB-9734-993CB85063D1}" type="doc">
      <dgm:prSet loTypeId="urn:microsoft.com/office/officeart/2005/8/layout/hierarchy3" loCatId="hierarchy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0AF7C25E-9DB9-485E-AEC8-C1F5E28993D5}">
      <dgm:prSet phldrT="[Текст]"/>
      <dgm:spPr/>
      <dgm:t>
        <a:bodyPr/>
        <a:lstStyle/>
        <a:p>
          <a:r>
            <a:rPr lang="ru-RU" b="1" dirty="0" smtClean="0"/>
            <a:t>08.01.00 «Экономика»</a:t>
          </a:r>
          <a:endParaRPr lang="ru-RU" b="1" dirty="0"/>
        </a:p>
      </dgm:t>
    </dgm:pt>
    <dgm:pt modelId="{B4D852D8-EC60-4B5E-B07F-6614395AD154}" type="parTrans" cxnId="{56489A1A-00C5-44E4-A68D-45F15C91261C}">
      <dgm:prSet/>
      <dgm:spPr/>
      <dgm:t>
        <a:bodyPr/>
        <a:lstStyle/>
        <a:p>
          <a:endParaRPr lang="ru-RU" b="1"/>
        </a:p>
      </dgm:t>
    </dgm:pt>
    <dgm:pt modelId="{00B85B6A-D664-4AA6-B8C7-6C469E180F36}" type="sibTrans" cxnId="{56489A1A-00C5-44E4-A68D-45F15C91261C}">
      <dgm:prSet/>
      <dgm:spPr/>
      <dgm:t>
        <a:bodyPr/>
        <a:lstStyle/>
        <a:p>
          <a:endParaRPr lang="ru-RU" b="1"/>
        </a:p>
      </dgm:t>
    </dgm:pt>
    <dgm:pt modelId="{0CAD30EA-716D-493A-BCC2-3C3690D3896D}">
      <dgm:prSet phldrT="[Текст]" custT="1"/>
      <dgm:spPr/>
      <dgm:t>
        <a:bodyPr/>
        <a:lstStyle/>
        <a:p>
          <a:r>
            <a:rPr lang="ru-RU" sz="1400" b="1" dirty="0" smtClean="0"/>
            <a:t>Финансы и кредит</a:t>
          </a:r>
          <a:endParaRPr lang="ru-RU" sz="1400" b="1" dirty="0"/>
        </a:p>
      </dgm:t>
    </dgm:pt>
    <dgm:pt modelId="{0135784D-230C-440D-8FCA-44D4B29093F4}" type="parTrans" cxnId="{15590EA2-B9B8-4E9C-8CA7-63B7EDFB0DD6}">
      <dgm:prSet/>
      <dgm:spPr/>
      <dgm:t>
        <a:bodyPr/>
        <a:lstStyle/>
        <a:p>
          <a:endParaRPr lang="ru-RU" b="1"/>
        </a:p>
      </dgm:t>
    </dgm:pt>
    <dgm:pt modelId="{388A9854-7CA7-4A16-BC45-779FB882CEA4}" type="sibTrans" cxnId="{15590EA2-B9B8-4E9C-8CA7-63B7EDFB0DD6}">
      <dgm:prSet/>
      <dgm:spPr/>
      <dgm:t>
        <a:bodyPr/>
        <a:lstStyle/>
        <a:p>
          <a:endParaRPr lang="ru-RU" b="1"/>
        </a:p>
      </dgm:t>
    </dgm:pt>
    <dgm:pt modelId="{64DD79AF-513E-4F8B-B696-EBB11312FE64}">
      <dgm:prSet phldrT="[Текст]" custT="1"/>
      <dgm:spPr/>
      <dgm:t>
        <a:bodyPr/>
        <a:lstStyle/>
        <a:p>
          <a:r>
            <a:rPr lang="ru-RU" sz="1400" b="1" dirty="0" smtClean="0"/>
            <a:t>Экономика предприятий и организаций</a:t>
          </a:r>
          <a:endParaRPr lang="ru-RU" sz="1400" b="1" dirty="0"/>
        </a:p>
      </dgm:t>
    </dgm:pt>
    <dgm:pt modelId="{03A9D0EC-9893-42CF-BC1C-8F3EF19DA64E}" type="parTrans" cxnId="{3B070289-B127-41F9-BD90-60407517B7D3}">
      <dgm:prSet/>
      <dgm:spPr/>
      <dgm:t>
        <a:bodyPr/>
        <a:lstStyle/>
        <a:p>
          <a:endParaRPr lang="ru-RU" b="1"/>
        </a:p>
      </dgm:t>
    </dgm:pt>
    <dgm:pt modelId="{5A358F6C-109F-4C03-8507-AAFD00218CAF}" type="sibTrans" cxnId="{3B070289-B127-41F9-BD90-60407517B7D3}">
      <dgm:prSet/>
      <dgm:spPr/>
      <dgm:t>
        <a:bodyPr/>
        <a:lstStyle/>
        <a:p>
          <a:endParaRPr lang="ru-RU" b="1"/>
        </a:p>
      </dgm:t>
    </dgm:pt>
    <dgm:pt modelId="{8DB313C4-A0DC-41BE-81E9-BDBE17413273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/>
            <a:t>08.02.00 «Менеджмент»</a:t>
          </a:r>
          <a:endParaRPr lang="ru-RU" b="1" dirty="0"/>
        </a:p>
      </dgm:t>
    </dgm:pt>
    <dgm:pt modelId="{442F2118-116C-4300-82BF-5807E92365CC}" type="parTrans" cxnId="{D09F8B80-18A6-4FEB-8BFA-AAC5A77E26AF}">
      <dgm:prSet/>
      <dgm:spPr/>
      <dgm:t>
        <a:bodyPr/>
        <a:lstStyle/>
        <a:p>
          <a:endParaRPr lang="ru-RU" b="1"/>
        </a:p>
      </dgm:t>
    </dgm:pt>
    <dgm:pt modelId="{593E64AE-03EC-4E17-8E94-33FB5C5E17A7}" type="sibTrans" cxnId="{D09F8B80-18A6-4FEB-8BFA-AAC5A77E26AF}">
      <dgm:prSet/>
      <dgm:spPr/>
      <dgm:t>
        <a:bodyPr/>
        <a:lstStyle/>
        <a:p>
          <a:endParaRPr lang="ru-RU" b="1"/>
        </a:p>
      </dgm:t>
    </dgm:pt>
    <dgm:pt modelId="{F4E71816-EF7C-41F1-AFBF-02080FEE9F10}">
      <dgm:prSet phldrT="[Текст]" custT="1"/>
      <dgm:spPr/>
      <dgm:t>
        <a:bodyPr/>
        <a:lstStyle/>
        <a:p>
          <a:r>
            <a:rPr lang="ru-RU" sz="1400" b="1" dirty="0" smtClean="0"/>
            <a:t>Управление технологическими инновациями</a:t>
          </a:r>
          <a:endParaRPr lang="ru-RU" sz="1400" b="1" dirty="0"/>
        </a:p>
      </dgm:t>
    </dgm:pt>
    <dgm:pt modelId="{B7071166-304E-4D53-9162-581B0ABFCE7D}" type="parTrans" cxnId="{FF993088-AAFC-4616-AE08-9B04A9849E41}">
      <dgm:prSet/>
      <dgm:spPr/>
      <dgm:t>
        <a:bodyPr/>
        <a:lstStyle/>
        <a:p>
          <a:endParaRPr lang="ru-RU" b="1"/>
        </a:p>
      </dgm:t>
    </dgm:pt>
    <dgm:pt modelId="{A038426F-51F8-47FB-A65A-FFACCCE84D17}" type="sibTrans" cxnId="{FF993088-AAFC-4616-AE08-9B04A9849E41}">
      <dgm:prSet/>
      <dgm:spPr/>
      <dgm:t>
        <a:bodyPr/>
        <a:lstStyle/>
        <a:p>
          <a:endParaRPr lang="ru-RU" b="1"/>
        </a:p>
      </dgm:t>
    </dgm:pt>
    <dgm:pt modelId="{01049DB8-6D4F-4219-99F2-69283BA5A15C}">
      <dgm:prSet phldrT="[Текст]" custT="1"/>
      <dgm:spPr/>
      <dgm:t>
        <a:bodyPr/>
        <a:lstStyle/>
        <a:p>
          <a:r>
            <a:rPr lang="ru-RU" sz="1400" b="1" dirty="0" smtClean="0"/>
            <a:t>Производственный менеджмент</a:t>
          </a:r>
          <a:endParaRPr lang="ru-RU" sz="1400" b="1" dirty="0"/>
        </a:p>
      </dgm:t>
    </dgm:pt>
    <dgm:pt modelId="{CE4BE702-B746-4B16-B726-062274635A3E}" type="parTrans" cxnId="{7BCB1812-88CD-4A13-AD17-94A7732FE70C}">
      <dgm:prSet/>
      <dgm:spPr/>
      <dgm:t>
        <a:bodyPr/>
        <a:lstStyle/>
        <a:p>
          <a:endParaRPr lang="ru-RU" b="1"/>
        </a:p>
      </dgm:t>
    </dgm:pt>
    <dgm:pt modelId="{580F5AFE-BAB2-42A2-9950-C1442B0FDA53}" type="sibTrans" cxnId="{7BCB1812-88CD-4A13-AD17-94A7732FE70C}">
      <dgm:prSet/>
      <dgm:spPr/>
      <dgm:t>
        <a:bodyPr/>
        <a:lstStyle/>
        <a:p>
          <a:endParaRPr lang="ru-RU" b="1"/>
        </a:p>
      </dgm:t>
    </dgm:pt>
    <dgm:pt modelId="{583D1FE5-772D-40B2-BA84-B5D33EFA215B}">
      <dgm:prSet/>
      <dgm:spPr/>
      <dgm:t>
        <a:bodyPr/>
        <a:lstStyle/>
        <a:p>
          <a:r>
            <a:rPr lang="ru-RU" b="1" dirty="0" smtClean="0"/>
            <a:t>08.05.00     </a:t>
          </a:r>
        </a:p>
        <a:p>
          <a:r>
            <a:rPr lang="ru-RU" b="1" dirty="0" smtClean="0"/>
            <a:t>«Бизнес-информатика»</a:t>
          </a:r>
          <a:endParaRPr lang="ru-RU" b="1" dirty="0"/>
        </a:p>
      </dgm:t>
    </dgm:pt>
    <dgm:pt modelId="{6FC8E838-1263-42F0-91BB-DB939EF52E82}" type="parTrans" cxnId="{77060E29-5FD0-49A0-B1B2-4E551CC2B860}">
      <dgm:prSet/>
      <dgm:spPr/>
      <dgm:t>
        <a:bodyPr/>
        <a:lstStyle/>
        <a:p>
          <a:endParaRPr lang="ru-RU" b="1"/>
        </a:p>
      </dgm:t>
    </dgm:pt>
    <dgm:pt modelId="{CFA44A6E-019F-4532-8DB7-E01D9539A1BF}" type="sibTrans" cxnId="{77060E29-5FD0-49A0-B1B2-4E551CC2B860}">
      <dgm:prSet/>
      <dgm:spPr/>
      <dgm:t>
        <a:bodyPr/>
        <a:lstStyle/>
        <a:p>
          <a:endParaRPr lang="ru-RU" b="1"/>
        </a:p>
      </dgm:t>
    </dgm:pt>
    <dgm:pt modelId="{C1948ADF-9947-4149-9696-68D2081F89EB}">
      <dgm:prSet custT="1"/>
      <dgm:spPr/>
      <dgm:t>
        <a:bodyPr/>
        <a:lstStyle/>
        <a:p>
          <a:r>
            <a:rPr lang="ru-RU" sz="1400" b="1" dirty="0" smtClean="0"/>
            <a:t>Макроэкономическое планирование и прогнозирование</a:t>
          </a:r>
          <a:endParaRPr lang="ru-RU" sz="1400" b="1" dirty="0"/>
        </a:p>
      </dgm:t>
    </dgm:pt>
    <dgm:pt modelId="{FBE46128-9375-4D91-A4E8-D065C092A3BD}" type="parTrans" cxnId="{621D3C54-B62B-4EFD-82CA-73AC0F27ECB3}">
      <dgm:prSet/>
      <dgm:spPr/>
      <dgm:t>
        <a:bodyPr/>
        <a:lstStyle/>
        <a:p>
          <a:endParaRPr lang="ru-RU" b="1"/>
        </a:p>
      </dgm:t>
    </dgm:pt>
    <dgm:pt modelId="{A6FE78A5-B071-4B18-B623-835D22A90E04}" type="sibTrans" cxnId="{621D3C54-B62B-4EFD-82CA-73AC0F27ECB3}">
      <dgm:prSet/>
      <dgm:spPr/>
      <dgm:t>
        <a:bodyPr/>
        <a:lstStyle/>
        <a:p>
          <a:endParaRPr lang="ru-RU" b="1"/>
        </a:p>
      </dgm:t>
    </dgm:pt>
    <dgm:pt modelId="{3144BAB3-2866-4F04-8850-15DFC47DFC02}">
      <dgm:prSet custT="1"/>
      <dgm:spPr/>
      <dgm:t>
        <a:bodyPr/>
        <a:lstStyle/>
        <a:p>
          <a:r>
            <a:rPr lang="ru-RU" sz="1400" b="1" dirty="0" smtClean="0"/>
            <a:t>Электронный бизнес</a:t>
          </a:r>
          <a:endParaRPr lang="ru-RU" sz="1400" b="1" dirty="0"/>
        </a:p>
      </dgm:t>
    </dgm:pt>
    <dgm:pt modelId="{C1A67D43-096A-4C54-8AB9-54CC36A5C085}" type="parTrans" cxnId="{8934EB90-DEBC-48ED-BBAA-A6AA8642EDFA}">
      <dgm:prSet/>
      <dgm:spPr/>
      <dgm:t>
        <a:bodyPr/>
        <a:lstStyle/>
        <a:p>
          <a:endParaRPr lang="ru-RU"/>
        </a:p>
      </dgm:t>
    </dgm:pt>
    <dgm:pt modelId="{D277DCB1-9B7E-4313-8A4F-0FAA0578F791}" type="sibTrans" cxnId="{8934EB90-DEBC-48ED-BBAA-A6AA8642EDFA}">
      <dgm:prSet/>
      <dgm:spPr/>
      <dgm:t>
        <a:bodyPr/>
        <a:lstStyle/>
        <a:p>
          <a:endParaRPr lang="ru-RU"/>
        </a:p>
      </dgm:t>
    </dgm:pt>
    <dgm:pt modelId="{38E41350-4A78-4054-A86B-3B29B79320E6}">
      <dgm:prSet custT="1"/>
      <dgm:spPr/>
      <dgm:t>
        <a:bodyPr/>
        <a:lstStyle/>
        <a:p>
          <a:r>
            <a:rPr lang="ru-RU" sz="1400" b="1" dirty="0" smtClean="0"/>
            <a:t>Управление малым бизнесом</a:t>
          </a:r>
        </a:p>
      </dgm:t>
    </dgm:pt>
    <dgm:pt modelId="{692EBFB0-3B20-4101-AF54-200B89240A8D}" type="parTrans" cxnId="{77B18342-E444-4499-9501-284BAEE5D8FF}">
      <dgm:prSet/>
      <dgm:spPr/>
      <dgm:t>
        <a:bodyPr/>
        <a:lstStyle/>
        <a:p>
          <a:endParaRPr lang="ru-RU"/>
        </a:p>
      </dgm:t>
    </dgm:pt>
    <dgm:pt modelId="{3092E25D-D674-4BE1-958E-A64DEC7647FB}" type="sibTrans" cxnId="{77B18342-E444-4499-9501-284BAEE5D8FF}">
      <dgm:prSet/>
      <dgm:spPr/>
      <dgm:t>
        <a:bodyPr/>
        <a:lstStyle/>
        <a:p>
          <a:endParaRPr lang="ru-RU"/>
        </a:p>
      </dgm:t>
    </dgm:pt>
    <dgm:pt modelId="{D08322D1-3487-4825-9755-FBBE9141846E}">
      <dgm:prSet custT="1"/>
      <dgm:spPr/>
      <dgm:t>
        <a:bodyPr/>
        <a:lstStyle/>
        <a:p>
          <a:r>
            <a:rPr lang="ru-RU" sz="1400" b="1" dirty="0" smtClean="0"/>
            <a:t>Менеджмент недвижимости</a:t>
          </a:r>
          <a:endParaRPr lang="ru-RU" sz="1400" b="1" dirty="0"/>
        </a:p>
      </dgm:t>
    </dgm:pt>
    <dgm:pt modelId="{6CDA65F6-F02B-4920-A0C0-D80280CA190A}" type="parTrans" cxnId="{FC55E551-73F8-4115-89F0-307E0F32FF7F}">
      <dgm:prSet/>
      <dgm:spPr/>
      <dgm:t>
        <a:bodyPr/>
        <a:lstStyle/>
        <a:p>
          <a:endParaRPr lang="ru-RU"/>
        </a:p>
      </dgm:t>
    </dgm:pt>
    <dgm:pt modelId="{FC025B9D-6CCB-4928-91BD-47721FC5388C}" type="sibTrans" cxnId="{FC55E551-73F8-4115-89F0-307E0F32FF7F}">
      <dgm:prSet/>
      <dgm:spPr/>
      <dgm:t>
        <a:bodyPr/>
        <a:lstStyle/>
        <a:p>
          <a:endParaRPr lang="ru-RU"/>
        </a:p>
      </dgm:t>
    </dgm:pt>
    <dgm:pt modelId="{2BEEBE88-7122-41D6-BF5E-BB2A106BC07F}">
      <dgm:prSet custT="1"/>
      <dgm:spPr/>
      <dgm:t>
        <a:bodyPr/>
        <a:lstStyle/>
        <a:p>
          <a:r>
            <a:rPr lang="ru-RU" sz="1400" b="1" smtClean="0"/>
            <a:t>Финансовый менеджмент</a:t>
          </a:r>
          <a:endParaRPr lang="ru-RU" sz="1400" b="1" dirty="0"/>
        </a:p>
      </dgm:t>
    </dgm:pt>
    <dgm:pt modelId="{D6F1069C-E1EB-4C65-9A95-42D63666786A}" type="parTrans" cxnId="{C4F15C18-16FC-444E-8610-F98A7901198C}">
      <dgm:prSet/>
      <dgm:spPr/>
      <dgm:t>
        <a:bodyPr/>
        <a:lstStyle/>
        <a:p>
          <a:endParaRPr lang="ru-RU"/>
        </a:p>
      </dgm:t>
    </dgm:pt>
    <dgm:pt modelId="{A5A6A644-F287-4041-A030-4B94D8E3D3AF}" type="sibTrans" cxnId="{C4F15C18-16FC-444E-8610-F98A7901198C}">
      <dgm:prSet/>
      <dgm:spPr/>
      <dgm:t>
        <a:bodyPr/>
        <a:lstStyle/>
        <a:p>
          <a:endParaRPr lang="ru-RU"/>
        </a:p>
      </dgm:t>
    </dgm:pt>
    <dgm:pt modelId="{9D88F882-A604-4A9E-8268-E7EBF8D94C75}" type="pres">
      <dgm:prSet presAssocID="{DF8130FA-2FF0-48FB-9734-993CB85063D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457634-0C40-4519-81FE-C3AEE9B08925}" type="pres">
      <dgm:prSet presAssocID="{0AF7C25E-9DB9-485E-AEC8-C1F5E28993D5}" presName="root" presStyleCnt="0"/>
      <dgm:spPr/>
    </dgm:pt>
    <dgm:pt modelId="{7EAE18CC-4A27-4AE6-A89F-CE43DBB41EBC}" type="pres">
      <dgm:prSet presAssocID="{0AF7C25E-9DB9-485E-AEC8-C1F5E28993D5}" presName="rootComposite" presStyleCnt="0"/>
      <dgm:spPr/>
    </dgm:pt>
    <dgm:pt modelId="{D4C3EAF9-CF8F-47A3-A807-699E9600DD20}" type="pres">
      <dgm:prSet presAssocID="{0AF7C25E-9DB9-485E-AEC8-C1F5E28993D5}" presName="rootText" presStyleLbl="node1" presStyleIdx="0" presStyleCnt="3" custScaleX="132969" custLinFactNeighborX="2112"/>
      <dgm:spPr/>
      <dgm:t>
        <a:bodyPr/>
        <a:lstStyle/>
        <a:p>
          <a:endParaRPr lang="ru-RU"/>
        </a:p>
      </dgm:t>
    </dgm:pt>
    <dgm:pt modelId="{3192AEBB-2128-4D32-ABA2-FBF7452D6FBA}" type="pres">
      <dgm:prSet presAssocID="{0AF7C25E-9DB9-485E-AEC8-C1F5E28993D5}" presName="rootConnector" presStyleLbl="node1" presStyleIdx="0" presStyleCnt="3"/>
      <dgm:spPr/>
      <dgm:t>
        <a:bodyPr/>
        <a:lstStyle/>
        <a:p>
          <a:endParaRPr lang="ru-RU"/>
        </a:p>
      </dgm:t>
    </dgm:pt>
    <dgm:pt modelId="{110A3FDC-3007-4FCB-B55E-D707ED46C0A2}" type="pres">
      <dgm:prSet presAssocID="{0AF7C25E-9DB9-485E-AEC8-C1F5E28993D5}" presName="childShape" presStyleCnt="0"/>
      <dgm:spPr/>
    </dgm:pt>
    <dgm:pt modelId="{DF971E55-6356-4A75-AA85-E4683B4990B9}" type="pres">
      <dgm:prSet presAssocID="{0135784D-230C-440D-8FCA-44D4B29093F4}" presName="Name13" presStyleLbl="parChTrans1D2" presStyleIdx="0" presStyleCnt="9"/>
      <dgm:spPr/>
      <dgm:t>
        <a:bodyPr/>
        <a:lstStyle/>
        <a:p>
          <a:endParaRPr lang="ru-RU"/>
        </a:p>
      </dgm:t>
    </dgm:pt>
    <dgm:pt modelId="{97EB4D42-9FE5-4BAD-9700-3072B68B9F82}" type="pres">
      <dgm:prSet presAssocID="{0CAD30EA-716D-493A-BCC2-3C3690D3896D}" presName="childText" presStyleLbl="bgAcc1" presStyleIdx="0" presStyleCnt="9" custScaleX="148331" custLinFactNeighborX="-1151" custLinFactNeighborY="-8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A453E-254B-453F-B67A-4F365D5AF879}" type="pres">
      <dgm:prSet presAssocID="{03A9D0EC-9893-42CF-BC1C-8F3EF19DA64E}" presName="Name13" presStyleLbl="parChTrans1D2" presStyleIdx="1" presStyleCnt="9"/>
      <dgm:spPr/>
      <dgm:t>
        <a:bodyPr/>
        <a:lstStyle/>
        <a:p>
          <a:endParaRPr lang="ru-RU"/>
        </a:p>
      </dgm:t>
    </dgm:pt>
    <dgm:pt modelId="{0D38C32B-D197-4559-AF40-43C29DCCEDC2}" type="pres">
      <dgm:prSet presAssocID="{64DD79AF-513E-4F8B-B696-EBB11312FE64}" presName="childText" presStyleLbl="bgAcc1" presStyleIdx="1" presStyleCnt="9" custScaleX="148331" custLinFactNeighborX="-1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2ECFB-2D23-43DF-929B-F68C00139C6F}" type="pres">
      <dgm:prSet presAssocID="{FBE46128-9375-4D91-A4E8-D065C092A3BD}" presName="Name13" presStyleLbl="parChTrans1D2" presStyleIdx="2" presStyleCnt="9"/>
      <dgm:spPr/>
      <dgm:t>
        <a:bodyPr/>
        <a:lstStyle/>
        <a:p>
          <a:endParaRPr lang="ru-RU"/>
        </a:p>
      </dgm:t>
    </dgm:pt>
    <dgm:pt modelId="{E47516EC-26F1-40A5-89D0-6F3E609E9492}" type="pres">
      <dgm:prSet presAssocID="{C1948ADF-9947-4149-9696-68D2081F89EB}" presName="childText" presStyleLbl="bgAcc1" presStyleIdx="2" presStyleCnt="9" custScaleX="148331" custLinFactNeighborX="-1151" custLinFactNeighborY="10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7E9B6-8F9B-4529-90B4-4DFCA3904253}" type="pres">
      <dgm:prSet presAssocID="{8DB313C4-A0DC-41BE-81E9-BDBE17413273}" presName="root" presStyleCnt="0"/>
      <dgm:spPr/>
    </dgm:pt>
    <dgm:pt modelId="{1DE0F895-484F-4E11-A5C1-F257403F820D}" type="pres">
      <dgm:prSet presAssocID="{8DB313C4-A0DC-41BE-81E9-BDBE17413273}" presName="rootComposite" presStyleCnt="0"/>
      <dgm:spPr/>
    </dgm:pt>
    <dgm:pt modelId="{07FFAB1A-C4DE-4D5B-BB6B-B29737B0F836}" type="pres">
      <dgm:prSet presAssocID="{8DB313C4-A0DC-41BE-81E9-BDBE17413273}" presName="rootText" presStyleLbl="node1" presStyleIdx="1" presStyleCnt="3" custScaleX="148807" custLinFactNeighborX="-5731"/>
      <dgm:spPr/>
      <dgm:t>
        <a:bodyPr/>
        <a:lstStyle/>
        <a:p>
          <a:endParaRPr lang="ru-RU"/>
        </a:p>
      </dgm:t>
    </dgm:pt>
    <dgm:pt modelId="{D770B1C6-8012-4665-A330-654F0E011F1E}" type="pres">
      <dgm:prSet presAssocID="{8DB313C4-A0DC-41BE-81E9-BDBE17413273}" presName="rootConnector" presStyleLbl="node1" presStyleIdx="1" presStyleCnt="3"/>
      <dgm:spPr/>
      <dgm:t>
        <a:bodyPr/>
        <a:lstStyle/>
        <a:p>
          <a:endParaRPr lang="ru-RU"/>
        </a:p>
      </dgm:t>
    </dgm:pt>
    <dgm:pt modelId="{EEFABB08-CB17-45F0-906A-E66D445492FD}" type="pres">
      <dgm:prSet presAssocID="{8DB313C4-A0DC-41BE-81E9-BDBE17413273}" presName="childShape" presStyleCnt="0"/>
      <dgm:spPr/>
    </dgm:pt>
    <dgm:pt modelId="{2C4C2D5A-B52B-44B5-A198-6D94B859AEDF}" type="pres">
      <dgm:prSet presAssocID="{B7071166-304E-4D53-9162-581B0ABFCE7D}" presName="Name13" presStyleLbl="parChTrans1D2" presStyleIdx="3" presStyleCnt="9"/>
      <dgm:spPr/>
      <dgm:t>
        <a:bodyPr/>
        <a:lstStyle/>
        <a:p>
          <a:endParaRPr lang="ru-RU"/>
        </a:p>
      </dgm:t>
    </dgm:pt>
    <dgm:pt modelId="{A53EE165-9660-4A16-A62E-FDA34DFE7C86}" type="pres">
      <dgm:prSet presAssocID="{F4E71816-EF7C-41F1-AFBF-02080FEE9F10}" presName="childText" presStyleLbl="bgAcc1" presStyleIdx="3" presStyleCnt="9" custScaleX="151747" custLinFactNeighborX="-6834" custLinFactNeighborY="-8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AE052-053B-4886-85CB-8C759D365517}" type="pres">
      <dgm:prSet presAssocID="{CE4BE702-B746-4B16-B726-062274635A3E}" presName="Name13" presStyleLbl="parChTrans1D2" presStyleIdx="4" presStyleCnt="9"/>
      <dgm:spPr/>
      <dgm:t>
        <a:bodyPr/>
        <a:lstStyle/>
        <a:p>
          <a:endParaRPr lang="ru-RU"/>
        </a:p>
      </dgm:t>
    </dgm:pt>
    <dgm:pt modelId="{48B5E174-5F72-4A19-BBE2-2FB586166D76}" type="pres">
      <dgm:prSet presAssocID="{01049DB8-6D4F-4219-99F2-69283BA5A15C}" presName="childText" presStyleLbl="bgAcc1" presStyleIdx="4" presStyleCnt="9" custScaleX="151747" custLinFactNeighborX="-6834" custLinFactNeighborY="-19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30D5E-A0AA-4628-A168-DA0965A916DF}" type="pres">
      <dgm:prSet presAssocID="{692EBFB0-3B20-4101-AF54-200B89240A8D}" presName="Name13" presStyleLbl="parChTrans1D2" presStyleIdx="5" presStyleCnt="9"/>
      <dgm:spPr/>
      <dgm:t>
        <a:bodyPr/>
        <a:lstStyle/>
        <a:p>
          <a:endParaRPr lang="ru-RU"/>
        </a:p>
      </dgm:t>
    </dgm:pt>
    <dgm:pt modelId="{AC4EDF3E-B849-4AF9-9494-73C3965AF8E2}" type="pres">
      <dgm:prSet presAssocID="{38E41350-4A78-4054-A86B-3B29B79320E6}" presName="childText" presStyleLbl="bgAcc1" presStyleIdx="5" presStyleCnt="9" custScaleX="151747" custLinFactNeighborX="-6834" custLinFactNeighborY="-32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324BE-C243-4EA4-9D5C-7ABF2C1345FF}" type="pres">
      <dgm:prSet presAssocID="{D6F1069C-E1EB-4C65-9A95-42D63666786A}" presName="Name13" presStyleLbl="parChTrans1D2" presStyleIdx="6" presStyleCnt="9"/>
      <dgm:spPr/>
      <dgm:t>
        <a:bodyPr/>
        <a:lstStyle/>
        <a:p>
          <a:endParaRPr lang="ru-RU"/>
        </a:p>
      </dgm:t>
    </dgm:pt>
    <dgm:pt modelId="{1E6C5AE9-167C-43A0-8561-7B987CCF560E}" type="pres">
      <dgm:prSet presAssocID="{2BEEBE88-7122-41D6-BF5E-BB2A106BC07F}" presName="childText" presStyleLbl="bgAcc1" presStyleIdx="6" presStyleCnt="9" custScaleX="151747" custLinFactNeighborX="-6834" custLinFactNeighborY="-40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2D386-55C1-4B9A-BF87-DD4CDFD28439}" type="pres">
      <dgm:prSet presAssocID="{6CDA65F6-F02B-4920-A0C0-D80280CA190A}" presName="Name13" presStyleLbl="parChTrans1D2" presStyleIdx="7" presStyleCnt="9"/>
      <dgm:spPr/>
      <dgm:t>
        <a:bodyPr/>
        <a:lstStyle/>
        <a:p>
          <a:endParaRPr lang="ru-RU"/>
        </a:p>
      </dgm:t>
    </dgm:pt>
    <dgm:pt modelId="{6A8E4487-9974-44F4-839B-F3C4CDE38B7A}" type="pres">
      <dgm:prSet presAssocID="{D08322D1-3487-4825-9755-FBBE9141846E}" presName="childText" presStyleLbl="bgAcc1" presStyleIdx="7" presStyleCnt="9" custScaleX="151747" custLinFactNeighborX="-6834" custLinFactNeighborY="-51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D6311-BB9E-4E57-BD1C-6112208DBF6D}" type="pres">
      <dgm:prSet presAssocID="{583D1FE5-772D-40B2-BA84-B5D33EFA215B}" presName="root" presStyleCnt="0"/>
      <dgm:spPr/>
    </dgm:pt>
    <dgm:pt modelId="{83110092-737A-4667-94AE-2D387A9AFF2D}" type="pres">
      <dgm:prSet presAssocID="{583D1FE5-772D-40B2-BA84-B5D33EFA215B}" presName="rootComposite" presStyleCnt="0"/>
      <dgm:spPr/>
    </dgm:pt>
    <dgm:pt modelId="{2080E282-204E-42C7-8DAA-B9C809D7BBC1}" type="pres">
      <dgm:prSet presAssocID="{583D1FE5-772D-40B2-BA84-B5D33EFA215B}" presName="rootText" presStyleLbl="node1" presStyleIdx="2" presStyleCnt="3" custScaleX="144212" custLinFactNeighborX="-12255"/>
      <dgm:spPr/>
      <dgm:t>
        <a:bodyPr/>
        <a:lstStyle/>
        <a:p>
          <a:endParaRPr lang="ru-RU"/>
        </a:p>
      </dgm:t>
    </dgm:pt>
    <dgm:pt modelId="{5DBC40C8-2471-4231-9621-F3467D413FFD}" type="pres">
      <dgm:prSet presAssocID="{583D1FE5-772D-40B2-BA84-B5D33EFA215B}" presName="rootConnector" presStyleLbl="node1" presStyleIdx="2" presStyleCnt="3"/>
      <dgm:spPr/>
      <dgm:t>
        <a:bodyPr/>
        <a:lstStyle/>
        <a:p>
          <a:endParaRPr lang="ru-RU"/>
        </a:p>
      </dgm:t>
    </dgm:pt>
    <dgm:pt modelId="{2112B90F-6324-4D0E-8094-C23B23332DA6}" type="pres">
      <dgm:prSet presAssocID="{583D1FE5-772D-40B2-BA84-B5D33EFA215B}" presName="childShape" presStyleCnt="0"/>
      <dgm:spPr/>
    </dgm:pt>
    <dgm:pt modelId="{6BBA7B57-5671-4EB2-8C76-BB379E8E2782}" type="pres">
      <dgm:prSet presAssocID="{C1A67D43-096A-4C54-8AB9-54CC36A5C085}" presName="Name13" presStyleLbl="parChTrans1D2" presStyleIdx="8" presStyleCnt="9"/>
      <dgm:spPr/>
      <dgm:t>
        <a:bodyPr/>
        <a:lstStyle/>
        <a:p>
          <a:endParaRPr lang="ru-RU"/>
        </a:p>
      </dgm:t>
    </dgm:pt>
    <dgm:pt modelId="{573FE90C-FC1E-45A9-9CA6-6355424EF979}" type="pres">
      <dgm:prSet presAssocID="{3144BAB3-2866-4F04-8850-15DFC47DFC02}" presName="childText" presStyleLbl="bgAcc1" presStyleIdx="8" presStyleCnt="9" custScaleX="149649" custLinFactNeighborX="-13840" custLinFactNeighborY="-8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F50D4E-FA72-49E6-9AB2-1DF02079122B}" type="presOf" srcId="{0135784D-230C-440D-8FCA-44D4B29093F4}" destId="{DF971E55-6356-4A75-AA85-E4683B4990B9}" srcOrd="0" destOrd="0" presId="urn:microsoft.com/office/officeart/2005/8/layout/hierarchy3"/>
    <dgm:cxn modelId="{1A87A211-FD2A-4BEB-8CB8-389BF54CBC3C}" type="presOf" srcId="{0AF7C25E-9DB9-485E-AEC8-C1F5E28993D5}" destId="{3192AEBB-2128-4D32-ABA2-FBF7452D6FBA}" srcOrd="1" destOrd="0" presId="urn:microsoft.com/office/officeart/2005/8/layout/hierarchy3"/>
    <dgm:cxn modelId="{46BB850D-0969-45A2-928F-E241B4333D40}" type="presOf" srcId="{8DB313C4-A0DC-41BE-81E9-BDBE17413273}" destId="{07FFAB1A-C4DE-4D5B-BB6B-B29737B0F836}" srcOrd="0" destOrd="0" presId="urn:microsoft.com/office/officeart/2005/8/layout/hierarchy3"/>
    <dgm:cxn modelId="{749E546F-34AA-42BD-9E05-648B3478902B}" type="presOf" srcId="{C1A67D43-096A-4C54-8AB9-54CC36A5C085}" destId="{6BBA7B57-5671-4EB2-8C76-BB379E8E2782}" srcOrd="0" destOrd="0" presId="urn:microsoft.com/office/officeart/2005/8/layout/hierarchy3"/>
    <dgm:cxn modelId="{B3536B6F-326B-46BF-B5C1-D220036B9A5C}" type="presOf" srcId="{0AF7C25E-9DB9-485E-AEC8-C1F5E28993D5}" destId="{D4C3EAF9-CF8F-47A3-A807-699E9600DD20}" srcOrd="0" destOrd="0" presId="urn:microsoft.com/office/officeart/2005/8/layout/hierarchy3"/>
    <dgm:cxn modelId="{721238DB-4B72-4DEE-9F34-ABAC18AD596A}" type="presOf" srcId="{03A9D0EC-9893-42CF-BC1C-8F3EF19DA64E}" destId="{A66A453E-254B-453F-B67A-4F365D5AF879}" srcOrd="0" destOrd="0" presId="urn:microsoft.com/office/officeart/2005/8/layout/hierarchy3"/>
    <dgm:cxn modelId="{77B18342-E444-4499-9501-284BAEE5D8FF}" srcId="{8DB313C4-A0DC-41BE-81E9-BDBE17413273}" destId="{38E41350-4A78-4054-A86B-3B29B79320E6}" srcOrd="2" destOrd="0" parTransId="{692EBFB0-3B20-4101-AF54-200B89240A8D}" sibTransId="{3092E25D-D674-4BE1-958E-A64DEC7647FB}"/>
    <dgm:cxn modelId="{94D9B21F-CE91-428D-A084-64A91B4A12F4}" type="presOf" srcId="{C1948ADF-9947-4149-9696-68D2081F89EB}" destId="{E47516EC-26F1-40A5-89D0-6F3E609E9492}" srcOrd="0" destOrd="0" presId="urn:microsoft.com/office/officeart/2005/8/layout/hierarchy3"/>
    <dgm:cxn modelId="{9B789087-990D-43F3-9414-941AED2612D7}" type="presOf" srcId="{2BEEBE88-7122-41D6-BF5E-BB2A106BC07F}" destId="{1E6C5AE9-167C-43A0-8561-7B987CCF560E}" srcOrd="0" destOrd="0" presId="urn:microsoft.com/office/officeart/2005/8/layout/hierarchy3"/>
    <dgm:cxn modelId="{621D3C54-B62B-4EFD-82CA-73AC0F27ECB3}" srcId="{0AF7C25E-9DB9-485E-AEC8-C1F5E28993D5}" destId="{C1948ADF-9947-4149-9696-68D2081F89EB}" srcOrd="2" destOrd="0" parTransId="{FBE46128-9375-4D91-A4E8-D065C092A3BD}" sibTransId="{A6FE78A5-B071-4B18-B623-835D22A90E04}"/>
    <dgm:cxn modelId="{56489A1A-00C5-44E4-A68D-45F15C91261C}" srcId="{DF8130FA-2FF0-48FB-9734-993CB85063D1}" destId="{0AF7C25E-9DB9-485E-AEC8-C1F5E28993D5}" srcOrd="0" destOrd="0" parTransId="{B4D852D8-EC60-4B5E-B07F-6614395AD154}" sibTransId="{00B85B6A-D664-4AA6-B8C7-6C469E180F36}"/>
    <dgm:cxn modelId="{C4F15C18-16FC-444E-8610-F98A7901198C}" srcId="{8DB313C4-A0DC-41BE-81E9-BDBE17413273}" destId="{2BEEBE88-7122-41D6-BF5E-BB2A106BC07F}" srcOrd="3" destOrd="0" parTransId="{D6F1069C-E1EB-4C65-9A95-42D63666786A}" sibTransId="{A5A6A644-F287-4041-A030-4B94D8E3D3AF}"/>
    <dgm:cxn modelId="{D9A55CC6-0473-4DCC-9184-676E124454B6}" type="presOf" srcId="{FBE46128-9375-4D91-A4E8-D065C092A3BD}" destId="{4CC2ECFB-2D23-43DF-929B-F68C00139C6F}" srcOrd="0" destOrd="0" presId="urn:microsoft.com/office/officeart/2005/8/layout/hierarchy3"/>
    <dgm:cxn modelId="{93204604-3BFE-476C-B409-5D78FEE80F16}" type="presOf" srcId="{6CDA65F6-F02B-4920-A0C0-D80280CA190A}" destId="{DD12D386-55C1-4B9A-BF87-DD4CDFD28439}" srcOrd="0" destOrd="0" presId="urn:microsoft.com/office/officeart/2005/8/layout/hierarchy3"/>
    <dgm:cxn modelId="{7BCB1812-88CD-4A13-AD17-94A7732FE70C}" srcId="{8DB313C4-A0DC-41BE-81E9-BDBE17413273}" destId="{01049DB8-6D4F-4219-99F2-69283BA5A15C}" srcOrd="1" destOrd="0" parTransId="{CE4BE702-B746-4B16-B726-062274635A3E}" sibTransId="{580F5AFE-BAB2-42A2-9950-C1442B0FDA53}"/>
    <dgm:cxn modelId="{646494DB-6551-4338-9BDB-4B4110350934}" type="presOf" srcId="{F4E71816-EF7C-41F1-AFBF-02080FEE9F10}" destId="{A53EE165-9660-4A16-A62E-FDA34DFE7C86}" srcOrd="0" destOrd="0" presId="urn:microsoft.com/office/officeart/2005/8/layout/hierarchy3"/>
    <dgm:cxn modelId="{8934EB90-DEBC-48ED-BBAA-A6AA8642EDFA}" srcId="{583D1FE5-772D-40B2-BA84-B5D33EFA215B}" destId="{3144BAB3-2866-4F04-8850-15DFC47DFC02}" srcOrd="0" destOrd="0" parTransId="{C1A67D43-096A-4C54-8AB9-54CC36A5C085}" sibTransId="{D277DCB1-9B7E-4313-8A4F-0FAA0578F791}"/>
    <dgm:cxn modelId="{0304CEBF-F36C-4C7A-B36F-EDBAC7B09586}" type="presOf" srcId="{8DB313C4-A0DC-41BE-81E9-BDBE17413273}" destId="{D770B1C6-8012-4665-A330-654F0E011F1E}" srcOrd="1" destOrd="0" presId="urn:microsoft.com/office/officeart/2005/8/layout/hierarchy3"/>
    <dgm:cxn modelId="{15590EA2-B9B8-4E9C-8CA7-63B7EDFB0DD6}" srcId="{0AF7C25E-9DB9-485E-AEC8-C1F5E28993D5}" destId="{0CAD30EA-716D-493A-BCC2-3C3690D3896D}" srcOrd="0" destOrd="0" parTransId="{0135784D-230C-440D-8FCA-44D4B29093F4}" sibTransId="{388A9854-7CA7-4A16-BC45-779FB882CEA4}"/>
    <dgm:cxn modelId="{B5E46B4B-3896-4F49-AACC-09762D178C3B}" type="presOf" srcId="{0CAD30EA-716D-493A-BCC2-3C3690D3896D}" destId="{97EB4D42-9FE5-4BAD-9700-3072B68B9F82}" srcOrd="0" destOrd="0" presId="urn:microsoft.com/office/officeart/2005/8/layout/hierarchy3"/>
    <dgm:cxn modelId="{9BB8FA6B-ED98-4643-B9E8-D8E98719B2E1}" type="presOf" srcId="{DF8130FA-2FF0-48FB-9734-993CB85063D1}" destId="{9D88F882-A604-4A9E-8268-E7EBF8D94C75}" srcOrd="0" destOrd="0" presId="urn:microsoft.com/office/officeart/2005/8/layout/hierarchy3"/>
    <dgm:cxn modelId="{54BA2197-45D0-42E4-AB4C-0ED4CB35A9B6}" type="presOf" srcId="{D08322D1-3487-4825-9755-FBBE9141846E}" destId="{6A8E4487-9974-44F4-839B-F3C4CDE38B7A}" srcOrd="0" destOrd="0" presId="urn:microsoft.com/office/officeart/2005/8/layout/hierarchy3"/>
    <dgm:cxn modelId="{F18A053D-8ECF-46B3-808B-06BAA2C919F2}" type="presOf" srcId="{01049DB8-6D4F-4219-99F2-69283BA5A15C}" destId="{48B5E174-5F72-4A19-BBE2-2FB586166D76}" srcOrd="0" destOrd="0" presId="urn:microsoft.com/office/officeart/2005/8/layout/hierarchy3"/>
    <dgm:cxn modelId="{50677090-3D60-49D7-90DC-00F469D145D5}" type="presOf" srcId="{583D1FE5-772D-40B2-BA84-B5D33EFA215B}" destId="{2080E282-204E-42C7-8DAA-B9C809D7BBC1}" srcOrd="0" destOrd="0" presId="urn:microsoft.com/office/officeart/2005/8/layout/hierarchy3"/>
    <dgm:cxn modelId="{A7DF17F4-36CD-48AA-82EB-A5C181C85B21}" type="presOf" srcId="{64DD79AF-513E-4F8B-B696-EBB11312FE64}" destId="{0D38C32B-D197-4559-AF40-43C29DCCEDC2}" srcOrd="0" destOrd="0" presId="urn:microsoft.com/office/officeart/2005/8/layout/hierarchy3"/>
    <dgm:cxn modelId="{D09F8B80-18A6-4FEB-8BFA-AAC5A77E26AF}" srcId="{DF8130FA-2FF0-48FB-9734-993CB85063D1}" destId="{8DB313C4-A0DC-41BE-81E9-BDBE17413273}" srcOrd="1" destOrd="0" parTransId="{442F2118-116C-4300-82BF-5807E92365CC}" sibTransId="{593E64AE-03EC-4E17-8E94-33FB5C5E17A7}"/>
    <dgm:cxn modelId="{1B6F7EA6-9417-4672-A307-42701659FC1D}" type="presOf" srcId="{38E41350-4A78-4054-A86B-3B29B79320E6}" destId="{AC4EDF3E-B849-4AF9-9494-73C3965AF8E2}" srcOrd="0" destOrd="0" presId="urn:microsoft.com/office/officeart/2005/8/layout/hierarchy3"/>
    <dgm:cxn modelId="{D9022684-A300-4F65-A5EA-22EF93AB00C3}" type="presOf" srcId="{3144BAB3-2866-4F04-8850-15DFC47DFC02}" destId="{573FE90C-FC1E-45A9-9CA6-6355424EF979}" srcOrd="0" destOrd="0" presId="urn:microsoft.com/office/officeart/2005/8/layout/hierarchy3"/>
    <dgm:cxn modelId="{3B070289-B127-41F9-BD90-60407517B7D3}" srcId="{0AF7C25E-9DB9-485E-AEC8-C1F5E28993D5}" destId="{64DD79AF-513E-4F8B-B696-EBB11312FE64}" srcOrd="1" destOrd="0" parTransId="{03A9D0EC-9893-42CF-BC1C-8F3EF19DA64E}" sibTransId="{5A358F6C-109F-4C03-8507-AAFD00218CAF}"/>
    <dgm:cxn modelId="{302E6EA6-AA3D-4C96-A3D6-2AC1A7DD88D2}" type="presOf" srcId="{D6F1069C-E1EB-4C65-9A95-42D63666786A}" destId="{4CF324BE-C243-4EA4-9D5C-7ABF2C1345FF}" srcOrd="0" destOrd="0" presId="urn:microsoft.com/office/officeart/2005/8/layout/hierarchy3"/>
    <dgm:cxn modelId="{FF993088-AAFC-4616-AE08-9B04A9849E41}" srcId="{8DB313C4-A0DC-41BE-81E9-BDBE17413273}" destId="{F4E71816-EF7C-41F1-AFBF-02080FEE9F10}" srcOrd="0" destOrd="0" parTransId="{B7071166-304E-4D53-9162-581B0ABFCE7D}" sibTransId="{A038426F-51F8-47FB-A65A-FFACCCE84D17}"/>
    <dgm:cxn modelId="{3AE8F677-05F0-4CD0-99D7-9AA738A3144A}" type="presOf" srcId="{CE4BE702-B746-4B16-B726-062274635A3E}" destId="{FECAE052-053B-4886-85CB-8C759D365517}" srcOrd="0" destOrd="0" presId="urn:microsoft.com/office/officeart/2005/8/layout/hierarchy3"/>
    <dgm:cxn modelId="{3CB13071-551A-4BEB-A7C7-3E69F3FA2172}" type="presOf" srcId="{583D1FE5-772D-40B2-BA84-B5D33EFA215B}" destId="{5DBC40C8-2471-4231-9621-F3467D413FFD}" srcOrd="1" destOrd="0" presId="urn:microsoft.com/office/officeart/2005/8/layout/hierarchy3"/>
    <dgm:cxn modelId="{FC55E551-73F8-4115-89F0-307E0F32FF7F}" srcId="{8DB313C4-A0DC-41BE-81E9-BDBE17413273}" destId="{D08322D1-3487-4825-9755-FBBE9141846E}" srcOrd="4" destOrd="0" parTransId="{6CDA65F6-F02B-4920-A0C0-D80280CA190A}" sibTransId="{FC025B9D-6CCB-4928-91BD-47721FC5388C}"/>
    <dgm:cxn modelId="{5AA6638B-1604-4E98-A1B8-6376280A09F8}" type="presOf" srcId="{B7071166-304E-4D53-9162-581B0ABFCE7D}" destId="{2C4C2D5A-B52B-44B5-A198-6D94B859AEDF}" srcOrd="0" destOrd="0" presId="urn:microsoft.com/office/officeart/2005/8/layout/hierarchy3"/>
    <dgm:cxn modelId="{A0B98E83-D165-41AC-B5CF-8B2B1158C5C9}" type="presOf" srcId="{692EBFB0-3B20-4101-AF54-200B89240A8D}" destId="{A6A30D5E-A0AA-4628-A168-DA0965A916DF}" srcOrd="0" destOrd="0" presId="urn:microsoft.com/office/officeart/2005/8/layout/hierarchy3"/>
    <dgm:cxn modelId="{77060E29-5FD0-49A0-B1B2-4E551CC2B860}" srcId="{DF8130FA-2FF0-48FB-9734-993CB85063D1}" destId="{583D1FE5-772D-40B2-BA84-B5D33EFA215B}" srcOrd="2" destOrd="0" parTransId="{6FC8E838-1263-42F0-91BB-DB939EF52E82}" sibTransId="{CFA44A6E-019F-4532-8DB7-E01D9539A1BF}"/>
    <dgm:cxn modelId="{7723FAB7-42DD-42A6-B2D3-6F4AF30D737F}" type="presParOf" srcId="{9D88F882-A604-4A9E-8268-E7EBF8D94C75}" destId="{F5457634-0C40-4519-81FE-C3AEE9B08925}" srcOrd="0" destOrd="0" presId="urn:microsoft.com/office/officeart/2005/8/layout/hierarchy3"/>
    <dgm:cxn modelId="{D744DE6A-A63D-4554-910A-BB524AE298E8}" type="presParOf" srcId="{F5457634-0C40-4519-81FE-C3AEE9B08925}" destId="{7EAE18CC-4A27-4AE6-A89F-CE43DBB41EBC}" srcOrd="0" destOrd="0" presId="urn:microsoft.com/office/officeart/2005/8/layout/hierarchy3"/>
    <dgm:cxn modelId="{DA182048-6366-473C-97EB-2491257AD5FC}" type="presParOf" srcId="{7EAE18CC-4A27-4AE6-A89F-CE43DBB41EBC}" destId="{D4C3EAF9-CF8F-47A3-A807-699E9600DD20}" srcOrd="0" destOrd="0" presId="urn:microsoft.com/office/officeart/2005/8/layout/hierarchy3"/>
    <dgm:cxn modelId="{DC4AB55F-748C-4233-B003-13272D27745B}" type="presParOf" srcId="{7EAE18CC-4A27-4AE6-A89F-CE43DBB41EBC}" destId="{3192AEBB-2128-4D32-ABA2-FBF7452D6FBA}" srcOrd="1" destOrd="0" presId="urn:microsoft.com/office/officeart/2005/8/layout/hierarchy3"/>
    <dgm:cxn modelId="{5AA52B8E-042B-4296-97B0-788B6084788C}" type="presParOf" srcId="{F5457634-0C40-4519-81FE-C3AEE9B08925}" destId="{110A3FDC-3007-4FCB-B55E-D707ED46C0A2}" srcOrd="1" destOrd="0" presId="urn:microsoft.com/office/officeart/2005/8/layout/hierarchy3"/>
    <dgm:cxn modelId="{3DF35D41-E9BA-4849-B110-5BC3EB019903}" type="presParOf" srcId="{110A3FDC-3007-4FCB-B55E-D707ED46C0A2}" destId="{DF971E55-6356-4A75-AA85-E4683B4990B9}" srcOrd="0" destOrd="0" presId="urn:microsoft.com/office/officeart/2005/8/layout/hierarchy3"/>
    <dgm:cxn modelId="{59FB125B-3A0E-405A-A5B4-6A293D6F6B11}" type="presParOf" srcId="{110A3FDC-3007-4FCB-B55E-D707ED46C0A2}" destId="{97EB4D42-9FE5-4BAD-9700-3072B68B9F82}" srcOrd="1" destOrd="0" presId="urn:microsoft.com/office/officeart/2005/8/layout/hierarchy3"/>
    <dgm:cxn modelId="{59C6C9B8-A270-4380-8283-4B95B484C862}" type="presParOf" srcId="{110A3FDC-3007-4FCB-B55E-D707ED46C0A2}" destId="{A66A453E-254B-453F-B67A-4F365D5AF879}" srcOrd="2" destOrd="0" presId="urn:microsoft.com/office/officeart/2005/8/layout/hierarchy3"/>
    <dgm:cxn modelId="{9C5EB0C0-F14E-4E3F-B2E4-78B208CE7124}" type="presParOf" srcId="{110A3FDC-3007-4FCB-B55E-D707ED46C0A2}" destId="{0D38C32B-D197-4559-AF40-43C29DCCEDC2}" srcOrd="3" destOrd="0" presId="urn:microsoft.com/office/officeart/2005/8/layout/hierarchy3"/>
    <dgm:cxn modelId="{FF46E3FD-A3F7-4BD9-A05B-98718F64B9DC}" type="presParOf" srcId="{110A3FDC-3007-4FCB-B55E-D707ED46C0A2}" destId="{4CC2ECFB-2D23-43DF-929B-F68C00139C6F}" srcOrd="4" destOrd="0" presId="urn:microsoft.com/office/officeart/2005/8/layout/hierarchy3"/>
    <dgm:cxn modelId="{F449526E-7FDF-4D85-945F-4AF5060A4D7E}" type="presParOf" srcId="{110A3FDC-3007-4FCB-B55E-D707ED46C0A2}" destId="{E47516EC-26F1-40A5-89D0-6F3E609E9492}" srcOrd="5" destOrd="0" presId="urn:microsoft.com/office/officeart/2005/8/layout/hierarchy3"/>
    <dgm:cxn modelId="{64CBD77B-C63C-4B40-8759-66660A628491}" type="presParOf" srcId="{9D88F882-A604-4A9E-8268-E7EBF8D94C75}" destId="{6CA7E9B6-8F9B-4529-90B4-4DFCA3904253}" srcOrd="1" destOrd="0" presId="urn:microsoft.com/office/officeart/2005/8/layout/hierarchy3"/>
    <dgm:cxn modelId="{0ED9131C-1F5E-4082-A9F1-05A9B44AC600}" type="presParOf" srcId="{6CA7E9B6-8F9B-4529-90B4-4DFCA3904253}" destId="{1DE0F895-484F-4E11-A5C1-F257403F820D}" srcOrd="0" destOrd="0" presId="urn:microsoft.com/office/officeart/2005/8/layout/hierarchy3"/>
    <dgm:cxn modelId="{2A1390A8-0281-4AEE-BB68-C16A0FC704CD}" type="presParOf" srcId="{1DE0F895-484F-4E11-A5C1-F257403F820D}" destId="{07FFAB1A-C4DE-4D5B-BB6B-B29737B0F836}" srcOrd="0" destOrd="0" presId="urn:microsoft.com/office/officeart/2005/8/layout/hierarchy3"/>
    <dgm:cxn modelId="{2EA51CAE-68F5-4E43-8796-BA44563A9E11}" type="presParOf" srcId="{1DE0F895-484F-4E11-A5C1-F257403F820D}" destId="{D770B1C6-8012-4665-A330-654F0E011F1E}" srcOrd="1" destOrd="0" presId="urn:microsoft.com/office/officeart/2005/8/layout/hierarchy3"/>
    <dgm:cxn modelId="{DE939B4A-ED91-4339-A8E7-83FB95244A7F}" type="presParOf" srcId="{6CA7E9B6-8F9B-4529-90B4-4DFCA3904253}" destId="{EEFABB08-CB17-45F0-906A-E66D445492FD}" srcOrd="1" destOrd="0" presId="urn:microsoft.com/office/officeart/2005/8/layout/hierarchy3"/>
    <dgm:cxn modelId="{8EF225BE-B1F6-4A59-9938-215D59C0CBE4}" type="presParOf" srcId="{EEFABB08-CB17-45F0-906A-E66D445492FD}" destId="{2C4C2D5A-B52B-44B5-A198-6D94B859AEDF}" srcOrd="0" destOrd="0" presId="urn:microsoft.com/office/officeart/2005/8/layout/hierarchy3"/>
    <dgm:cxn modelId="{0934178E-DFB4-4C82-AA91-0439BFC63EE3}" type="presParOf" srcId="{EEFABB08-CB17-45F0-906A-E66D445492FD}" destId="{A53EE165-9660-4A16-A62E-FDA34DFE7C86}" srcOrd="1" destOrd="0" presId="urn:microsoft.com/office/officeart/2005/8/layout/hierarchy3"/>
    <dgm:cxn modelId="{50B5F28F-6136-4868-8A7D-377AEC8F36BD}" type="presParOf" srcId="{EEFABB08-CB17-45F0-906A-E66D445492FD}" destId="{FECAE052-053B-4886-85CB-8C759D365517}" srcOrd="2" destOrd="0" presId="urn:microsoft.com/office/officeart/2005/8/layout/hierarchy3"/>
    <dgm:cxn modelId="{F9103B92-885A-4309-8D23-C9C6E3A641DC}" type="presParOf" srcId="{EEFABB08-CB17-45F0-906A-E66D445492FD}" destId="{48B5E174-5F72-4A19-BBE2-2FB586166D76}" srcOrd="3" destOrd="0" presId="urn:microsoft.com/office/officeart/2005/8/layout/hierarchy3"/>
    <dgm:cxn modelId="{61B2B2CD-8D16-43EB-A934-1953C497C987}" type="presParOf" srcId="{EEFABB08-CB17-45F0-906A-E66D445492FD}" destId="{A6A30D5E-A0AA-4628-A168-DA0965A916DF}" srcOrd="4" destOrd="0" presId="urn:microsoft.com/office/officeart/2005/8/layout/hierarchy3"/>
    <dgm:cxn modelId="{E03F09A8-CC94-4033-AC1E-4D2CD76255BF}" type="presParOf" srcId="{EEFABB08-CB17-45F0-906A-E66D445492FD}" destId="{AC4EDF3E-B849-4AF9-9494-73C3965AF8E2}" srcOrd="5" destOrd="0" presId="urn:microsoft.com/office/officeart/2005/8/layout/hierarchy3"/>
    <dgm:cxn modelId="{516948FA-9BF0-4FBA-8F35-620FF3B5C442}" type="presParOf" srcId="{EEFABB08-CB17-45F0-906A-E66D445492FD}" destId="{4CF324BE-C243-4EA4-9D5C-7ABF2C1345FF}" srcOrd="6" destOrd="0" presId="urn:microsoft.com/office/officeart/2005/8/layout/hierarchy3"/>
    <dgm:cxn modelId="{B9B7A388-3AC2-4F24-8FEB-C76F43284350}" type="presParOf" srcId="{EEFABB08-CB17-45F0-906A-E66D445492FD}" destId="{1E6C5AE9-167C-43A0-8561-7B987CCF560E}" srcOrd="7" destOrd="0" presId="urn:microsoft.com/office/officeart/2005/8/layout/hierarchy3"/>
    <dgm:cxn modelId="{C3877EA7-5C27-459F-80CD-0B009041DA45}" type="presParOf" srcId="{EEFABB08-CB17-45F0-906A-E66D445492FD}" destId="{DD12D386-55C1-4B9A-BF87-DD4CDFD28439}" srcOrd="8" destOrd="0" presId="urn:microsoft.com/office/officeart/2005/8/layout/hierarchy3"/>
    <dgm:cxn modelId="{096358AE-5979-4EE7-B63C-C780BE625848}" type="presParOf" srcId="{EEFABB08-CB17-45F0-906A-E66D445492FD}" destId="{6A8E4487-9974-44F4-839B-F3C4CDE38B7A}" srcOrd="9" destOrd="0" presId="urn:microsoft.com/office/officeart/2005/8/layout/hierarchy3"/>
    <dgm:cxn modelId="{E5112250-6EA2-40A5-B8D7-CA4426CA3A5A}" type="presParOf" srcId="{9D88F882-A604-4A9E-8268-E7EBF8D94C75}" destId="{AC0D6311-BB9E-4E57-BD1C-6112208DBF6D}" srcOrd="2" destOrd="0" presId="urn:microsoft.com/office/officeart/2005/8/layout/hierarchy3"/>
    <dgm:cxn modelId="{A3E4BA42-D75F-4D84-81F1-9E617A01994E}" type="presParOf" srcId="{AC0D6311-BB9E-4E57-BD1C-6112208DBF6D}" destId="{83110092-737A-4667-94AE-2D387A9AFF2D}" srcOrd="0" destOrd="0" presId="urn:microsoft.com/office/officeart/2005/8/layout/hierarchy3"/>
    <dgm:cxn modelId="{63D5191F-56BB-4E23-AB26-B34533CDFFC6}" type="presParOf" srcId="{83110092-737A-4667-94AE-2D387A9AFF2D}" destId="{2080E282-204E-42C7-8DAA-B9C809D7BBC1}" srcOrd="0" destOrd="0" presId="urn:microsoft.com/office/officeart/2005/8/layout/hierarchy3"/>
    <dgm:cxn modelId="{2BAAC2D0-98B4-40DB-A395-6EBB4BA7B28A}" type="presParOf" srcId="{83110092-737A-4667-94AE-2D387A9AFF2D}" destId="{5DBC40C8-2471-4231-9621-F3467D413FFD}" srcOrd="1" destOrd="0" presId="urn:microsoft.com/office/officeart/2005/8/layout/hierarchy3"/>
    <dgm:cxn modelId="{87A97BDD-8333-4B47-9481-97DFD3A8B547}" type="presParOf" srcId="{AC0D6311-BB9E-4E57-BD1C-6112208DBF6D}" destId="{2112B90F-6324-4D0E-8094-C23B23332DA6}" srcOrd="1" destOrd="0" presId="urn:microsoft.com/office/officeart/2005/8/layout/hierarchy3"/>
    <dgm:cxn modelId="{FDB74420-1B7C-4877-87D7-1808BE023C02}" type="presParOf" srcId="{2112B90F-6324-4D0E-8094-C23B23332DA6}" destId="{6BBA7B57-5671-4EB2-8C76-BB379E8E2782}" srcOrd="0" destOrd="0" presId="urn:microsoft.com/office/officeart/2005/8/layout/hierarchy3"/>
    <dgm:cxn modelId="{C43BE51E-0221-4E00-A304-D9597B8018AA}" type="presParOf" srcId="{2112B90F-6324-4D0E-8094-C23B23332DA6}" destId="{573FE90C-FC1E-45A9-9CA6-6355424EF97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8130FA-2FF0-48FB-9734-993CB85063D1}" type="doc">
      <dgm:prSet loTypeId="urn:microsoft.com/office/officeart/2005/8/layout/hierarchy3" loCatId="hierarchy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0AF7C25E-9DB9-485E-AEC8-C1F5E28993D5}">
      <dgm:prSet phldrT="[Текст]"/>
      <dgm:spPr/>
      <dgm:t>
        <a:bodyPr/>
        <a:lstStyle/>
        <a:p>
          <a:r>
            <a:rPr lang="ru-RU" b="1" dirty="0" smtClean="0"/>
            <a:t>08.01.00 «Экономика»</a:t>
          </a:r>
          <a:endParaRPr lang="ru-RU" b="1" dirty="0"/>
        </a:p>
      </dgm:t>
    </dgm:pt>
    <dgm:pt modelId="{B4D852D8-EC60-4B5E-B07F-6614395AD154}" type="parTrans" cxnId="{56489A1A-00C5-44E4-A68D-45F15C91261C}">
      <dgm:prSet/>
      <dgm:spPr/>
      <dgm:t>
        <a:bodyPr/>
        <a:lstStyle/>
        <a:p>
          <a:endParaRPr lang="ru-RU" b="1"/>
        </a:p>
      </dgm:t>
    </dgm:pt>
    <dgm:pt modelId="{00B85B6A-D664-4AA6-B8C7-6C469E180F36}" type="sibTrans" cxnId="{56489A1A-00C5-44E4-A68D-45F15C91261C}">
      <dgm:prSet/>
      <dgm:spPr/>
      <dgm:t>
        <a:bodyPr/>
        <a:lstStyle/>
        <a:p>
          <a:endParaRPr lang="ru-RU" b="1"/>
        </a:p>
      </dgm:t>
    </dgm:pt>
    <dgm:pt modelId="{0CAD30EA-716D-493A-BCC2-3C3690D3896D}">
      <dgm:prSet phldrT="[Текст]" custT="1"/>
      <dgm:spPr/>
      <dgm:t>
        <a:bodyPr/>
        <a:lstStyle/>
        <a:p>
          <a:r>
            <a:rPr lang="ru-RU" sz="1400" b="1" dirty="0" smtClean="0"/>
            <a:t>Экономика фирмы и отраслевых рынков</a:t>
          </a:r>
          <a:endParaRPr lang="ru-RU" sz="1400" b="1" dirty="0"/>
        </a:p>
      </dgm:t>
    </dgm:pt>
    <dgm:pt modelId="{0135784D-230C-440D-8FCA-44D4B29093F4}" type="parTrans" cxnId="{15590EA2-B9B8-4E9C-8CA7-63B7EDFB0DD6}">
      <dgm:prSet/>
      <dgm:spPr/>
      <dgm:t>
        <a:bodyPr/>
        <a:lstStyle/>
        <a:p>
          <a:endParaRPr lang="ru-RU" b="1"/>
        </a:p>
      </dgm:t>
    </dgm:pt>
    <dgm:pt modelId="{388A9854-7CA7-4A16-BC45-779FB882CEA4}" type="sibTrans" cxnId="{15590EA2-B9B8-4E9C-8CA7-63B7EDFB0DD6}">
      <dgm:prSet/>
      <dgm:spPr/>
      <dgm:t>
        <a:bodyPr/>
        <a:lstStyle/>
        <a:p>
          <a:endParaRPr lang="ru-RU" b="1"/>
        </a:p>
      </dgm:t>
    </dgm:pt>
    <dgm:pt modelId="{8DB313C4-A0DC-41BE-81E9-BDBE17413273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/>
            <a:t>08.02.00 «Менеджмент»</a:t>
          </a:r>
          <a:endParaRPr lang="ru-RU" b="1" dirty="0"/>
        </a:p>
      </dgm:t>
    </dgm:pt>
    <dgm:pt modelId="{442F2118-116C-4300-82BF-5807E92365CC}" type="parTrans" cxnId="{D09F8B80-18A6-4FEB-8BFA-AAC5A77E26AF}">
      <dgm:prSet/>
      <dgm:spPr/>
      <dgm:t>
        <a:bodyPr/>
        <a:lstStyle/>
        <a:p>
          <a:endParaRPr lang="ru-RU" b="1"/>
        </a:p>
      </dgm:t>
    </dgm:pt>
    <dgm:pt modelId="{593E64AE-03EC-4E17-8E94-33FB5C5E17A7}" type="sibTrans" cxnId="{D09F8B80-18A6-4FEB-8BFA-AAC5A77E26AF}">
      <dgm:prSet/>
      <dgm:spPr/>
      <dgm:t>
        <a:bodyPr/>
        <a:lstStyle/>
        <a:p>
          <a:endParaRPr lang="ru-RU" b="1"/>
        </a:p>
      </dgm:t>
    </dgm:pt>
    <dgm:pt modelId="{F4E71816-EF7C-41F1-AFBF-02080FEE9F10}">
      <dgm:prSet phldrT="[Текст]" custT="1"/>
      <dgm:spPr/>
      <dgm:t>
        <a:bodyPr/>
        <a:lstStyle/>
        <a:p>
          <a:r>
            <a:rPr lang="ru-RU" sz="1400" b="1" dirty="0" smtClean="0"/>
            <a:t>Инновационный менеджмент</a:t>
          </a:r>
          <a:endParaRPr lang="ru-RU" sz="1400" b="1" dirty="0"/>
        </a:p>
      </dgm:t>
    </dgm:pt>
    <dgm:pt modelId="{B7071166-304E-4D53-9162-581B0ABFCE7D}" type="parTrans" cxnId="{FF993088-AAFC-4616-AE08-9B04A9849E41}">
      <dgm:prSet/>
      <dgm:spPr/>
      <dgm:t>
        <a:bodyPr/>
        <a:lstStyle/>
        <a:p>
          <a:endParaRPr lang="ru-RU" b="1"/>
        </a:p>
      </dgm:t>
    </dgm:pt>
    <dgm:pt modelId="{A038426F-51F8-47FB-A65A-FFACCCE84D17}" type="sibTrans" cxnId="{FF993088-AAFC-4616-AE08-9B04A9849E41}">
      <dgm:prSet/>
      <dgm:spPr/>
      <dgm:t>
        <a:bodyPr/>
        <a:lstStyle/>
        <a:p>
          <a:endParaRPr lang="ru-RU" b="1"/>
        </a:p>
      </dgm:t>
    </dgm:pt>
    <dgm:pt modelId="{C1948ADF-9947-4149-9696-68D2081F89EB}">
      <dgm:prSet custT="1"/>
      <dgm:spPr/>
      <dgm:t>
        <a:bodyPr/>
        <a:lstStyle/>
        <a:p>
          <a:r>
            <a:rPr lang="ru-RU" sz="1400" b="1" dirty="0" smtClean="0"/>
            <a:t>Организация и управление корпоративными финансами</a:t>
          </a:r>
          <a:endParaRPr lang="ru-RU" sz="1400" b="1" dirty="0"/>
        </a:p>
      </dgm:t>
    </dgm:pt>
    <dgm:pt modelId="{FBE46128-9375-4D91-A4E8-D065C092A3BD}" type="parTrans" cxnId="{621D3C54-B62B-4EFD-82CA-73AC0F27ECB3}">
      <dgm:prSet/>
      <dgm:spPr/>
      <dgm:t>
        <a:bodyPr/>
        <a:lstStyle/>
        <a:p>
          <a:endParaRPr lang="ru-RU" b="1"/>
        </a:p>
      </dgm:t>
    </dgm:pt>
    <dgm:pt modelId="{A6FE78A5-B071-4B18-B623-835D22A90E04}" type="sibTrans" cxnId="{621D3C54-B62B-4EFD-82CA-73AC0F27ECB3}">
      <dgm:prSet/>
      <dgm:spPr/>
      <dgm:t>
        <a:bodyPr/>
        <a:lstStyle/>
        <a:p>
          <a:endParaRPr lang="ru-RU" b="1"/>
        </a:p>
      </dgm:t>
    </dgm:pt>
    <dgm:pt modelId="{38E41350-4A78-4054-A86B-3B29B79320E6}">
      <dgm:prSet custT="1"/>
      <dgm:spPr/>
      <dgm:t>
        <a:bodyPr/>
        <a:lstStyle/>
        <a:p>
          <a:r>
            <a:rPr lang="ru-RU" sz="1400" b="1" dirty="0" smtClean="0"/>
            <a:t>Антикризисное управление</a:t>
          </a:r>
          <a:endParaRPr lang="ru-RU" sz="1400" b="1" dirty="0"/>
        </a:p>
      </dgm:t>
    </dgm:pt>
    <dgm:pt modelId="{692EBFB0-3B20-4101-AF54-200B89240A8D}" type="parTrans" cxnId="{77B18342-E444-4499-9501-284BAEE5D8FF}">
      <dgm:prSet/>
      <dgm:spPr/>
      <dgm:t>
        <a:bodyPr/>
        <a:lstStyle/>
        <a:p>
          <a:endParaRPr lang="ru-RU"/>
        </a:p>
      </dgm:t>
    </dgm:pt>
    <dgm:pt modelId="{3092E25D-D674-4BE1-958E-A64DEC7647FB}" type="sibTrans" cxnId="{77B18342-E444-4499-9501-284BAEE5D8FF}">
      <dgm:prSet/>
      <dgm:spPr/>
      <dgm:t>
        <a:bodyPr/>
        <a:lstStyle/>
        <a:p>
          <a:endParaRPr lang="ru-RU"/>
        </a:p>
      </dgm:t>
    </dgm:pt>
    <dgm:pt modelId="{9FEA9F7D-B41D-474B-975C-828CE41699F8}">
      <dgm:prSet custT="1"/>
      <dgm:spPr/>
      <dgm:t>
        <a:bodyPr/>
        <a:lstStyle/>
        <a:p>
          <a:r>
            <a:rPr lang="ru-RU" sz="1400" b="1" dirty="0" smtClean="0"/>
            <a:t>Математические методы анализа экономики</a:t>
          </a:r>
          <a:endParaRPr lang="ru-RU" sz="1400" b="1" dirty="0"/>
        </a:p>
      </dgm:t>
    </dgm:pt>
    <dgm:pt modelId="{BCB55408-861A-4830-A26B-E0B9F58AF7F0}" type="parTrans" cxnId="{7E1BF84E-7A31-4A06-AB5B-1A507A54AC28}">
      <dgm:prSet/>
      <dgm:spPr/>
      <dgm:t>
        <a:bodyPr/>
        <a:lstStyle/>
        <a:p>
          <a:endParaRPr lang="ru-RU"/>
        </a:p>
      </dgm:t>
    </dgm:pt>
    <dgm:pt modelId="{3D7828E9-DE2B-4DF9-9A4B-E33647B5B7CC}" type="sibTrans" cxnId="{7E1BF84E-7A31-4A06-AB5B-1A507A54AC28}">
      <dgm:prSet/>
      <dgm:spPr/>
      <dgm:t>
        <a:bodyPr/>
        <a:lstStyle/>
        <a:p>
          <a:endParaRPr lang="ru-RU"/>
        </a:p>
      </dgm:t>
    </dgm:pt>
    <dgm:pt modelId="{A9F5DCF4-C309-4F2E-9053-32FDED1E52C1}">
      <dgm:prSet custT="1"/>
      <dgm:spPr/>
      <dgm:t>
        <a:bodyPr/>
        <a:lstStyle/>
        <a:p>
          <a:r>
            <a:rPr lang="ru-RU" sz="1400" b="1" dirty="0" smtClean="0"/>
            <a:t>Бухгалтерский учет и налогообложение</a:t>
          </a:r>
          <a:endParaRPr lang="ru-RU" sz="1400" b="1" dirty="0"/>
        </a:p>
      </dgm:t>
    </dgm:pt>
    <dgm:pt modelId="{9A2546AC-924C-4DAD-AFF3-02FB08293F61}" type="parTrans" cxnId="{95F54885-E303-4A8F-9F0F-8458C5D8D165}">
      <dgm:prSet/>
      <dgm:spPr/>
      <dgm:t>
        <a:bodyPr/>
        <a:lstStyle/>
        <a:p>
          <a:endParaRPr lang="ru-RU"/>
        </a:p>
      </dgm:t>
    </dgm:pt>
    <dgm:pt modelId="{7B72954A-1A7C-4B35-A1D2-A727ABA2B5CC}" type="sibTrans" cxnId="{95F54885-E303-4A8F-9F0F-8458C5D8D165}">
      <dgm:prSet/>
      <dgm:spPr/>
      <dgm:t>
        <a:bodyPr/>
        <a:lstStyle/>
        <a:p>
          <a:endParaRPr lang="ru-RU"/>
        </a:p>
      </dgm:t>
    </dgm:pt>
    <dgm:pt modelId="{4F41DB14-3BC5-4849-95B0-B01F40B4D3E5}">
      <dgm:prSet custT="1"/>
      <dgm:spPr/>
      <dgm:t>
        <a:bodyPr/>
        <a:lstStyle/>
        <a:p>
          <a:r>
            <a:rPr lang="ru-RU" sz="1400" b="1" dirty="0" smtClean="0"/>
            <a:t>Банки и банковская деятельность</a:t>
          </a:r>
          <a:endParaRPr lang="ru-RU" sz="1400" b="1" dirty="0"/>
        </a:p>
      </dgm:t>
    </dgm:pt>
    <dgm:pt modelId="{960266B5-EAFC-491D-A62E-1F4D192596E3}" type="parTrans" cxnId="{5535F185-4255-4D77-B792-39D79C96A476}">
      <dgm:prSet/>
      <dgm:spPr/>
      <dgm:t>
        <a:bodyPr/>
        <a:lstStyle/>
        <a:p>
          <a:endParaRPr lang="ru-RU"/>
        </a:p>
      </dgm:t>
    </dgm:pt>
    <dgm:pt modelId="{6447F234-9E78-43CE-9787-359C68FA9B34}" type="sibTrans" cxnId="{5535F185-4255-4D77-B792-39D79C96A476}">
      <dgm:prSet/>
      <dgm:spPr/>
      <dgm:t>
        <a:bodyPr/>
        <a:lstStyle/>
        <a:p>
          <a:endParaRPr lang="ru-RU"/>
        </a:p>
      </dgm:t>
    </dgm:pt>
    <dgm:pt modelId="{9D88F882-A604-4A9E-8268-E7EBF8D94C75}" type="pres">
      <dgm:prSet presAssocID="{DF8130FA-2FF0-48FB-9734-993CB85063D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457634-0C40-4519-81FE-C3AEE9B08925}" type="pres">
      <dgm:prSet presAssocID="{0AF7C25E-9DB9-485E-AEC8-C1F5E28993D5}" presName="root" presStyleCnt="0"/>
      <dgm:spPr/>
    </dgm:pt>
    <dgm:pt modelId="{7EAE18CC-4A27-4AE6-A89F-CE43DBB41EBC}" type="pres">
      <dgm:prSet presAssocID="{0AF7C25E-9DB9-485E-AEC8-C1F5E28993D5}" presName="rootComposite" presStyleCnt="0"/>
      <dgm:spPr/>
    </dgm:pt>
    <dgm:pt modelId="{D4C3EAF9-CF8F-47A3-A807-699E9600DD20}" type="pres">
      <dgm:prSet presAssocID="{0AF7C25E-9DB9-485E-AEC8-C1F5E28993D5}" presName="rootText" presStyleLbl="node1" presStyleIdx="0" presStyleCnt="2" custScaleX="176410" custScaleY="86389" custLinFactNeighborX="-4098" custLinFactNeighborY="-455"/>
      <dgm:spPr/>
      <dgm:t>
        <a:bodyPr/>
        <a:lstStyle/>
        <a:p>
          <a:endParaRPr lang="ru-RU"/>
        </a:p>
      </dgm:t>
    </dgm:pt>
    <dgm:pt modelId="{3192AEBB-2128-4D32-ABA2-FBF7452D6FBA}" type="pres">
      <dgm:prSet presAssocID="{0AF7C25E-9DB9-485E-AEC8-C1F5E28993D5}" presName="rootConnector" presStyleLbl="node1" presStyleIdx="0" presStyleCnt="2"/>
      <dgm:spPr/>
      <dgm:t>
        <a:bodyPr/>
        <a:lstStyle/>
        <a:p>
          <a:endParaRPr lang="ru-RU"/>
        </a:p>
      </dgm:t>
    </dgm:pt>
    <dgm:pt modelId="{110A3FDC-3007-4FCB-B55E-D707ED46C0A2}" type="pres">
      <dgm:prSet presAssocID="{0AF7C25E-9DB9-485E-AEC8-C1F5E28993D5}" presName="childShape" presStyleCnt="0"/>
      <dgm:spPr/>
    </dgm:pt>
    <dgm:pt modelId="{DF971E55-6356-4A75-AA85-E4683B4990B9}" type="pres">
      <dgm:prSet presAssocID="{0135784D-230C-440D-8FCA-44D4B29093F4}" presName="Name13" presStyleLbl="parChTrans1D2" presStyleIdx="0" presStyleCnt="7"/>
      <dgm:spPr/>
      <dgm:t>
        <a:bodyPr/>
        <a:lstStyle/>
        <a:p>
          <a:endParaRPr lang="ru-RU"/>
        </a:p>
      </dgm:t>
    </dgm:pt>
    <dgm:pt modelId="{97EB4D42-9FE5-4BAD-9700-3072B68B9F82}" type="pres">
      <dgm:prSet presAssocID="{0CAD30EA-716D-493A-BCC2-3C3690D3896D}" presName="childText" presStyleLbl="bgAcc1" presStyleIdx="0" presStyleCnt="7" custScaleX="155326" custLinFactNeighborY="-14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30599-839F-46B9-8C2B-2F008D882C81}" type="pres">
      <dgm:prSet presAssocID="{960266B5-EAFC-491D-A62E-1F4D192596E3}" presName="Name13" presStyleLbl="parChTrans1D2" presStyleIdx="1" presStyleCnt="7"/>
      <dgm:spPr/>
      <dgm:t>
        <a:bodyPr/>
        <a:lstStyle/>
        <a:p>
          <a:endParaRPr lang="ru-RU"/>
        </a:p>
      </dgm:t>
    </dgm:pt>
    <dgm:pt modelId="{86981879-24CB-40BD-BAE8-BE6E4DC62C75}" type="pres">
      <dgm:prSet presAssocID="{4F41DB14-3BC5-4849-95B0-B01F40B4D3E5}" presName="childText" presStyleLbl="bgAcc1" presStyleIdx="1" presStyleCnt="7" custScaleX="155326" custLinFactNeighborY="-22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EBC55-CA2E-470F-9596-42FDFA4865F1}" type="pres">
      <dgm:prSet presAssocID="{9A2546AC-924C-4DAD-AFF3-02FB08293F61}" presName="Name13" presStyleLbl="parChTrans1D2" presStyleIdx="2" presStyleCnt="7"/>
      <dgm:spPr/>
      <dgm:t>
        <a:bodyPr/>
        <a:lstStyle/>
        <a:p>
          <a:endParaRPr lang="ru-RU"/>
        </a:p>
      </dgm:t>
    </dgm:pt>
    <dgm:pt modelId="{79FABB9C-AE1A-4D55-9F48-320B8285D31A}" type="pres">
      <dgm:prSet presAssocID="{A9F5DCF4-C309-4F2E-9053-32FDED1E52C1}" presName="childText" presStyleLbl="bgAcc1" presStyleIdx="2" presStyleCnt="7" custScaleX="155326" custLinFactNeighborY="-26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2ECFB-2D23-43DF-929B-F68C00139C6F}" type="pres">
      <dgm:prSet presAssocID="{FBE46128-9375-4D91-A4E8-D065C092A3BD}" presName="Name13" presStyleLbl="parChTrans1D2" presStyleIdx="3" presStyleCnt="7"/>
      <dgm:spPr/>
      <dgm:t>
        <a:bodyPr/>
        <a:lstStyle/>
        <a:p>
          <a:endParaRPr lang="ru-RU"/>
        </a:p>
      </dgm:t>
    </dgm:pt>
    <dgm:pt modelId="{E47516EC-26F1-40A5-89D0-6F3E609E9492}" type="pres">
      <dgm:prSet presAssocID="{C1948ADF-9947-4149-9696-68D2081F89EB}" presName="childText" presStyleLbl="bgAcc1" presStyleIdx="3" presStyleCnt="7" custScaleX="155326" custLinFactNeighborY="-40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B2612-7531-4A9D-A800-28B3631F9358}" type="pres">
      <dgm:prSet presAssocID="{BCB55408-861A-4830-A26B-E0B9F58AF7F0}" presName="Name13" presStyleLbl="parChTrans1D2" presStyleIdx="4" presStyleCnt="7"/>
      <dgm:spPr/>
      <dgm:t>
        <a:bodyPr/>
        <a:lstStyle/>
        <a:p>
          <a:endParaRPr lang="ru-RU"/>
        </a:p>
      </dgm:t>
    </dgm:pt>
    <dgm:pt modelId="{B50E1044-6285-4773-A8CE-98CDCE2AF37D}" type="pres">
      <dgm:prSet presAssocID="{9FEA9F7D-B41D-474B-975C-828CE41699F8}" presName="childText" presStyleLbl="bgAcc1" presStyleIdx="4" presStyleCnt="7" custScaleX="155326" custLinFactNeighborY="-54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7E9B6-8F9B-4529-90B4-4DFCA3904253}" type="pres">
      <dgm:prSet presAssocID="{8DB313C4-A0DC-41BE-81E9-BDBE17413273}" presName="root" presStyleCnt="0"/>
      <dgm:spPr/>
    </dgm:pt>
    <dgm:pt modelId="{1DE0F895-484F-4E11-A5C1-F257403F820D}" type="pres">
      <dgm:prSet presAssocID="{8DB313C4-A0DC-41BE-81E9-BDBE17413273}" presName="rootComposite" presStyleCnt="0"/>
      <dgm:spPr/>
    </dgm:pt>
    <dgm:pt modelId="{07FFAB1A-C4DE-4D5B-BB6B-B29737B0F836}" type="pres">
      <dgm:prSet presAssocID="{8DB313C4-A0DC-41BE-81E9-BDBE17413273}" presName="rootText" presStyleLbl="node1" presStyleIdx="1" presStyleCnt="2" custScaleX="192365" custScaleY="83511" custLinFactNeighborX="31426" custLinFactNeighborY="-263"/>
      <dgm:spPr/>
      <dgm:t>
        <a:bodyPr/>
        <a:lstStyle/>
        <a:p>
          <a:endParaRPr lang="ru-RU"/>
        </a:p>
      </dgm:t>
    </dgm:pt>
    <dgm:pt modelId="{D770B1C6-8012-4665-A330-654F0E011F1E}" type="pres">
      <dgm:prSet presAssocID="{8DB313C4-A0DC-41BE-81E9-BDBE17413273}" presName="rootConnector" presStyleLbl="node1" presStyleIdx="1" presStyleCnt="2"/>
      <dgm:spPr/>
      <dgm:t>
        <a:bodyPr/>
        <a:lstStyle/>
        <a:p>
          <a:endParaRPr lang="ru-RU"/>
        </a:p>
      </dgm:t>
    </dgm:pt>
    <dgm:pt modelId="{EEFABB08-CB17-45F0-906A-E66D445492FD}" type="pres">
      <dgm:prSet presAssocID="{8DB313C4-A0DC-41BE-81E9-BDBE17413273}" presName="childShape" presStyleCnt="0"/>
      <dgm:spPr/>
    </dgm:pt>
    <dgm:pt modelId="{2C4C2D5A-B52B-44B5-A198-6D94B859AEDF}" type="pres">
      <dgm:prSet presAssocID="{B7071166-304E-4D53-9162-581B0ABFCE7D}" presName="Name13" presStyleLbl="parChTrans1D2" presStyleIdx="5" presStyleCnt="7"/>
      <dgm:spPr/>
      <dgm:t>
        <a:bodyPr/>
        <a:lstStyle/>
        <a:p>
          <a:endParaRPr lang="ru-RU"/>
        </a:p>
      </dgm:t>
    </dgm:pt>
    <dgm:pt modelId="{A53EE165-9660-4A16-A62E-FDA34DFE7C86}" type="pres">
      <dgm:prSet presAssocID="{F4E71816-EF7C-41F1-AFBF-02080FEE9F10}" presName="childText" presStyleLbl="bgAcc1" presStyleIdx="5" presStyleCnt="7" custScaleX="164304" custLinFactNeighborX="42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30D5E-A0AA-4628-A168-DA0965A916DF}" type="pres">
      <dgm:prSet presAssocID="{692EBFB0-3B20-4101-AF54-200B89240A8D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C4EDF3E-B849-4AF9-9494-73C3965AF8E2}" type="pres">
      <dgm:prSet presAssocID="{38E41350-4A78-4054-A86B-3B29B79320E6}" presName="childText" presStyleLbl="bgAcc1" presStyleIdx="6" presStyleCnt="7" custScaleX="164304" custLinFactNeighborX="42251" custLinFactNeighborY="-1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F5B74F-706B-43D5-8BD9-3F2A7540484F}" type="presOf" srcId="{0AF7C25E-9DB9-485E-AEC8-C1F5E28993D5}" destId="{3192AEBB-2128-4D32-ABA2-FBF7452D6FBA}" srcOrd="1" destOrd="0" presId="urn:microsoft.com/office/officeart/2005/8/layout/hierarchy3"/>
    <dgm:cxn modelId="{95F54885-E303-4A8F-9F0F-8458C5D8D165}" srcId="{0AF7C25E-9DB9-485E-AEC8-C1F5E28993D5}" destId="{A9F5DCF4-C309-4F2E-9053-32FDED1E52C1}" srcOrd="2" destOrd="0" parTransId="{9A2546AC-924C-4DAD-AFF3-02FB08293F61}" sibTransId="{7B72954A-1A7C-4B35-A1D2-A727ABA2B5CC}"/>
    <dgm:cxn modelId="{A07ADC94-F6F5-46C8-BDA2-AC56E8D2B737}" type="presOf" srcId="{4F41DB14-3BC5-4849-95B0-B01F40B4D3E5}" destId="{86981879-24CB-40BD-BAE8-BE6E4DC62C75}" srcOrd="0" destOrd="0" presId="urn:microsoft.com/office/officeart/2005/8/layout/hierarchy3"/>
    <dgm:cxn modelId="{77B18342-E444-4499-9501-284BAEE5D8FF}" srcId="{8DB313C4-A0DC-41BE-81E9-BDBE17413273}" destId="{38E41350-4A78-4054-A86B-3B29B79320E6}" srcOrd="1" destOrd="0" parTransId="{692EBFB0-3B20-4101-AF54-200B89240A8D}" sibTransId="{3092E25D-D674-4BE1-958E-A64DEC7647FB}"/>
    <dgm:cxn modelId="{FF993088-AAFC-4616-AE08-9B04A9849E41}" srcId="{8DB313C4-A0DC-41BE-81E9-BDBE17413273}" destId="{F4E71816-EF7C-41F1-AFBF-02080FEE9F10}" srcOrd="0" destOrd="0" parTransId="{B7071166-304E-4D53-9162-581B0ABFCE7D}" sibTransId="{A038426F-51F8-47FB-A65A-FFACCCE84D17}"/>
    <dgm:cxn modelId="{B3F4BB15-315C-4674-9FDB-059CE8B4C7FD}" type="presOf" srcId="{B7071166-304E-4D53-9162-581B0ABFCE7D}" destId="{2C4C2D5A-B52B-44B5-A198-6D94B859AEDF}" srcOrd="0" destOrd="0" presId="urn:microsoft.com/office/officeart/2005/8/layout/hierarchy3"/>
    <dgm:cxn modelId="{7E1BF84E-7A31-4A06-AB5B-1A507A54AC28}" srcId="{0AF7C25E-9DB9-485E-AEC8-C1F5E28993D5}" destId="{9FEA9F7D-B41D-474B-975C-828CE41699F8}" srcOrd="4" destOrd="0" parTransId="{BCB55408-861A-4830-A26B-E0B9F58AF7F0}" sibTransId="{3D7828E9-DE2B-4DF9-9A4B-E33647B5B7CC}"/>
    <dgm:cxn modelId="{3E4FD312-1B35-4888-B4D1-5A1096557FE3}" type="presOf" srcId="{9FEA9F7D-B41D-474B-975C-828CE41699F8}" destId="{B50E1044-6285-4773-A8CE-98CDCE2AF37D}" srcOrd="0" destOrd="0" presId="urn:microsoft.com/office/officeart/2005/8/layout/hierarchy3"/>
    <dgm:cxn modelId="{5830F0BF-DED5-4052-BED6-F39E5AE52351}" type="presOf" srcId="{8DB313C4-A0DC-41BE-81E9-BDBE17413273}" destId="{D770B1C6-8012-4665-A330-654F0E011F1E}" srcOrd="1" destOrd="0" presId="urn:microsoft.com/office/officeart/2005/8/layout/hierarchy3"/>
    <dgm:cxn modelId="{7B23FF20-5FF3-4251-8A16-F8164DFEC67C}" type="presOf" srcId="{9A2546AC-924C-4DAD-AFF3-02FB08293F61}" destId="{CFDEBC55-CA2E-470F-9596-42FDFA4865F1}" srcOrd="0" destOrd="0" presId="urn:microsoft.com/office/officeart/2005/8/layout/hierarchy3"/>
    <dgm:cxn modelId="{3DE285A7-5736-4EAC-8703-60AF73D31643}" type="presOf" srcId="{C1948ADF-9947-4149-9696-68D2081F89EB}" destId="{E47516EC-26F1-40A5-89D0-6F3E609E9492}" srcOrd="0" destOrd="0" presId="urn:microsoft.com/office/officeart/2005/8/layout/hierarchy3"/>
    <dgm:cxn modelId="{15590EA2-B9B8-4E9C-8CA7-63B7EDFB0DD6}" srcId="{0AF7C25E-9DB9-485E-AEC8-C1F5E28993D5}" destId="{0CAD30EA-716D-493A-BCC2-3C3690D3896D}" srcOrd="0" destOrd="0" parTransId="{0135784D-230C-440D-8FCA-44D4B29093F4}" sibTransId="{388A9854-7CA7-4A16-BC45-779FB882CEA4}"/>
    <dgm:cxn modelId="{1D7D3319-DFC7-47CF-A1FE-AE784FE65D6B}" type="presOf" srcId="{960266B5-EAFC-491D-A62E-1F4D192596E3}" destId="{82330599-839F-46B9-8C2B-2F008D882C81}" srcOrd="0" destOrd="0" presId="urn:microsoft.com/office/officeart/2005/8/layout/hierarchy3"/>
    <dgm:cxn modelId="{132271C6-4318-4839-9CF3-AD072C87576D}" type="presOf" srcId="{A9F5DCF4-C309-4F2E-9053-32FDED1E52C1}" destId="{79FABB9C-AE1A-4D55-9F48-320B8285D31A}" srcOrd="0" destOrd="0" presId="urn:microsoft.com/office/officeart/2005/8/layout/hierarchy3"/>
    <dgm:cxn modelId="{56875FB0-D0DE-4B8F-9F2A-A191E11EADA8}" type="presOf" srcId="{8DB313C4-A0DC-41BE-81E9-BDBE17413273}" destId="{07FFAB1A-C4DE-4D5B-BB6B-B29737B0F836}" srcOrd="0" destOrd="0" presId="urn:microsoft.com/office/officeart/2005/8/layout/hierarchy3"/>
    <dgm:cxn modelId="{621D3C54-B62B-4EFD-82CA-73AC0F27ECB3}" srcId="{0AF7C25E-9DB9-485E-AEC8-C1F5E28993D5}" destId="{C1948ADF-9947-4149-9696-68D2081F89EB}" srcOrd="3" destOrd="0" parTransId="{FBE46128-9375-4D91-A4E8-D065C092A3BD}" sibTransId="{A6FE78A5-B071-4B18-B623-835D22A90E04}"/>
    <dgm:cxn modelId="{E5A73980-8289-4000-A3F9-809C63E71A5A}" type="presOf" srcId="{0CAD30EA-716D-493A-BCC2-3C3690D3896D}" destId="{97EB4D42-9FE5-4BAD-9700-3072B68B9F82}" srcOrd="0" destOrd="0" presId="urn:microsoft.com/office/officeart/2005/8/layout/hierarchy3"/>
    <dgm:cxn modelId="{D09F8B80-18A6-4FEB-8BFA-AAC5A77E26AF}" srcId="{DF8130FA-2FF0-48FB-9734-993CB85063D1}" destId="{8DB313C4-A0DC-41BE-81E9-BDBE17413273}" srcOrd="1" destOrd="0" parTransId="{442F2118-116C-4300-82BF-5807E92365CC}" sibTransId="{593E64AE-03EC-4E17-8E94-33FB5C5E17A7}"/>
    <dgm:cxn modelId="{5535F185-4255-4D77-B792-39D79C96A476}" srcId="{0AF7C25E-9DB9-485E-AEC8-C1F5E28993D5}" destId="{4F41DB14-3BC5-4849-95B0-B01F40B4D3E5}" srcOrd="1" destOrd="0" parTransId="{960266B5-EAFC-491D-A62E-1F4D192596E3}" sibTransId="{6447F234-9E78-43CE-9787-359C68FA9B34}"/>
    <dgm:cxn modelId="{26769401-DD79-4037-BBA7-1ACE541F12A9}" type="presOf" srcId="{0AF7C25E-9DB9-485E-AEC8-C1F5E28993D5}" destId="{D4C3EAF9-CF8F-47A3-A807-699E9600DD20}" srcOrd="0" destOrd="0" presId="urn:microsoft.com/office/officeart/2005/8/layout/hierarchy3"/>
    <dgm:cxn modelId="{B0CCFFE2-053E-4C80-B0AF-9DF0E66530B6}" type="presOf" srcId="{38E41350-4A78-4054-A86B-3B29B79320E6}" destId="{AC4EDF3E-B849-4AF9-9494-73C3965AF8E2}" srcOrd="0" destOrd="0" presId="urn:microsoft.com/office/officeart/2005/8/layout/hierarchy3"/>
    <dgm:cxn modelId="{56489A1A-00C5-44E4-A68D-45F15C91261C}" srcId="{DF8130FA-2FF0-48FB-9734-993CB85063D1}" destId="{0AF7C25E-9DB9-485E-AEC8-C1F5E28993D5}" srcOrd="0" destOrd="0" parTransId="{B4D852D8-EC60-4B5E-B07F-6614395AD154}" sibTransId="{00B85B6A-D664-4AA6-B8C7-6C469E180F36}"/>
    <dgm:cxn modelId="{65227ED9-72B1-4214-A3BF-1F60C323BB9A}" type="presOf" srcId="{F4E71816-EF7C-41F1-AFBF-02080FEE9F10}" destId="{A53EE165-9660-4A16-A62E-FDA34DFE7C86}" srcOrd="0" destOrd="0" presId="urn:microsoft.com/office/officeart/2005/8/layout/hierarchy3"/>
    <dgm:cxn modelId="{F9830E48-0279-4AB9-BF2B-A0D52AAE8285}" type="presOf" srcId="{0135784D-230C-440D-8FCA-44D4B29093F4}" destId="{DF971E55-6356-4A75-AA85-E4683B4990B9}" srcOrd="0" destOrd="0" presId="urn:microsoft.com/office/officeart/2005/8/layout/hierarchy3"/>
    <dgm:cxn modelId="{BED674EA-3CB3-460F-B067-37F009AFFF7B}" type="presOf" srcId="{BCB55408-861A-4830-A26B-E0B9F58AF7F0}" destId="{726B2612-7531-4A9D-A800-28B3631F9358}" srcOrd="0" destOrd="0" presId="urn:microsoft.com/office/officeart/2005/8/layout/hierarchy3"/>
    <dgm:cxn modelId="{6BA2D26F-092A-4386-A87E-91CA1AE4C78B}" type="presOf" srcId="{DF8130FA-2FF0-48FB-9734-993CB85063D1}" destId="{9D88F882-A604-4A9E-8268-E7EBF8D94C75}" srcOrd="0" destOrd="0" presId="urn:microsoft.com/office/officeart/2005/8/layout/hierarchy3"/>
    <dgm:cxn modelId="{A94265AC-C0FA-49A9-9EBA-682EC9216285}" type="presOf" srcId="{692EBFB0-3B20-4101-AF54-200B89240A8D}" destId="{A6A30D5E-A0AA-4628-A168-DA0965A916DF}" srcOrd="0" destOrd="0" presId="urn:microsoft.com/office/officeart/2005/8/layout/hierarchy3"/>
    <dgm:cxn modelId="{1C306139-7779-4B03-97DE-5CA742885D71}" type="presOf" srcId="{FBE46128-9375-4D91-A4E8-D065C092A3BD}" destId="{4CC2ECFB-2D23-43DF-929B-F68C00139C6F}" srcOrd="0" destOrd="0" presId="urn:microsoft.com/office/officeart/2005/8/layout/hierarchy3"/>
    <dgm:cxn modelId="{DB9989D5-41EF-4E5D-BDC0-4F268939A56D}" type="presParOf" srcId="{9D88F882-A604-4A9E-8268-E7EBF8D94C75}" destId="{F5457634-0C40-4519-81FE-C3AEE9B08925}" srcOrd="0" destOrd="0" presId="urn:microsoft.com/office/officeart/2005/8/layout/hierarchy3"/>
    <dgm:cxn modelId="{F19FBD5D-2FCD-4968-8172-89F6355E0D28}" type="presParOf" srcId="{F5457634-0C40-4519-81FE-C3AEE9B08925}" destId="{7EAE18CC-4A27-4AE6-A89F-CE43DBB41EBC}" srcOrd="0" destOrd="0" presId="urn:microsoft.com/office/officeart/2005/8/layout/hierarchy3"/>
    <dgm:cxn modelId="{5F593E89-1FC0-4A97-9284-460D4897B1CE}" type="presParOf" srcId="{7EAE18CC-4A27-4AE6-A89F-CE43DBB41EBC}" destId="{D4C3EAF9-CF8F-47A3-A807-699E9600DD20}" srcOrd="0" destOrd="0" presId="urn:microsoft.com/office/officeart/2005/8/layout/hierarchy3"/>
    <dgm:cxn modelId="{B66D97F6-DEF1-4391-998F-D82D2BFE5B75}" type="presParOf" srcId="{7EAE18CC-4A27-4AE6-A89F-CE43DBB41EBC}" destId="{3192AEBB-2128-4D32-ABA2-FBF7452D6FBA}" srcOrd="1" destOrd="0" presId="urn:microsoft.com/office/officeart/2005/8/layout/hierarchy3"/>
    <dgm:cxn modelId="{000A650A-084D-4F15-BC4C-2C2F1100FF3D}" type="presParOf" srcId="{F5457634-0C40-4519-81FE-C3AEE9B08925}" destId="{110A3FDC-3007-4FCB-B55E-D707ED46C0A2}" srcOrd="1" destOrd="0" presId="urn:microsoft.com/office/officeart/2005/8/layout/hierarchy3"/>
    <dgm:cxn modelId="{1B00E1F6-6291-455E-A45A-F3DD6C608173}" type="presParOf" srcId="{110A3FDC-3007-4FCB-B55E-D707ED46C0A2}" destId="{DF971E55-6356-4A75-AA85-E4683B4990B9}" srcOrd="0" destOrd="0" presId="urn:microsoft.com/office/officeart/2005/8/layout/hierarchy3"/>
    <dgm:cxn modelId="{F235799D-87C4-462E-AB24-0E2D4C514CEA}" type="presParOf" srcId="{110A3FDC-3007-4FCB-B55E-D707ED46C0A2}" destId="{97EB4D42-9FE5-4BAD-9700-3072B68B9F82}" srcOrd="1" destOrd="0" presId="urn:microsoft.com/office/officeart/2005/8/layout/hierarchy3"/>
    <dgm:cxn modelId="{510C7300-DE09-4FE8-AAEA-D3F2C2BF762A}" type="presParOf" srcId="{110A3FDC-3007-4FCB-B55E-D707ED46C0A2}" destId="{82330599-839F-46B9-8C2B-2F008D882C81}" srcOrd="2" destOrd="0" presId="urn:microsoft.com/office/officeart/2005/8/layout/hierarchy3"/>
    <dgm:cxn modelId="{E3E02F34-C788-4BE4-8114-0D67D1A5D697}" type="presParOf" srcId="{110A3FDC-3007-4FCB-B55E-D707ED46C0A2}" destId="{86981879-24CB-40BD-BAE8-BE6E4DC62C75}" srcOrd="3" destOrd="0" presId="urn:microsoft.com/office/officeart/2005/8/layout/hierarchy3"/>
    <dgm:cxn modelId="{3DC0D02E-CD20-468B-9CC1-A4F21BC258CB}" type="presParOf" srcId="{110A3FDC-3007-4FCB-B55E-D707ED46C0A2}" destId="{CFDEBC55-CA2E-470F-9596-42FDFA4865F1}" srcOrd="4" destOrd="0" presId="urn:microsoft.com/office/officeart/2005/8/layout/hierarchy3"/>
    <dgm:cxn modelId="{DE954A93-A891-4F9D-A5A6-6FD94F326B94}" type="presParOf" srcId="{110A3FDC-3007-4FCB-B55E-D707ED46C0A2}" destId="{79FABB9C-AE1A-4D55-9F48-320B8285D31A}" srcOrd="5" destOrd="0" presId="urn:microsoft.com/office/officeart/2005/8/layout/hierarchy3"/>
    <dgm:cxn modelId="{198785BC-AEA4-4FBF-B77B-3269D3227078}" type="presParOf" srcId="{110A3FDC-3007-4FCB-B55E-D707ED46C0A2}" destId="{4CC2ECFB-2D23-43DF-929B-F68C00139C6F}" srcOrd="6" destOrd="0" presId="urn:microsoft.com/office/officeart/2005/8/layout/hierarchy3"/>
    <dgm:cxn modelId="{AD707800-5B99-4946-AE27-1FB9D12E569A}" type="presParOf" srcId="{110A3FDC-3007-4FCB-B55E-D707ED46C0A2}" destId="{E47516EC-26F1-40A5-89D0-6F3E609E9492}" srcOrd="7" destOrd="0" presId="urn:microsoft.com/office/officeart/2005/8/layout/hierarchy3"/>
    <dgm:cxn modelId="{F28DE59D-4FD5-4F75-8A01-6EBC78F1E106}" type="presParOf" srcId="{110A3FDC-3007-4FCB-B55E-D707ED46C0A2}" destId="{726B2612-7531-4A9D-A800-28B3631F9358}" srcOrd="8" destOrd="0" presId="urn:microsoft.com/office/officeart/2005/8/layout/hierarchy3"/>
    <dgm:cxn modelId="{78D6A8EB-E73E-4525-93EF-37D4D2CC7AB9}" type="presParOf" srcId="{110A3FDC-3007-4FCB-B55E-D707ED46C0A2}" destId="{B50E1044-6285-4773-A8CE-98CDCE2AF37D}" srcOrd="9" destOrd="0" presId="urn:microsoft.com/office/officeart/2005/8/layout/hierarchy3"/>
    <dgm:cxn modelId="{7439F78B-6710-4EEB-A53F-33A38EED4C3E}" type="presParOf" srcId="{9D88F882-A604-4A9E-8268-E7EBF8D94C75}" destId="{6CA7E9B6-8F9B-4529-90B4-4DFCA3904253}" srcOrd="1" destOrd="0" presId="urn:microsoft.com/office/officeart/2005/8/layout/hierarchy3"/>
    <dgm:cxn modelId="{C050A104-AAAD-40A5-AD33-D271E1ED3586}" type="presParOf" srcId="{6CA7E9B6-8F9B-4529-90B4-4DFCA3904253}" destId="{1DE0F895-484F-4E11-A5C1-F257403F820D}" srcOrd="0" destOrd="0" presId="urn:microsoft.com/office/officeart/2005/8/layout/hierarchy3"/>
    <dgm:cxn modelId="{6B8B14D1-9284-43F6-A1A6-9EA4039C8A9D}" type="presParOf" srcId="{1DE0F895-484F-4E11-A5C1-F257403F820D}" destId="{07FFAB1A-C4DE-4D5B-BB6B-B29737B0F836}" srcOrd="0" destOrd="0" presId="urn:microsoft.com/office/officeart/2005/8/layout/hierarchy3"/>
    <dgm:cxn modelId="{E59F8441-5CE0-4F5E-8F79-DBFCF5FD1FB3}" type="presParOf" srcId="{1DE0F895-484F-4E11-A5C1-F257403F820D}" destId="{D770B1C6-8012-4665-A330-654F0E011F1E}" srcOrd="1" destOrd="0" presId="urn:microsoft.com/office/officeart/2005/8/layout/hierarchy3"/>
    <dgm:cxn modelId="{85F9D0AD-BEAD-458A-9314-94B35052BAB3}" type="presParOf" srcId="{6CA7E9B6-8F9B-4529-90B4-4DFCA3904253}" destId="{EEFABB08-CB17-45F0-906A-E66D445492FD}" srcOrd="1" destOrd="0" presId="urn:microsoft.com/office/officeart/2005/8/layout/hierarchy3"/>
    <dgm:cxn modelId="{26A90CD0-8216-4345-8C9D-1463204A6B10}" type="presParOf" srcId="{EEFABB08-CB17-45F0-906A-E66D445492FD}" destId="{2C4C2D5A-B52B-44B5-A198-6D94B859AEDF}" srcOrd="0" destOrd="0" presId="urn:microsoft.com/office/officeart/2005/8/layout/hierarchy3"/>
    <dgm:cxn modelId="{63A8728C-41D9-4A66-A840-24C6F5EEE936}" type="presParOf" srcId="{EEFABB08-CB17-45F0-906A-E66D445492FD}" destId="{A53EE165-9660-4A16-A62E-FDA34DFE7C86}" srcOrd="1" destOrd="0" presId="urn:microsoft.com/office/officeart/2005/8/layout/hierarchy3"/>
    <dgm:cxn modelId="{5AF3C83F-C791-4DC9-8D3C-A62952794CF7}" type="presParOf" srcId="{EEFABB08-CB17-45F0-906A-E66D445492FD}" destId="{A6A30D5E-A0AA-4628-A168-DA0965A916DF}" srcOrd="2" destOrd="0" presId="urn:microsoft.com/office/officeart/2005/8/layout/hierarchy3"/>
    <dgm:cxn modelId="{CEA5D660-9C96-4CF1-A8D3-07C8BF2B5E7D}" type="presParOf" srcId="{EEFABB08-CB17-45F0-906A-E66D445492FD}" destId="{AC4EDF3E-B849-4AF9-9494-73C3965AF8E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0D13E7-5BB9-41B1-A205-16B18C1039E8}">
      <dsp:nvSpPr>
        <dsp:cNvPr id="0" name=""/>
        <dsp:cNvSpPr/>
      </dsp:nvSpPr>
      <dsp:spPr>
        <a:xfrm rot="16200000">
          <a:off x="721701" y="-721701"/>
          <a:ext cx="2384481" cy="3827884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Профессора и доктора наук: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</a:t>
          </a:r>
          <a:endParaRPr lang="ru-RU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019761" y="-1019761"/>
        <a:ext cx="1788360" cy="3827884"/>
      </dsp:txXfrm>
    </dsp:sp>
    <dsp:sp modelId="{1B04FC78-96C1-464E-A718-819868CAB113}">
      <dsp:nvSpPr>
        <dsp:cNvPr id="0" name=""/>
        <dsp:cNvSpPr/>
      </dsp:nvSpPr>
      <dsp:spPr>
        <a:xfrm>
          <a:off x="3827884" y="0"/>
          <a:ext cx="3827884" cy="2384481"/>
        </a:xfrm>
        <a:prstGeom prst="round1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92000"/>
                <a:satMod val="170000"/>
              </a:schemeClr>
            </a:gs>
            <a:gs pos="15000">
              <a:schemeClr val="accent2">
                <a:hueOff val="1560506"/>
                <a:satOff val="-1946"/>
                <a:lumOff val="458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560506"/>
                <a:satOff val="-1946"/>
                <a:lumOff val="458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560506"/>
                <a:satOff val="-1946"/>
                <a:lumOff val="458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Доценты и кандидаты наук: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48</a:t>
          </a:r>
          <a:endParaRPr lang="ru-RU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7884" y="0"/>
        <a:ext cx="3827884" cy="1788360"/>
      </dsp:txXfrm>
    </dsp:sp>
    <dsp:sp modelId="{C2D014F6-AD35-4E69-B2A1-BF222DC02759}">
      <dsp:nvSpPr>
        <dsp:cNvPr id="0" name=""/>
        <dsp:cNvSpPr/>
      </dsp:nvSpPr>
      <dsp:spPr>
        <a:xfrm rot="10800000">
          <a:off x="0" y="2384481"/>
          <a:ext cx="3827884" cy="2384481"/>
        </a:xfrm>
        <a:prstGeom prst="round1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92000"/>
                <a:satMod val="170000"/>
              </a:schemeClr>
            </a:gs>
            <a:gs pos="15000">
              <a:schemeClr val="accent2">
                <a:hueOff val="3121013"/>
                <a:satOff val="-3893"/>
                <a:lumOff val="915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3121013"/>
                <a:satOff val="-3893"/>
                <a:lumOff val="915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3121013"/>
                <a:satOff val="-3893"/>
                <a:lumOff val="91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Старшие преподаватели  и ассистенты: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</a:t>
          </a:r>
          <a:endParaRPr lang="ru-RU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980601"/>
        <a:ext cx="3827884" cy="1788360"/>
      </dsp:txXfrm>
    </dsp:sp>
    <dsp:sp modelId="{C4D29E7A-E39C-4D79-8C08-31A312F0BAC0}">
      <dsp:nvSpPr>
        <dsp:cNvPr id="0" name=""/>
        <dsp:cNvSpPr/>
      </dsp:nvSpPr>
      <dsp:spPr>
        <a:xfrm rot="5400000">
          <a:off x="4549585" y="1662779"/>
          <a:ext cx="2384481" cy="3827884"/>
        </a:xfrm>
        <a:prstGeom prst="round1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92000"/>
                <a:satMod val="170000"/>
              </a:schemeClr>
            </a:gs>
            <a:gs pos="15000">
              <a:schemeClr val="accent2">
                <a:hueOff val="4681519"/>
                <a:satOff val="-5839"/>
                <a:lumOff val="1373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4681519"/>
                <a:satOff val="-5839"/>
                <a:lumOff val="1373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4681519"/>
                <a:satOff val="-5839"/>
                <a:lumOff val="137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Учебно-вспомогательный персонал: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26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847645" y="1960839"/>
        <a:ext cx="1788360" cy="3827884"/>
      </dsp:txXfrm>
    </dsp:sp>
    <dsp:sp modelId="{4C3D7A5E-9D99-4DB5-97EB-5843621D18F3}">
      <dsp:nvSpPr>
        <dsp:cNvPr id="0" name=""/>
        <dsp:cNvSpPr/>
      </dsp:nvSpPr>
      <dsp:spPr>
        <a:xfrm>
          <a:off x="2679518" y="1788360"/>
          <a:ext cx="2296730" cy="1192240"/>
        </a:xfrm>
        <a:prstGeom prst="roundRect">
          <a:avLst/>
        </a:prstGeom>
        <a:gradFill rotWithShape="1">
          <a:gsLst>
            <a:gs pos="0">
              <a:schemeClr val="accent6">
                <a:tint val="92000"/>
                <a:satMod val="170000"/>
              </a:schemeClr>
            </a:gs>
            <a:gs pos="15000">
              <a:schemeClr val="accent6">
                <a:tint val="92000"/>
                <a:shade val="99000"/>
                <a:satMod val="170000"/>
              </a:schemeClr>
            </a:gs>
            <a:gs pos="62000">
              <a:schemeClr val="accent6">
                <a:tint val="96000"/>
                <a:shade val="80000"/>
                <a:satMod val="170000"/>
              </a:schemeClr>
            </a:gs>
            <a:gs pos="97000">
              <a:schemeClr val="accent6">
                <a:tint val="98000"/>
                <a:shade val="63000"/>
                <a:satMod val="170000"/>
              </a:schemeClr>
            </a:gs>
            <a:gs pos="100000">
              <a:schemeClr val="accent6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contourW="12700">
          <a:bevelT w="25400" h="50800" prst="angle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ИУФИС: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109</a:t>
          </a:r>
          <a:endParaRPr lang="ru-RU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79518" y="1788360"/>
        <a:ext cx="2296730" cy="1192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29AE08-3287-4987-BCD4-9EABCAD722CE}">
      <dsp:nvSpPr>
        <dsp:cNvPr id="0" name=""/>
        <dsp:cNvSpPr/>
      </dsp:nvSpPr>
      <dsp:spPr>
        <a:xfrm>
          <a:off x="2664306" y="260640"/>
          <a:ext cx="5544594" cy="5572014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4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0C66931-CBC9-4482-B38C-F0EEB5FB2C0B}">
      <dsp:nvSpPr>
        <dsp:cNvPr id="0" name=""/>
        <dsp:cNvSpPr/>
      </dsp:nvSpPr>
      <dsp:spPr>
        <a:xfrm>
          <a:off x="2963793" y="578863"/>
          <a:ext cx="2386437" cy="23763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Компьютерные классы: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8-мь (более 90 ПЭВМ),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видеопроекторов,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интерактивные доски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3793" y="578863"/>
        <a:ext cx="2386437" cy="2376385"/>
      </dsp:txXfrm>
    </dsp:sp>
    <dsp:sp modelId="{406457A5-464F-431F-97FD-448D0060A9A3}">
      <dsp:nvSpPr>
        <dsp:cNvPr id="0" name=""/>
        <dsp:cNvSpPr/>
      </dsp:nvSpPr>
      <dsp:spPr>
        <a:xfrm>
          <a:off x="5528003" y="578863"/>
          <a:ext cx="2376385" cy="23763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Программное обеспечение</a:t>
          </a: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20 мультимедийных курсов,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более 15 лицензионных программ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8003" y="578863"/>
        <a:ext cx="2376385" cy="2376385"/>
      </dsp:txXfrm>
    </dsp:sp>
    <dsp:sp modelId="{4100B97B-0E24-456F-948F-29D0640F528C}">
      <dsp:nvSpPr>
        <dsp:cNvPr id="0" name=""/>
        <dsp:cNvSpPr/>
      </dsp:nvSpPr>
      <dsp:spPr>
        <a:xfrm>
          <a:off x="2968819" y="3138047"/>
          <a:ext cx="2376385" cy="23763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Система дистанционного обучения «ДОЦЕНТ»: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Более 170 тестов по 113 дисциплинам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8819" y="3138047"/>
        <a:ext cx="2376385" cy="2376385"/>
      </dsp:txXfrm>
    </dsp:sp>
    <dsp:sp modelId="{C0E1A383-53A9-4CC0-8A6C-FACCB6F67705}">
      <dsp:nvSpPr>
        <dsp:cNvPr id="0" name=""/>
        <dsp:cNvSpPr/>
      </dsp:nvSpPr>
      <dsp:spPr>
        <a:xfrm>
          <a:off x="5528003" y="3138047"/>
          <a:ext cx="2376385" cy="2376385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База данных электронных учебно-методических материалов: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более 50  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8003" y="3138047"/>
        <a:ext cx="2376385" cy="23763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7FF3DF-26C3-40BE-9C96-06B7AF4D63CC}">
      <dsp:nvSpPr>
        <dsp:cNvPr id="0" name=""/>
        <dsp:cNvSpPr/>
      </dsp:nvSpPr>
      <dsp:spPr>
        <a:xfrm rot="5400000">
          <a:off x="-137248" y="140830"/>
          <a:ext cx="914992" cy="64049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 года</a:t>
          </a:r>
          <a:endParaRPr lang="ru-RU" sz="1600" kern="1200" dirty="0"/>
        </a:p>
      </dsp:txBody>
      <dsp:txXfrm rot="5400000">
        <a:off x="-137248" y="140830"/>
        <a:ext cx="914992" cy="640494"/>
      </dsp:txXfrm>
    </dsp:sp>
    <dsp:sp modelId="{B86B9661-D384-4C5F-8818-401CF2A340D2}">
      <dsp:nvSpPr>
        <dsp:cNvPr id="0" name=""/>
        <dsp:cNvSpPr/>
      </dsp:nvSpPr>
      <dsp:spPr>
        <a:xfrm rot="5400000">
          <a:off x="4073070" y="-3428994"/>
          <a:ext cx="594745" cy="7459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Бакалавриат  – </a:t>
          </a:r>
          <a:r>
            <a:rPr lang="ru-RU" sz="3600" kern="1200" smtClean="0"/>
            <a:t>3 направления</a:t>
          </a:r>
          <a:endParaRPr lang="ru-RU" sz="3600" kern="1200" dirty="0"/>
        </a:p>
      </dsp:txBody>
      <dsp:txXfrm rot="5400000">
        <a:off x="4073070" y="-3428994"/>
        <a:ext cx="594745" cy="7459897"/>
      </dsp:txXfrm>
    </dsp:sp>
    <dsp:sp modelId="{978060FE-001C-41DA-B961-0EB2F3373F28}">
      <dsp:nvSpPr>
        <dsp:cNvPr id="0" name=""/>
        <dsp:cNvSpPr/>
      </dsp:nvSpPr>
      <dsp:spPr>
        <a:xfrm rot="5400000">
          <a:off x="-137248" y="936405"/>
          <a:ext cx="914992" cy="64049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 лет</a:t>
          </a:r>
          <a:endParaRPr lang="ru-RU" sz="1600" kern="1200" dirty="0"/>
        </a:p>
      </dsp:txBody>
      <dsp:txXfrm rot="5400000">
        <a:off x="-137248" y="936405"/>
        <a:ext cx="914992" cy="640494"/>
      </dsp:txXfrm>
    </dsp:sp>
    <dsp:sp modelId="{D702C492-0B40-4FF5-87C3-0855881F0E24}">
      <dsp:nvSpPr>
        <dsp:cNvPr id="0" name=""/>
        <dsp:cNvSpPr/>
      </dsp:nvSpPr>
      <dsp:spPr>
        <a:xfrm rot="5400000">
          <a:off x="4073070" y="-2633419"/>
          <a:ext cx="594745" cy="7459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err="1" smtClean="0"/>
            <a:t>Специалитет</a:t>
          </a:r>
          <a:r>
            <a:rPr lang="ru-RU" sz="3500" kern="1200" dirty="0" smtClean="0"/>
            <a:t> – 4 направления</a:t>
          </a:r>
          <a:endParaRPr lang="ru-RU" sz="3500" kern="1200" dirty="0"/>
        </a:p>
      </dsp:txBody>
      <dsp:txXfrm rot="5400000">
        <a:off x="4073070" y="-2633419"/>
        <a:ext cx="594745" cy="7459897"/>
      </dsp:txXfrm>
    </dsp:sp>
    <dsp:sp modelId="{521A7F1C-CEBE-44E1-BDD6-C36D2685F72C}">
      <dsp:nvSpPr>
        <dsp:cNvPr id="0" name=""/>
        <dsp:cNvSpPr/>
      </dsp:nvSpPr>
      <dsp:spPr>
        <a:xfrm rot="5400000">
          <a:off x="-137248" y="1731980"/>
          <a:ext cx="914992" cy="64049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года</a:t>
          </a:r>
          <a:endParaRPr lang="ru-RU" sz="1600" kern="1200" dirty="0"/>
        </a:p>
      </dsp:txBody>
      <dsp:txXfrm rot="5400000">
        <a:off x="-137248" y="1731980"/>
        <a:ext cx="914992" cy="640494"/>
      </dsp:txXfrm>
    </dsp:sp>
    <dsp:sp modelId="{8C459DB5-8706-46C4-9C7E-0A2707E91CC9}">
      <dsp:nvSpPr>
        <dsp:cNvPr id="0" name=""/>
        <dsp:cNvSpPr/>
      </dsp:nvSpPr>
      <dsp:spPr>
        <a:xfrm rot="5400000">
          <a:off x="4073070" y="-1837844"/>
          <a:ext cx="594745" cy="7459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Магистратура – 2 направления</a:t>
          </a:r>
          <a:endParaRPr lang="ru-RU" sz="3600" kern="1200" dirty="0"/>
        </a:p>
      </dsp:txBody>
      <dsp:txXfrm rot="5400000">
        <a:off x="4073070" y="-1837844"/>
        <a:ext cx="594745" cy="7459897"/>
      </dsp:txXfrm>
    </dsp:sp>
    <dsp:sp modelId="{294D13E8-AD8B-4240-B3E7-E8B4EBDE5D83}">
      <dsp:nvSpPr>
        <dsp:cNvPr id="0" name=""/>
        <dsp:cNvSpPr/>
      </dsp:nvSpPr>
      <dsp:spPr>
        <a:xfrm rot="5400000">
          <a:off x="-137248" y="2527555"/>
          <a:ext cx="914992" cy="640494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года</a:t>
          </a:r>
          <a:endParaRPr lang="ru-RU" sz="1600" kern="1200" dirty="0"/>
        </a:p>
      </dsp:txBody>
      <dsp:txXfrm rot="5400000">
        <a:off x="-137248" y="2527555"/>
        <a:ext cx="914992" cy="640494"/>
      </dsp:txXfrm>
    </dsp:sp>
    <dsp:sp modelId="{D5C1AC96-5BDE-4202-B530-6D52420C02CA}">
      <dsp:nvSpPr>
        <dsp:cNvPr id="0" name=""/>
        <dsp:cNvSpPr/>
      </dsp:nvSpPr>
      <dsp:spPr>
        <a:xfrm rot="5400000">
          <a:off x="4073070" y="-1042269"/>
          <a:ext cx="594745" cy="7459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Аспирантура – 3 направления</a:t>
          </a:r>
          <a:endParaRPr lang="ru-RU" sz="3600" kern="1200" dirty="0"/>
        </a:p>
      </dsp:txBody>
      <dsp:txXfrm rot="5400000">
        <a:off x="4073070" y="-1042269"/>
        <a:ext cx="594745" cy="7459897"/>
      </dsp:txXfrm>
    </dsp:sp>
    <dsp:sp modelId="{A1BBBE3E-1F31-4965-BF66-811A9F0170BE}">
      <dsp:nvSpPr>
        <dsp:cNvPr id="0" name=""/>
        <dsp:cNvSpPr/>
      </dsp:nvSpPr>
      <dsp:spPr>
        <a:xfrm rot="5400000">
          <a:off x="-137248" y="3323130"/>
          <a:ext cx="914992" cy="64049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года</a:t>
          </a:r>
          <a:endParaRPr lang="ru-RU" sz="1600" kern="1200" dirty="0"/>
        </a:p>
      </dsp:txBody>
      <dsp:txXfrm rot="5400000">
        <a:off x="-137248" y="3323130"/>
        <a:ext cx="914992" cy="640494"/>
      </dsp:txXfrm>
    </dsp:sp>
    <dsp:sp modelId="{ED5E6427-A7C5-43CB-8F96-0BC0DFD9C146}">
      <dsp:nvSpPr>
        <dsp:cNvPr id="0" name=""/>
        <dsp:cNvSpPr/>
      </dsp:nvSpPr>
      <dsp:spPr>
        <a:xfrm rot="5400000">
          <a:off x="4073070" y="-246693"/>
          <a:ext cx="594745" cy="7459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Докторантура – 2 направления</a:t>
          </a:r>
          <a:endParaRPr lang="ru-RU" sz="3600" kern="1200" dirty="0"/>
        </a:p>
      </dsp:txBody>
      <dsp:txXfrm rot="5400000">
        <a:off x="4073070" y="-246693"/>
        <a:ext cx="594745" cy="74598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C3EAF9-CF8F-47A3-A807-699E9600DD20}">
      <dsp:nvSpPr>
        <dsp:cNvPr id="0" name=""/>
        <dsp:cNvSpPr/>
      </dsp:nvSpPr>
      <dsp:spPr>
        <a:xfrm>
          <a:off x="1008119" y="3869"/>
          <a:ext cx="2232249" cy="839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08.01.00 «Экономика»</a:t>
          </a:r>
          <a:endParaRPr lang="ru-RU" sz="1700" b="1" kern="1200" dirty="0"/>
        </a:p>
      </dsp:txBody>
      <dsp:txXfrm>
        <a:off x="1008119" y="3869"/>
        <a:ext cx="2232249" cy="839387"/>
      </dsp:txXfrm>
    </dsp:sp>
    <dsp:sp modelId="{DF971E55-6356-4A75-AA85-E4683B4990B9}">
      <dsp:nvSpPr>
        <dsp:cNvPr id="0" name=""/>
        <dsp:cNvSpPr/>
      </dsp:nvSpPr>
      <dsp:spPr>
        <a:xfrm>
          <a:off x="1231344" y="843256"/>
          <a:ext cx="172311" cy="557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168"/>
              </a:lnTo>
              <a:lnTo>
                <a:pt x="172311" y="5571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B4D42-9FE5-4BAD-9700-3072B68B9F82}">
      <dsp:nvSpPr>
        <dsp:cNvPr id="0" name=""/>
        <dsp:cNvSpPr/>
      </dsp:nvSpPr>
      <dsp:spPr>
        <a:xfrm>
          <a:off x="1403655" y="980731"/>
          <a:ext cx="1992114" cy="83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Финансы и кредит</a:t>
          </a:r>
          <a:endParaRPr lang="ru-RU" sz="1400" b="1" kern="1200" dirty="0"/>
        </a:p>
      </dsp:txBody>
      <dsp:txXfrm>
        <a:off x="1403655" y="980731"/>
        <a:ext cx="1992114" cy="839387"/>
      </dsp:txXfrm>
    </dsp:sp>
    <dsp:sp modelId="{A66A453E-254B-453F-B67A-4F365D5AF879}">
      <dsp:nvSpPr>
        <dsp:cNvPr id="0" name=""/>
        <dsp:cNvSpPr/>
      </dsp:nvSpPr>
      <dsp:spPr>
        <a:xfrm>
          <a:off x="1231344" y="843256"/>
          <a:ext cx="172311" cy="1678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774"/>
              </a:lnTo>
              <a:lnTo>
                <a:pt x="172311" y="16787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8C32B-D197-4559-AF40-43C29DCCEDC2}">
      <dsp:nvSpPr>
        <dsp:cNvPr id="0" name=""/>
        <dsp:cNvSpPr/>
      </dsp:nvSpPr>
      <dsp:spPr>
        <a:xfrm>
          <a:off x="1403655" y="2102337"/>
          <a:ext cx="1992114" cy="83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Экономика предприятий и организаций</a:t>
          </a:r>
          <a:endParaRPr lang="ru-RU" sz="1400" b="1" kern="1200" dirty="0"/>
        </a:p>
      </dsp:txBody>
      <dsp:txXfrm>
        <a:off x="1403655" y="2102337"/>
        <a:ext cx="1992114" cy="839387"/>
      </dsp:txXfrm>
    </dsp:sp>
    <dsp:sp modelId="{4CC2ECFB-2D23-43DF-929B-F68C00139C6F}">
      <dsp:nvSpPr>
        <dsp:cNvPr id="0" name=""/>
        <dsp:cNvSpPr/>
      </dsp:nvSpPr>
      <dsp:spPr>
        <a:xfrm>
          <a:off x="1231344" y="843256"/>
          <a:ext cx="172311" cy="2814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4121"/>
              </a:lnTo>
              <a:lnTo>
                <a:pt x="172311" y="28141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516EC-26F1-40A5-89D0-6F3E609E9492}">
      <dsp:nvSpPr>
        <dsp:cNvPr id="0" name=""/>
        <dsp:cNvSpPr/>
      </dsp:nvSpPr>
      <dsp:spPr>
        <a:xfrm>
          <a:off x="1403655" y="3237684"/>
          <a:ext cx="1992114" cy="83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Макроэкономическое планирование и прогнозирование</a:t>
          </a:r>
          <a:endParaRPr lang="ru-RU" sz="1400" b="1" kern="1200" dirty="0"/>
        </a:p>
      </dsp:txBody>
      <dsp:txXfrm>
        <a:off x="1403655" y="3237684"/>
        <a:ext cx="1992114" cy="839387"/>
      </dsp:txXfrm>
    </dsp:sp>
    <dsp:sp modelId="{07FFAB1A-C4DE-4D5B-BB6B-B29737B0F836}">
      <dsp:nvSpPr>
        <dsp:cNvPr id="0" name=""/>
        <dsp:cNvSpPr/>
      </dsp:nvSpPr>
      <dsp:spPr>
        <a:xfrm>
          <a:off x="3528396" y="3869"/>
          <a:ext cx="2498133" cy="839387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08.02.00 «Менеджмент»</a:t>
          </a:r>
          <a:endParaRPr lang="ru-RU" sz="1700" b="1" kern="1200" dirty="0"/>
        </a:p>
      </dsp:txBody>
      <dsp:txXfrm>
        <a:off x="3528396" y="3869"/>
        <a:ext cx="2498133" cy="839387"/>
      </dsp:txXfrm>
    </dsp:sp>
    <dsp:sp modelId="{2C4C2D5A-B52B-44B5-A198-6D94B859AEDF}">
      <dsp:nvSpPr>
        <dsp:cNvPr id="0" name=""/>
        <dsp:cNvSpPr/>
      </dsp:nvSpPr>
      <dsp:spPr>
        <a:xfrm>
          <a:off x="3778209" y="843256"/>
          <a:ext cx="254241" cy="557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168"/>
              </a:lnTo>
              <a:lnTo>
                <a:pt x="254241" y="5571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EE165-9660-4A16-A62E-FDA34DFE7C86}">
      <dsp:nvSpPr>
        <dsp:cNvPr id="0" name=""/>
        <dsp:cNvSpPr/>
      </dsp:nvSpPr>
      <dsp:spPr>
        <a:xfrm>
          <a:off x="4032451" y="980731"/>
          <a:ext cx="2037991" cy="83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Управление технологическими инновациями</a:t>
          </a:r>
          <a:endParaRPr lang="ru-RU" sz="1400" b="1" kern="1200" dirty="0"/>
        </a:p>
      </dsp:txBody>
      <dsp:txXfrm>
        <a:off x="4032451" y="980731"/>
        <a:ext cx="2037991" cy="839387"/>
      </dsp:txXfrm>
    </dsp:sp>
    <dsp:sp modelId="{FECAE052-053B-4886-85CB-8C759D365517}">
      <dsp:nvSpPr>
        <dsp:cNvPr id="0" name=""/>
        <dsp:cNvSpPr/>
      </dsp:nvSpPr>
      <dsp:spPr>
        <a:xfrm>
          <a:off x="3778209" y="843256"/>
          <a:ext cx="254241" cy="1517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981"/>
              </a:lnTo>
              <a:lnTo>
                <a:pt x="254241" y="15179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5E174-5F72-4A19-BBE2-2FB586166D76}">
      <dsp:nvSpPr>
        <dsp:cNvPr id="0" name=""/>
        <dsp:cNvSpPr/>
      </dsp:nvSpPr>
      <dsp:spPr>
        <a:xfrm>
          <a:off x="4032451" y="1941544"/>
          <a:ext cx="2037991" cy="83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Производственный менеджмент</a:t>
          </a:r>
          <a:endParaRPr lang="ru-RU" sz="1400" b="1" kern="1200" dirty="0"/>
        </a:p>
      </dsp:txBody>
      <dsp:txXfrm>
        <a:off x="4032451" y="1941544"/>
        <a:ext cx="2037991" cy="839387"/>
      </dsp:txXfrm>
    </dsp:sp>
    <dsp:sp modelId="{A6A30D5E-A0AA-4628-A168-DA0965A916DF}">
      <dsp:nvSpPr>
        <dsp:cNvPr id="0" name=""/>
        <dsp:cNvSpPr/>
      </dsp:nvSpPr>
      <dsp:spPr>
        <a:xfrm>
          <a:off x="3778209" y="843256"/>
          <a:ext cx="254241" cy="2454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4082"/>
              </a:lnTo>
              <a:lnTo>
                <a:pt x="254241" y="24540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EDF3E-B849-4AF9-9494-73C3965AF8E2}">
      <dsp:nvSpPr>
        <dsp:cNvPr id="0" name=""/>
        <dsp:cNvSpPr/>
      </dsp:nvSpPr>
      <dsp:spPr>
        <a:xfrm>
          <a:off x="4032451" y="2877645"/>
          <a:ext cx="2037991" cy="83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Управление малым бизнесом</a:t>
          </a:r>
        </a:p>
      </dsp:txBody>
      <dsp:txXfrm>
        <a:off x="4032451" y="2877645"/>
        <a:ext cx="2037991" cy="839387"/>
      </dsp:txXfrm>
    </dsp:sp>
    <dsp:sp modelId="{4CF324BE-C243-4EA4-9D5C-7ABF2C1345FF}">
      <dsp:nvSpPr>
        <dsp:cNvPr id="0" name=""/>
        <dsp:cNvSpPr/>
      </dsp:nvSpPr>
      <dsp:spPr>
        <a:xfrm>
          <a:off x="3778209" y="843256"/>
          <a:ext cx="254241" cy="3437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7483"/>
              </a:lnTo>
              <a:lnTo>
                <a:pt x="254241" y="34374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C5AE9-167C-43A0-8561-7B987CCF560E}">
      <dsp:nvSpPr>
        <dsp:cNvPr id="0" name=""/>
        <dsp:cNvSpPr/>
      </dsp:nvSpPr>
      <dsp:spPr>
        <a:xfrm>
          <a:off x="4032451" y="3861046"/>
          <a:ext cx="2037991" cy="83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Финансовый менеджмент</a:t>
          </a:r>
          <a:endParaRPr lang="ru-RU" sz="1400" b="1" kern="1200" dirty="0"/>
        </a:p>
      </dsp:txBody>
      <dsp:txXfrm>
        <a:off x="4032451" y="3861046"/>
        <a:ext cx="2037991" cy="839387"/>
      </dsp:txXfrm>
    </dsp:sp>
    <dsp:sp modelId="{DD12D386-55C1-4B9A-BF87-DD4CDFD28439}">
      <dsp:nvSpPr>
        <dsp:cNvPr id="0" name=""/>
        <dsp:cNvSpPr/>
      </dsp:nvSpPr>
      <dsp:spPr>
        <a:xfrm>
          <a:off x="3778209" y="843256"/>
          <a:ext cx="254241" cy="4398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8296"/>
              </a:lnTo>
              <a:lnTo>
                <a:pt x="254241" y="43982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E4487-9974-44F4-839B-F3C4CDE38B7A}">
      <dsp:nvSpPr>
        <dsp:cNvPr id="0" name=""/>
        <dsp:cNvSpPr/>
      </dsp:nvSpPr>
      <dsp:spPr>
        <a:xfrm>
          <a:off x="4032451" y="4821859"/>
          <a:ext cx="2037991" cy="83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Менеджмент недвижимости</a:t>
          </a:r>
          <a:endParaRPr lang="ru-RU" sz="1400" b="1" kern="1200" dirty="0"/>
        </a:p>
      </dsp:txBody>
      <dsp:txXfrm>
        <a:off x="4032451" y="4821859"/>
        <a:ext cx="2037991" cy="839387"/>
      </dsp:txXfrm>
    </dsp:sp>
    <dsp:sp modelId="{2080E282-204E-42C7-8DAA-B9C809D7BBC1}">
      <dsp:nvSpPr>
        <dsp:cNvPr id="0" name=""/>
        <dsp:cNvSpPr/>
      </dsp:nvSpPr>
      <dsp:spPr>
        <a:xfrm>
          <a:off x="6336700" y="3869"/>
          <a:ext cx="2420994" cy="839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08.05.00    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«Бизнес-информатика»</a:t>
          </a:r>
          <a:endParaRPr lang="ru-RU" sz="1700" b="1" kern="1200" dirty="0"/>
        </a:p>
      </dsp:txBody>
      <dsp:txXfrm>
        <a:off x="6336700" y="3869"/>
        <a:ext cx="2420994" cy="839387"/>
      </dsp:txXfrm>
    </dsp:sp>
    <dsp:sp modelId="{6BBA7B57-5671-4EB2-8C76-BB379E8E2782}">
      <dsp:nvSpPr>
        <dsp:cNvPr id="0" name=""/>
        <dsp:cNvSpPr/>
      </dsp:nvSpPr>
      <dsp:spPr>
        <a:xfrm>
          <a:off x="6578799" y="843256"/>
          <a:ext cx="261959" cy="557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168"/>
              </a:lnTo>
              <a:lnTo>
                <a:pt x="261959" y="5571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FE90C-FC1E-45A9-9CA6-6355424EF979}">
      <dsp:nvSpPr>
        <dsp:cNvPr id="0" name=""/>
        <dsp:cNvSpPr/>
      </dsp:nvSpPr>
      <dsp:spPr>
        <a:xfrm>
          <a:off x="6840759" y="980731"/>
          <a:ext cx="2009815" cy="839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Электронный бизнес</a:t>
          </a:r>
          <a:endParaRPr lang="ru-RU" sz="1400" b="1" kern="1200" dirty="0"/>
        </a:p>
      </dsp:txBody>
      <dsp:txXfrm>
        <a:off x="6840759" y="980731"/>
        <a:ext cx="2009815" cy="83938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C3EAF9-CF8F-47A3-A807-699E9600DD20}">
      <dsp:nvSpPr>
        <dsp:cNvPr id="0" name=""/>
        <dsp:cNvSpPr/>
      </dsp:nvSpPr>
      <dsp:spPr>
        <a:xfrm>
          <a:off x="1475663" y="0"/>
          <a:ext cx="3018170" cy="7390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08.01.00 «Экономика»</a:t>
          </a:r>
          <a:endParaRPr lang="ru-RU" sz="2200" b="1" kern="1200" dirty="0"/>
        </a:p>
      </dsp:txBody>
      <dsp:txXfrm>
        <a:off x="1475663" y="0"/>
        <a:ext cx="3018170" cy="739007"/>
      </dsp:txXfrm>
    </dsp:sp>
    <dsp:sp modelId="{DF971E55-6356-4A75-AA85-E4683B4990B9}">
      <dsp:nvSpPr>
        <dsp:cNvPr id="0" name=""/>
        <dsp:cNvSpPr/>
      </dsp:nvSpPr>
      <dsp:spPr>
        <a:xfrm>
          <a:off x="1777480" y="739007"/>
          <a:ext cx="371929" cy="524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210"/>
              </a:lnTo>
              <a:lnTo>
                <a:pt x="371929" y="5242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B4D42-9FE5-4BAD-9700-3072B68B9F82}">
      <dsp:nvSpPr>
        <dsp:cNvPr id="0" name=""/>
        <dsp:cNvSpPr/>
      </dsp:nvSpPr>
      <dsp:spPr>
        <a:xfrm>
          <a:off x="2149409" y="835497"/>
          <a:ext cx="2125958" cy="855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Экономика фирмы и отраслевых рынков</a:t>
          </a:r>
          <a:endParaRPr lang="ru-RU" sz="1400" b="1" kern="1200" dirty="0"/>
        </a:p>
      </dsp:txBody>
      <dsp:txXfrm>
        <a:off x="2149409" y="835497"/>
        <a:ext cx="2125958" cy="855441"/>
      </dsp:txXfrm>
    </dsp:sp>
    <dsp:sp modelId="{82330599-839F-46B9-8C2B-2F008D882C81}">
      <dsp:nvSpPr>
        <dsp:cNvPr id="0" name=""/>
        <dsp:cNvSpPr/>
      </dsp:nvSpPr>
      <dsp:spPr>
        <a:xfrm>
          <a:off x="1777480" y="739007"/>
          <a:ext cx="371929" cy="1526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6343"/>
              </a:lnTo>
              <a:lnTo>
                <a:pt x="371929" y="15263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81879-24CB-40BD-BAE8-BE6E4DC62C75}">
      <dsp:nvSpPr>
        <dsp:cNvPr id="0" name=""/>
        <dsp:cNvSpPr/>
      </dsp:nvSpPr>
      <dsp:spPr>
        <a:xfrm>
          <a:off x="2149409" y="1837630"/>
          <a:ext cx="2125958" cy="855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Банки и банковская деятельность</a:t>
          </a:r>
          <a:endParaRPr lang="ru-RU" sz="1400" b="1" kern="1200" dirty="0"/>
        </a:p>
      </dsp:txBody>
      <dsp:txXfrm>
        <a:off x="2149409" y="1837630"/>
        <a:ext cx="2125958" cy="855441"/>
      </dsp:txXfrm>
    </dsp:sp>
    <dsp:sp modelId="{CFDEBC55-CA2E-470F-9596-42FDFA4865F1}">
      <dsp:nvSpPr>
        <dsp:cNvPr id="0" name=""/>
        <dsp:cNvSpPr/>
      </dsp:nvSpPr>
      <dsp:spPr>
        <a:xfrm>
          <a:off x="1777480" y="739007"/>
          <a:ext cx="371929" cy="2553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3182"/>
              </a:lnTo>
              <a:lnTo>
                <a:pt x="371929" y="25531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ABB9C-AE1A-4D55-9F48-320B8285D31A}">
      <dsp:nvSpPr>
        <dsp:cNvPr id="0" name=""/>
        <dsp:cNvSpPr/>
      </dsp:nvSpPr>
      <dsp:spPr>
        <a:xfrm>
          <a:off x="2149409" y="2864468"/>
          <a:ext cx="2125958" cy="855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Бухгалтерский учет и налогообложение</a:t>
          </a:r>
          <a:endParaRPr lang="ru-RU" sz="1400" b="1" kern="1200" dirty="0"/>
        </a:p>
      </dsp:txBody>
      <dsp:txXfrm>
        <a:off x="2149409" y="2864468"/>
        <a:ext cx="2125958" cy="855441"/>
      </dsp:txXfrm>
    </dsp:sp>
    <dsp:sp modelId="{4CC2ECFB-2D23-43DF-929B-F68C00139C6F}">
      <dsp:nvSpPr>
        <dsp:cNvPr id="0" name=""/>
        <dsp:cNvSpPr/>
      </dsp:nvSpPr>
      <dsp:spPr>
        <a:xfrm>
          <a:off x="1777480" y="739007"/>
          <a:ext cx="371929" cy="3506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6666"/>
              </a:lnTo>
              <a:lnTo>
                <a:pt x="371929" y="35066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516EC-26F1-40A5-89D0-6F3E609E9492}">
      <dsp:nvSpPr>
        <dsp:cNvPr id="0" name=""/>
        <dsp:cNvSpPr/>
      </dsp:nvSpPr>
      <dsp:spPr>
        <a:xfrm>
          <a:off x="2149409" y="3817952"/>
          <a:ext cx="2125958" cy="855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Организация и управление корпоративными финансами</a:t>
          </a:r>
          <a:endParaRPr lang="ru-RU" sz="1400" b="1" kern="1200" dirty="0"/>
        </a:p>
      </dsp:txBody>
      <dsp:txXfrm>
        <a:off x="2149409" y="3817952"/>
        <a:ext cx="2125958" cy="855441"/>
      </dsp:txXfrm>
    </dsp:sp>
    <dsp:sp modelId="{726B2612-7531-4A9D-A800-28B3631F9358}">
      <dsp:nvSpPr>
        <dsp:cNvPr id="0" name=""/>
        <dsp:cNvSpPr/>
      </dsp:nvSpPr>
      <dsp:spPr>
        <a:xfrm>
          <a:off x="1777480" y="739007"/>
          <a:ext cx="371929" cy="4460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0158"/>
              </a:lnTo>
              <a:lnTo>
                <a:pt x="371929" y="446015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E1044-6285-4773-A8CE-98CDCE2AF37D}">
      <dsp:nvSpPr>
        <dsp:cNvPr id="0" name=""/>
        <dsp:cNvSpPr/>
      </dsp:nvSpPr>
      <dsp:spPr>
        <a:xfrm>
          <a:off x="2149409" y="4771445"/>
          <a:ext cx="2125958" cy="855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Математические методы анализа экономики</a:t>
          </a:r>
          <a:endParaRPr lang="ru-RU" sz="1400" b="1" kern="1200" dirty="0"/>
        </a:p>
      </dsp:txBody>
      <dsp:txXfrm>
        <a:off x="2149409" y="4771445"/>
        <a:ext cx="2125958" cy="855441"/>
      </dsp:txXfrm>
    </dsp:sp>
    <dsp:sp modelId="{07FFAB1A-C4DE-4D5B-BB6B-B29737B0F836}">
      <dsp:nvSpPr>
        <dsp:cNvPr id="0" name=""/>
        <dsp:cNvSpPr/>
      </dsp:nvSpPr>
      <dsp:spPr>
        <a:xfrm>
          <a:off x="5529329" y="1638"/>
          <a:ext cx="3291141" cy="71438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08.02.00 «Менеджмент»</a:t>
          </a:r>
          <a:endParaRPr lang="ru-RU" sz="2200" b="1" kern="1200" dirty="0"/>
        </a:p>
      </dsp:txBody>
      <dsp:txXfrm>
        <a:off x="5529329" y="1638"/>
        <a:ext cx="3291141" cy="714388"/>
      </dsp:txXfrm>
    </dsp:sp>
    <dsp:sp modelId="{2C4C2D5A-B52B-44B5-A198-6D94B859AEDF}">
      <dsp:nvSpPr>
        <dsp:cNvPr id="0" name=""/>
        <dsp:cNvSpPr/>
      </dsp:nvSpPr>
      <dsp:spPr>
        <a:xfrm>
          <a:off x="5858443" y="716026"/>
          <a:ext cx="369744" cy="64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831"/>
              </a:lnTo>
              <a:lnTo>
                <a:pt x="369744" y="6438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EE165-9660-4A16-A62E-FDA34DFE7C86}">
      <dsp:nvSpPr>
        <dsp:cNvPr id="0" name=""/>
        <dsp:cNvSpPr/>
      </dsp:nvSpPr>
      <dsp:spPr>
        <a:xfrm>
          <a:off x="6228187" y="932136"/>
          <a:ext cx="2248840" cy="855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Инновационный менеджмент</a:t>
          </a:r>
          <a:endParaRPr lang="ru-RU" sz="1400" b="1" kern="1200" dirty="0"/>
        </a:p>
      </dsp:txBody>
      <dsp:txXfrm>
        <a:off x="6228187" y="932136"/>
        <a:ext cx="2248840" cy="855441"/>
      </dsp:txXfrm>
    </dsp:sp>
    <dsp:sp modelId="{A6A30D5E-A0AA-4628-A168-DA0965A916DF}">
      <dsp:nvSpPr>
        <dsp:cNvPr id="0" name=""/>
        <dsp:cNvSpPr/>
      </dsp:nvSpPr>
      <dsp:spPr>
        <a:xfrm>
          <a:off x="5858443" y="716026"/>
          <a:ext cx="369744" cy="1699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292"/>
              </a:lnTo>
              <a:lnTo>
                <a:pt x="369744" y="16992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EDF3E-B849-4AF9-9494-73C3965AF8E2}">
      <dsp:nvSpPr>
        <dsp:cNvPr id="0" name=""/>
        <dsp:cNvSpPr/>
      </dsp:nvSpPr>
      <dsp:spPr>
        <a:xfrm>
          <a:off x="6228187" y="1987598"/>
          <a:ext cx="2248840" cy="855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Антикризисное управление</a:t>
          </a:r>
          <a:endParaRPr lang="ru-RU" sz="1400" b="1" kern="1200" dirty="0"/>
        </a:p>
      </dsp:txBody>
      <dsp:txXfrm>
        <a:off x="6228187" y="1987598"/>
        <a:ext cx="2248840" cy="855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38AD5-16D0-4A3B-ADE4-B159EB3167F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AF7E9-14F6-4F25-BD57-4E207AC2FC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38AD5-16D0-4A3B-ADE4-B159EB3167F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AF7E9-14F6-4F25-BD57-4E207AC2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38AD5-16D0-4A3B-ADE4-B159EB3167F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AF7E9-14F6-4F25-BD57-4E207AC2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38AD5-16D0-4A3B-ADE4-B159EB3167F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AF7E9-14F6-4F25-BD57-4E207AC2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38AD5-16D0-4A3B-ADE4-B159EB3167F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AF7E9-14F6-4F25-BD57-4E207AC2FC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38AD5-16D0-4A3B-ADE4-B159EB3167F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AF7E9-14F6-4F25-BD57-4E207AC2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38AD5-16D0-4A3B-ADE4-B159EB3167F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AF7E9-14F6-4F25-BD57-4E207AC2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38AD5-16D0-4A3B-ADE4-B159EB3167F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AF7E9-14F6-4F25-BD57-4E207AC2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38AD5-16D0-4A3B-ADE4-B159EB3167F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AF7E9-14F6-4F25-BD57-4E207AC2FC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38AD5-16D0-4A3B-ADE4-B159EB3167F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AF7E9-14F6-4F25-BD57-4E207AC2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38AD5-16D0-4A3B-ADE4-B159EB3167F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AF7E9-14F6-4F25-BD57-4E207AC2FC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CD38AD5-16D0-4A3B-ADE4-B159EB3167F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8AAF7E9-14F6-4F25-BD57-4E207AC2FC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uct.ru/e-publ/snt/sites/ru.e-publ.snt/files/2011/01/snt1_2011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magazine.eco-fin.ru/upl_pic/132497199809898bb321df46780d39538824a5b9fd.jpg" TargetMode="Externa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8100392" cy="374441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00CC"/>
                </a:solidFill>
              </a:rPr>
              <a:t>ИУФИС -</a:t>
            </a:r>
            <a:br>
              <a:rPr lang="ru-RU" sz="6000" b="1" dirty="0" smtClean="0">
                <a:solidFill>
                  <a:srgbClr val="0000CC"/>
                </a:solidFill>
              </a:rPr>
            </a:br>
            <a:r>
              <a:rPr lang="ru-RU" sz="6000" b="1" dirty="0" smtClean="0">
                <a:solidFill>
                  <a:srgbClr val="0000CC"/>
                </a:solidFill>
              </a:rPr>
              <a:t> анализ деятельности  и перспективы развития </a:t>
            </a:r>
            <a:endParaRPr lang="ru-RU" sz="6000" b="1" dirty="0">
              <a:solidFill>
                <a:srgbClr val="00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589240"/>
            <a:ext cx="8028384" cy="504056"/>
          </a:xfrm>
        </p:spPr>
        <p:txBody>
          <a:bodyPr>
            <a:normAutofit/>
          </a:bodyPr>
          <a:lstStyle/>
          <a:p>
            <a:r>
              <a:rPr lang="ru-RU" b="1" dirty="0" smtClean="0"/>
              <a:t>Докладчик:	 </a:t>
            </a:r>
            <a:r>
              <a:rPr lang="ru-RU" b="1" dirty="0" err="1" smtClean="0"/>
              <a:t>и.о</a:t>
            </a:r>
            <a:r>
              <a:rPr lang="ru-RU" b="1" dirty="0" smtClean="0"/>
              <a:t>. декана ИУФИС Волынский В.Ю. </a:t>
            </a:r>
            <a:endParaRPr lang="ru-RU" b="1" dirty="0"/>
          </a:p>
        </p:txBody>
      </p:sp>
      <p:pic>
        <p:nvPicPr>
          <p:cNvPr id="5" name="Рисунок 4" descr="Logo цвет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08720"/>
            <a:ext cx="897030" cy="107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100392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Учебная работа</a:t>
            </a:r>
            <a:endParaRPr lang="ru-RU" sz="2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Рисунок 4" descr="Logo цвет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859327" y="6474822"/>
            <a:ext cx="4304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Динамика магистрантов за 2008-2011гг., </a:t>
            </a:r>
            <a:r>
              <a:rPr lang="ru-RU" sz="1600" b="1" dirty="0" smtClean="0">
                <a:solidFill>
                  <a:srgbClr val="0000CC"/>
                </a:solidFill>
              </a:rPr>
              <a:t>чел.</a:t>
            </a:r>
            <a:endParaRPr lang="ru-RU" sz="1600" b="1" dirty="0">
              <a:solidFill>
                <a:srgbClr val="0000CC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555776" y="3861048"/>
          <a:ext cx="59766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3407812544"/>
              </p:ext>
            </p:extLst>
          </p:nvPr>
        </p:nvGraphicFramePr>
        <p:xfrm>
          <a:off x="2411760" y="1124744"/>
          <a:ext cx="57606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70955" y="3501008"/>
            <a:ext cx="3833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Проходной балл за 2007-2011гг., </a:t>
            </a:r>
            <a:r>
              <a:rPr lang="ru-RU" sz="1600" b="1" dirty="0" smtClean="0">
                <a:solidFill>
                  <a:srgbClr val="0000CC"/>
                </a:solidFill>
              </a:rPr>
              <a:t>баллов</a:t>
            </a:r>
            <a:endParaRPr lang="ru-RU" sz="1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100392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Учебная работа</a:t>
            </a:r>
            <a:endParaRPr lang="ru-RU" sz="2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Рисунок 4" descr="Logo цвет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1691680" y="5940569"/>
            <a:ext cx="6829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Процент студентов допущенных к сессии и их абсолютная успеваемость </a:t>
            </a:r>
            <a:br>
              <a:rPr lang="ru-RU" sz="1600" b="1" dirty="0" smtClean="0"/>
            </a:br>
            <a:r>
              <a:rPr lang="ru-RU" sz="1600" b="1" dirty="0" smtClean="0"/>
              <a:t>за 2007-2011гг.,</a:t>
            </a:r>
            <a:r>
              <a:rPr lang="en-US" sz="1600" b="1" dirty="0" smtClean="0"/>
              <a:t> %</a:t>
            </a:r>
            <a:endParaRPr lang="ru-RU" sz="1600" b="1" dirty="0">
              <a:solidFill>
                <a:srgbClr val="0000CC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1331640" y="1196752"/>
          <a:ext cx="75608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100392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Учебная работа</a:t>
            </a:r>
            <a:endParaRPr lang="ru-RU" sz="2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Рисунок 4" descr="Logo цвет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899592" y="6519446"/>
            <a:ext cx="8366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Процент студентов закончивших учебный год на «хорошо» и «отлично» за 2007-2011гг.,</a:t>
            </a:r>
            <a:r>
              <a:rPr lang="en-US" sz="1600" b="1" dirty="0" smtClean="0"/>
              <a:t> %</a:t>
            </a:r>
            <a:endParaRPr lang="ru-RU" sz="1600" b="1" dirty="0">
              <a:solidFill>
                <a:srgbClr val="0000CC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1584176" y="4005064"/>
          <a:ext cx="6048672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30717" y="3645024"/>
            <a:ext cx="5506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Абсолютная успеваемость студентов за 2007-2012 </a:t>
            </a:r>
            <a:r>
              <a:rPr lang="ru-RU" sz="1600" b="1" dirty="0" err="1" smtClean="0"/>
              <a:t>уч.г</a:t>
            </a:r>
            <a:r>
              <a:rPr lang="ru-RU" sz="1600" b="1" dirty="0" smtClean="0"/>
              <a:t>.,</a:t>
            </a:r>
            <a:r>
              <a:rPr lang="en-US" sz="1600" b="1" dirty="0" smtClean="0"/>
              <a:t> %</a:t>
            </a:r>
            <a:endParaRPr lang="ru-RU" sz="1600" b="1" dirty="0" smtClean="0">
              <a:solidFill>
                <a:srgbClr val="0000CC"/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1944216" y="1052736"/>
          <a:ext cx="7020272" cy="272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43608" y="504056"/>
            <a:ext cx="8100392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Трудоустройство выпускников 2011г.</a:t>
            </a:r>
            <a:endParaRPr lang="ru-RU" sz="28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" name="Рисунок 5" descr="Logo цвет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971600" y="1373867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Доля трудоустроенных в общем количестве выпускников составляет - </a:t>
            </a:r>
            <a:r>
              <a:rPr lang="ru-RU" sz="2400" b="1" dirty="0" smtClean="0">
                <a:solidFill>
                  <a:srgbClr val="0000CC"/>
                </a:solidFill>
              </a:rPr>
              <a:t>90%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8112" y="2276872"/>
            <a:ext cx="5364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Доля работающих по специальности в общем количестве трудоустроенных составляет - </a:t>
            </a:r>
            <a:r>
              <a:rPr lang="ru-RU" sz="2400" b="1" dirty="0" smtClean="0">
                <a:solidFill>
                  <a:srgbClr val="0000CC"/>
                </a:solidFill>
              </a:rPr>
              <a:t>96% 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645024"/>
            <a:ext cx="6028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На бирже труда не стоит ни один выпускник 2011г.!</a:t>
            </a:r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135720"/>
            <a:ext cx="8100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/>
              <a:t>Основные сферы трудоустройства: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/>
              <a:t>финансовые и бухгалтерские службы предприятий;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/>
              <a:t>сбытовые и закупочные службы предприятий;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/>
              <a:t>банки (отделы кредитования, отделы по работе с физическими лицами, операционные отделы, аналитические подразделения);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/>
              <a:t>страховые организации;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/>
              <a:t>финансовые государственные органы.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6954267" y="980728"/>
          <a:ext cx="2154237" cy="3124200"/>
        </p:xfrm>
        <a:graphic>
          <a:graphicData uri="http://schemas.openxmlformats.org/presentationml/2006/ole">
            <p:oleObj spid="_x0000_s1026" name="Точечный рисунок" r:id="rId4" imgW="3134162" imgH="4877481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100392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Учебно-методическая работа</a:t>
            </a:r>
            <a:endParaRPr lang="ru-RU" sz="2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" name="Рисунок 5" descr="Logo цвет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619672" y="3450486"/>
            <a:ext cx="6930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Динамика издания учебно-методической литературы за 2007-2011гг., </a:t>
            </a:r>
            <a:r>
              <a:rPr lang="ru-RU" sz="1600" b="1" dirty="0" smtClean="0">
                <a:solidFill>
                  <a:srgbClr val="0000CC"/>
                </a:solidFill>
              </a:rPr>
              <a:t>шт. </a:t>
            </a:r>
            <a:endParaRPr lang="ru-RU" sz="1600" b="1" dirty="0">
              <a:solidFill>
                <a:srgbClr val="0000CC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3529265004"/>
              </p:ext>
            </p:extLst>
          </p:nvPr>
        </p:nvGraphicFramePr>
        <p:xfrm>
          <a:off x="2861810" y="993676"/>
          <a:ext cx="4463988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3711285258"/>
              </p:ext>
            </p:extLst>
          </p:nvPr>
        </p:nvGraphicFramePr>
        <p:xfrm>
          <a:off x="2807804" y="37422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03648" y="6381328"/>
            <a:ext cx="7645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Динамика издания учебно-методической литературы за 2007-2011гг., </a:t>
            </a:r>
            <a:r>
              <a:rPr lang="ru-RU" sz="1600" b="1" dirty="0" err="1" smtClean="0">
                <a:solidFill>
                  <a:srgbClr val="0000CC"/>
                </a:solidFill>
              </a:rPr>
              <a:t>печ</a:t>
            </a:r>
            <a:r>
              <a:rPr lang="ru-RU" sz="1600" b="1" dirty="0" smtClean="0">
                <a:solidFill>
                  <a:srgbClr val="0000CC"/>
                </a:solidFill>
              </a:rPr>
              <a:t>. листов</a:t>
            </a:r>
            <a:endParaRPr lang="ru-RU" sz="1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100392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Научно-исследовательская работа</a:t>
            </a:r>
            <a:endParaRPr lang="ru-RU" sz="2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Рисунок 4" descr="Logo цвет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656241" y="3600845"/>
            <a:ext cx="7125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Количество статей и материалов конференций за 2007-2011гг. </a:t>
            </a:r>
            <a:r>
              <a:rPr lang="ru-RU" sz="1400" b="1" dirty="0">
                <a:solidFill>
                  <a:srgbClr val="0000CC"/>
                </a:solidFill>
              </a:rPr>
              <a:t>(всего за 5 лет – </a:t>
            </a:r>
            <a:r>
              <a:rPr lang="ru-RU" sz="1400" b="1" dirty="0" smtClean="0">
                <a:solidFill>
                  <a:srgbClr val="0000CC"/>
                </a:solidFill>
              </a:rPr>
              <a:t>801 </a:t>
            </a:r>
            <a:r>
              <a:rPr lang="ru-RU" sz="1400" b="1" dirty="0">
                <a:solidFill>
                  <a:srgbClr val="0000CC"/>
                </a:solidFill>
              </a:rPr>
              <a:t>шт.) </a:t>
            </a:r>
            <a:endParaRPr lang="ru-RU" sz="1400" b="1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09527429"/>
              </p:ext>
            </p:extLst>
          </p:nvPr>
        </p:nvGraphicFramePr>
        <p:xfrm>
          <a:off x="1830586" y="949845"/>
          <a:ext cx="6526435" cy="281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95736" y="6433591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Монографии, изданные за 2007-2011гг., </a:t>
            </a:r>
            <a:r>
              <a:rPr lang="ru-RU" sz="1400" b="1" dirty="0" smtClean="0">
                <a:solidFill>
                  <a:srgbClr val="0000CC"/>
                </a:solidFill>
              </a:rPr>
              <a:t>шт. (всего за 5 лет – 42 шт.) </a:t>
            </a:r>
            <a:endParaRPr lang="ru-RU" sz="1400" b="1" dirty="0">
              <a:solidFill>
                <a:srgbClr val="0000CC"/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00789271"/>
              </p:ext>
            </p:extLst>
          </p:nvPr>
        </p:nvGraphicFramePr>
        <p:xfrm>
          <a:off x="1907705" y="4036471"/>
          <a:ext cx="5688632" cy="239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0161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100392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Научно-исследовательская работа</a:t>
            </a:r>
            <a:endParaRPr lang="ru-RU" sz="2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Рисунок 4" descr="Logo цвет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2185738" y="5791021"/>
            <a:ext cx="506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Эффективность аспирантуры за 2007-2011гг., </a:t>
            </a:r>
            <a:r>
              <a:rPr lang="ru-RU" b="1" dirty="0" smtClean="0">
                <a:solidFill>
                  <a:srgbClr val="0000CC"/>
                </a:solidFill>
              </a:rPr>
              <a:t>%</a:t>
            </a:r>
            <a:endParaRPr lang="ru-RU" b="1" dirty="0">
              <a:solidFill>
                <a:srgbClr val="0000CC"/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82250712"/>
              </p:ext>
            </p:extLst>
          </p:nvPr>
        </p:nvGraphicFramePr>
        <p:xfrm>
          <a:off x="1619672" y="1507178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4765"/>
            <a:ext cx="8100392" cy="5486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Научные работы, выполняемые по грантам</a:t>
            </a:r>
            <a:endParaRPr lang="ru-RU" sz="18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" name="Рисунок 5" descr="Logo цвет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971600" y="3573016"/>
            <a:ext cx="3969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Динамика получения и продления грантов, </a:t>
            </a:r>
            <a:r>
              <a:rPr lang="ru-RU" sz="1400" b="1" dirty="0" smtClean="0">
                <a:solidFill>
                  <a:srgbClr val="0000CC"/>
                </a:solidFill>
              </a:rPr>
              <a:t>ед.</a:t>
            </a:r>
            <a:endParaRPr lang="ru-RU" sz="14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3573016"/>
            <a:ext cx="4435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Динамика получения и продления грантов, </a:t>
            </a:r>
            <a:r>
              <a:rPr lang="ru-RU" sz="1400" b="1" dirty="0" smtClean="0">
                <a:solidFill>
                  <a:srgbClr val="0000CC"/>
                </a:solidFill>
              </a:rPr>
              <a:t>тыс. руб.</a:t>
            </a:r>
            <a:endParaRPr lang="ru-RU" sz="1400" b="1" dirty="0">
              <a:solidFill>
                <a:srgbClr val="0000CC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1598193608"/>
              </p:ext>
            </p:extLst>
          </p:nvPr>
        </p:nvGraphicFramePr>
        <p:xfrm>
          <a:off x="2055329" y="3895968"/>
          <a:ext cx="6076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61677" y="6300609"/>
            <a:ext cx="724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Объем научных работ ИУФИС, выполненных по грантам, </a:t>
            </a:r>
            <a:br>
              <a:rPr lang="ru-RU" sz="1400" b="1" dirty="0" smtClean="0"/>
            </a:br>
            <a:r>
              <a:rPr lang="ru-RU" sz="1400" b="1" dirty="0" smtClean="0"/>
              <a:t>в период с 1999-2011гг., </a:t>
            </a:r>
            <a:r>
              <a:rPr lang="ru-RU" sz="1400" b="1" dirty="0" smtClean="0">
                <a:solidFill>
                  <a:srgbClr val="0000CC"/>
                </a:solidFill>
              </a:rPr>
              <a:t>тыс. руб. </a:t>
            </a:r>
            <a:endParaRPr lang="ru-RU" sz="1400" b="1" dirty="0">
              <a:solidFill>
                <a:srgbClr val="0000CC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1043608" y="1124744"/>
          <a:ext cx="388843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932040" y="1052736"/>
          <a:ext cx="4211960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4765"/>
            <a:ext cx="8100392" cy="5486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Периодические журналы издания</a:t>
            </a:r>
            <a:endParaRPr lang="ru-RU" sz="1800" b="1" dirty="0"/>
          </a:p>
        </p:txBody>
      </p:sp>
      <p:grpSp>
        <p:nvGrpSpPr>
          <p:cNvPr id="3" name="Группа 3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" name="Рисунок 5" descr="Logo цвет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http://www.isuct.ru/e-publ/snt/sites/ru.e-publ.snt/files/2011/01/obl_1_2011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340768"/>
            <a:ext cx="2736304" cy="3868568"/>
          </a:xfrm>
          <a:prstGeom prst="rect">
            <a:avLst/>
          </a:prstGeom>
          <a:noFill/>
        </p:spPr>
      </p:pic>
      <p:pic>
        <p:nvPicPr>
          <p:cNvPr id="1028" name="Picture 4" descr="http://www.magazine.eco-fin.ru/upl_pic_th/132497199809898bb321df46780d39538824a5b9fd.jpg">
            <a:hlinkClick r:id="rId5" tooltip="Нажмите, чтобы увеличить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340768"/>
            <a:ext cx="2736304" cy="38685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78471" y="565767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Журналы входят </a:t>
            </a:r>
            <a:r>
              <a:rPr lang="ru-RU" b="1" dirty="0">
                <a:solidFill>
                  <a:srgbClr val="0000CC"/>
                </a:solidFill>
              </a:rPr>
              <a:t>в перечень российских рецензируемых научных журналов, в которых должны быть опубликованы основные научные результаты диссертаций на соискание ученых степеней доктора и кандидата наук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37391" y="5301208"/>
            <a:ext cx="3194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Периодичность – 4 раза в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100392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Международное сотрудничество</a:t>
            </a:r>
            <a:endParaRPr lang="ru-RU" sz="2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Рисунок 4" descr="Logo цвет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1475656" y="1117193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 6 </a:t>
            </a:r>
            <a:r>
              <a:rPr lang="ru-RU" sz="2000" b="1" dirty="0" smtClean="0"/>
              <a:t>лет </a:t>
            </a:r>
            <a:r>
              <a:rPr lang="ru-RU" sz="2000" b="1" dirty="0" smtClean="0"/>
              <a:t>проведения Международной Летней школы</a:t>
            </a:r>
          </a:p>
          <a:p>
            <a:r>
              <a:rPr lang="ru-RU" sz="2000" b="1" dirty="0" smtClean="0"/>
              <a:t>в Лодзинском университете (Польша) </a:t>
            </a:r>
            <a:r>
              <a:rPr lang="ru-RU" sz="2000" b="1" dirty="0" smtClean="0"/>
              <a:t>участвовало более 50 студентов и 10 преподавателей факультета</a:t>
            </a:r>
            <a:endParaRPr lang="ru-RU" sz="2000" b="1" dirty="0"/>
          </a:p>
        </p:txBody>
      </p:sp>
      <p:graphicFrame>
        <p:nvGraphicFramePr>
          <p:cNvPr id="2051" name="Object 14"/>
          <p:cNvGraphicFramePr>
            <a:graphicFrameLocks noChangeAspect="1"/>
          </p:cNvGraphicFramePr>
          <p:nvPr/>
        </p:nvGraphicFramePr>
        <p:xfrm>
          <a:off x="3203848" y="2204864"/>
          <a:ext cx="4211586" cy="3024336"/>
        </p:xfrm>
        <a:graphic>
          <a:graphicData uri="http://schemas.openxmlformats.org/presentationml/2006/ole">
            <p:oleObj spid="_x0000_s2051" name="Точечный рисунок" r:id="rId4" imgW="8000000" imgH="5742857" progId="Paint.Picture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87624" y="5445224"/>
            <a:ext cx="7812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Последние 3 года проводятся открытые лекции студентам  дневного отделения профессорами Лодзинского университета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112" y="2348880"/>
            <a:ext cx="8100392" cy="54868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I. </a:t>
            </a:r>
            <a:r>
              <a:rPr lang="ru-RU" sz="4400" b="1" dirty="0" smtClean="0"/>
              <a:t>АНАЛИЗ ДЕЯТЕЛЬНОСТИ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100392" cy="54868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SWOT-</a:t>
            </a:r>
            <a:r>
              <a:rPr lang="ru-RU" sz="2800" b="1" dirty="0" smtClean="0"/>
              <a:t>анализ (кадры)</a:t>
            </a:r>
            <a:endParaRPr lang="ru-RU" sz="2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Рисунок 4" descr="Logo цвет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853634"/>
              </p:ext>
            </p:extLst>
          </p:nvPr>
        </p:nvGraphicFramePr>
        <p:xfrm>
          <a:off x="1062632" y="1219330"/>
          <a:ext cx="7973864" cy="471653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72408"/>
                <a:gridCol w="4301456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1" dirty="0" smtClean="0"/>
                        <a:t>Сильные стороны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1" dirty="0" smtClean="0"/>
                        <a:t>Слабые стороны</a:t>
                      </a: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effectLst/>
                        </a:rPr>
                        <a:t>Высокий удельный вес в ППС докторов наук </a:t>
                      </a:r>
                      <a:r>
                        <a:rPr kumimoji="0" lang="ru-RU" sz="1300" b="1" kern="1200" dirty="0" smtClean="0">
                          <a:effectLst/>
                        </a:rPr>
                        <a:t>и профессоров</a:t>
                      </a:r>
                      <a:r>
                        <a:rPr kumimoji="0" lang="ru-RU" sz="1300" b="1" kern="1200" baseline="0" dirty="0" smtClean="0">
                          <a:effectLst/>
                        </a:rPr>
                        <a:t> </a:t>
                      </a:r>
                      <a:r>
                        <a:rPr kumimoji="0" lang="ru-RU" sz="1300" b="1" kern="1200" dirty="0" smtClean="0">
                          <a:effectLst/>
                        </a:rPr>
                        <a:t>(около </a:t>
                      </a:r>
                      <a:r>
                        <a:rPr kumimoji="0" lang="ru-RU" sz="1300" b="1" kern="1200" dirty="0" smtClean="0">
                          <a:effectLst/>
                        </a:rPr>
                        <a:t>20%)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effectLst/>
                        </a:rPr>
                        <a:t>Отсутствие средне- и долгосрочных планов подготовки по аспирантуре и докторантуре</a:t>
                      </a: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effectLst/>
                        </a:rPr>
                        <a:t>Высокая доля кандидатов </a:t>
                      </a:r>
                      <a:r>
                        <a:rPr kumimoji="0" lang="ru-RU" sz="1300" b="1" kern="1200" dirty="0" smtClean="0">
                          <a:effectLst/>
                        </a:rPr>
                        <a:t>наук и доцентов </a:t>
                      </a:r>
                      <a:r>
                        <a:rPr kumimoji="0" lang="ru-RU" sz="1300" b="1" kern="1200" dirty="0" smtClean="0">
                          <a:effectLst/>
                        </a:rPr>
                        <a:t>(более </a:t>
                      </a:r>
                      <a:r>
                        <a:rPr kumimoji="0" lang="ru-RU" sz="1300" b="1" kern="1200" dirty="0" smtClean="0">
                          <a:effectLst/>
                        </a:rPr>
                        <a:t>60</a:t>
                      </a:r>
                      <a:r>
                        <a:rPr kumimoji="0" lang="ru-RU" sz="1300" b="1" kern="1200" dirty="0" smtClean="0">
                          <a:effectLst/>
                        </a:rPr>
                        <a:t>%)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персональных сайтов ППС</a:t>
                      </a: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effectLst/>
                        </a:rPr>
                        <a:t>Высокий процент среди совместителей практиков</a:t>
                      </a:r>
                      <a:endParaRPr lang="ru-RU" sz="13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effectLst/>
                        </a:rPr>
                        <a:t>Не отработана система поддержки и стимулирования преподавателей</a:t>
                      </a:r>
                      <a:r>
                        <a:rPr kumimoji="0" lang="ru-RU" sz="1300" b="1" kern="1200" baseline="0" dirty="0" smtClean="0">
                          <a:effectLst/>
                        </a:rPr>
                        <a:t> на разных кафедрах</a:t>
                      </a:r>
                      <a:endParaRPr kumimoji="0" lang="ru-RU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effectLst/>
                        </a:rPr>
                        <a:t>Наличие магистратуры,</a:t>
                      </a:r>
                      <a:r>
                        <a:rPr kumimoji="0" lang="ru-RU" sz="1300" b="1" kern="1200" baseline="0" dirty="0" smtClean="0">
                          <a:effectLst/>
                        </a:rPr>
                        <a:t> </a:t>
                      </a:r>
                      <a:r>
                        <a:rPr kumimoji="0" lang="ru-RU" sz="1300" b="1" kern="1200" dirty="0" smtClean="0">
                          <a:effectLst/>
                        </a:rPr>
                        <a:t>аспирантуры и докторантуры по нескольким специальностям и направлениям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effectLst/>
                        </a:rPr>
                        <a:t>Психологические и технологические барьеры ППС при использовании информационных технологий в обучении</a:t>
                      </a:r>
                      <a:endParaRPr kumimoji="0" lang="ru-RU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effectLst/>
                        </a:rPr>
                        <a:t>Квалифицированный и опытный учебно-вспомогательный персонал (100% с высшим образованием)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effectLst/>
                        </a:rPr>
                        <a:t>Отсутствие системы повышения квалификации и переподготовки персонала</a:t>
                      </a: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Хороший психологический климат в коллективах кафедр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effectLst/>
                        </a:rPr>
                        <a:t>Мало привлекаются профессора из ведущих образовательных учреждений</a:t>
                      </a: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effectLst/>
                        </a:rPr>
                        <a:t>Хорошая репутация преподавателей среди родственных кафедр вузов региона и общественности 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effectLst/>
                        </a:rPr>
                        <a:t>Отсутствие зарубежных стажировок</a:t>
                      </a:r>
                      <a:endParaRPr lang="ru-RU" sz="1300" b="1" dirty="0"/>
                    </a:p>
                  </a:txBody>
                  <a:tcPr/>
                </a:tc>
              </a:tr>
              <a:tr h="41044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effectLst/>
                        </a:rPr>
                        <a:t>Имеется система стимулирования из внебюджетных средств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effectLst/>
                        </a:rPr>
                        <a:t>Низкий уровень контроля</a:t>
                      </a: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effectLst/>
                        </a:rPr>
                        <a:t>Высокий процент среди совместителей практиков</a:t>
                      </a:r>
                      <a:endParaRPr lang="ru-RU" sz="1300" b="1" dirty="0" smtClean="0"/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effectLst/>
                        </a:rPr>
                        <a:t>Нерегулярное посещение занятий заведующим кафедрой</a:t>
                      </a:r>
                      <a:endParaRPr lang="ru-RU" sz="13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365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100392" cy="54868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SWOT-</a:t>
            </a:r>
            <a:r>
              <a:rPr lang="ru-RU" sz="2800" b="1" dirty="0" smtClean="0"/>
              <a:t>анализ (учебная работа)</a:t>
            </a:r>
            <a:endParaRPr lang="ru-RU" sz="2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Рисунок 4" descr="Logo цвет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2212643"/>
              </p:ext>
            </p:extLst>
          </p:nvPr>
        </p:nvGraphicFramePr>
        <p:xfrm>
          <a:off x="1115616" y="1215071"/>
          <a:ext cx="7973864" cy="505393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72408"/>
                <a:gridCol w="4301456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1" dirty="0" smtClean="0"/>
                        <a:t>Сильные стороны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1" dirty="0" smtClean="0"/>
                        <a:t>Слабые стороны</a:t>
                      </a: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образовательных программ по направлениям и специальностям требованиям </a:t>
                      </a:r>
                      <a:r>
                        <a:rPr kumimoji="0" lang="ru-RU" sz="1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ГОСа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Низкая периодичность обновления рабочих программ</a:t>
                      </a: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Разработаны авторские спецкурсы по циклам специальных дисциплин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Сокращение баз практик студентов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Высокое методическое обеспечение образовательных программ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внешней независимой экспертизы экзаменационных и тестовых материалов</a:t>
                      </a:r>
                      <a:endParaRPr kumimoji="0" lang="ru-RU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Разработаны учебно-методические комплексы по всем дисциплинам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Низкий уровень использования дистанционного и открытого образования</a:t>
                      </a: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Изданы конспекты лекций преподавателями по большинству дисциплинам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договоров по подготовке специалистов с предприятиями</a:t>
                      </a: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Разработаны тесты по большинству дисциплин, адаптированные к системе дистанционного обучения «ДОЦЕНТ» и дифференцированные по степени сложности</a:t>
                      </a:r>
                      <a:endParaRPr kumimoji="0" lang="ru-RU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Недостаточное количество электронных </a:t>
                      </a:r>
                      <a:r>
                        <a:rPr kumimoji="0" lang="ru-RU" sz="13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мультимедийных</a:t>
                      </a: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курсов по дисциплинам</a:t>
                      </a: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в учебном процессе программных продуктов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Ограниченная возможность выбора студентами элективных курсов</a:t>
                      </a:r>
                      <a:endParaRPr lang="ru-RU" sz="1300" b="1" dirty="0"/>
                    </a:p>
                  </a:txBody>
                  <a:tcPr/>
                </a:tc>
              </a:tr>
              <a:tr h="41044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Введение письменных и тестовых экзаменов с системой критериев оценки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 возможности выбора студентом лектора</a:t>
                      </a: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общедоступных информационных ресурсов в глобальной сети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нелицензионного программного обеспечения в учебном процессе</a:t>
                      </a: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Недостаточное использование результатов УИРС в курсовом и дипломном проектировании</a:t>
                      </a:r>
                      <a:endParaRPr lang="ru-RU" sz="13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161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100392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SWOT-</a:t>
            </a:r>
            <a:r>
              <a:rPr lang="ru-RU" sz="2800" b="1" dirty="0" smtClean="0"/>
              <a:t>анализ (научно-исследовательская работа)</a:t>
            </a:r>
            <a:endParaRPr lang="ru-RU" sz="2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Рисунок 4" descr="Logo цвет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2212643"/>
              </p:ext>
            </p:extLst>
          </p:nvPr>
        </p:nvGraphicFramePr>
        <p:xfrm>
          <a:off x="1115616" y="1215071"/>
          <a:ext cx="7973864" cy="373916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72408"/>
                <a:gridCol w="4301456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1" dirty="0" smtClean="0"/>
                        <a:t>Сильные стороны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1" dirty="0" smtClean="0"/>
                        <a:t>Слабые стороны</a:t>
                      </a: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докторантуры и аспирантуры, как факторов подготовки научных работников высшей квалификации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Низкая вовлеченность ППП в конкурсы грантов</a:t>
                      </a: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300" b="1" dirty="0" smtClean="0"/>
                        <a:t>Достаточно высокая эффективность аспирантуры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Незначительный объем хоздоговорных работ</a:t>
                      </a: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большинства преподавателей в научно-исследовательской деятельности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Низкий</a:t>
                      </a:r>
                      <a:r>
                        <a:rPr kumimoji="0" lang="ru-RU" sz="13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уровень и</a:t>
                      </a: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здания монографий через центральные издательства</a:t>
                      </a:r>
                      <a:endParaRPr kumimoji="0" lang="ru-RU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 результативность научных исследований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Неактивное участие в организации и проведении конференций общероссийского или международного статуса</a:t>
                      </a: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300" b="1" dirty="0" smtClean="0"/>
                        <a:t>Издание научных журналов входящих в перечень ВАК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Малый процент дипломных работ к практическому внедрению и публикации</a:t>
                      </a: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преподавателей в специализированных Советах</a:t>
                      </a:r>
                      <a:endParaRPr kumimoji="0" lang="ru-RU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Текущее и стратегическое планирование научно-исследовательской деятельности кафедры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3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161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100392" cy="54868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SWOT-</a:t>
            </a:r>
            <a:r>
              <a:rPr lang="ru-RU" sz="2800" b="1" dirty="0" smtClean="0"/>
              <a:t>анализ </a:t>
            </a:r>
            <a:endParaRPr lang="ru-RU" sz="2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Рисунок 4" descr="Logo цвет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2212643"/>
              </p:ext>
            </p:extLst>
          </p:nvPr>
        </p:nvGraphicFramePr>
        <p:xfrm>
          <a:off x="1115616" y="1215071"/>
          <a:ext cx="7973864" cy="438318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72408"/>
                <a:gridCol w="4301456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1" dirty="0" smtClean="0"/>
                        <a:t>Возможности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1" dirty="0" smtClean="0"/>
                        <a:t>Угрозы</a:t>
                      </a: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Болонского процесса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авторитета и престижа работников высшей школы</a:t>
                      </a: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Стабилизация экономики страны и рост промышленного производства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Возрастающее конкурентное давление при </a:t>
                      </a: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двухуровневой </a:t>
                      </a: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системе </a:t>
                      </a: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(новые </a:t>
                      </a: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конкуренты, коммерческие ВУЗы, филиалы) </a:t>
                      </a: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спроса на платные образовательные услуги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потребностей предприятий региона в специалистах в области </a:t>
                      </a: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экономики и менеджмента</a:t>
                      </a:r>
                      <a:endParaRPr kumimoji="0" lang="ru-RU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Стремительное развитие новых информационных технологий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Неблагоприятные внешние условия (демография, изменение государственных и региональных приоритетов)</a:t>
                      </a: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Родители значительной части студентов принадлежат к элите региона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качества среднего общего и профессионального образования</a:t>
                      </a: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Межкультурные коммуникации и кооперации университета с российскими и зарубежными научно-исследовательскими образовательными центрами</a:t>
                      </a:r>
                      <a:endParaRPr kumimoji="0" lang="ru-RU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Обесценивание высшего образования</a:t>
                      </a:r>
                      <a:endParaRPr lang="ru-RU" sz="1300" b="1" dirty="0"/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объема бюджетных</a:t>
                      </a:r>
                      <a:r>
                        <a:rPr kumimoji="0" lang="ru-RU" sz="13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мест и </a:t>
                      </a:r>
                      <a:r>
                        <a:rPr kumimoji="0"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сокращение государственного финансирования</a:t>
                      </a:r>
                      <a:endParaRPr lang="ru-RU" sz="1300" b="1" dirty="0"/>
                    </a:p>
                  </a:txBody>
                  <a:tcPr/>
                </a:tc>
              </a:tr>
              <a:tr h="41044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Изменение потребности и приоритетов обучающихся</a:t>
                      </a:r>
                      <a:endParaRPr lang="ru-RU" sz="13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161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Рисунок 4" descr="Logo цвет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2212643"/>
              </p:ext>
            </p:extLst>
          </p:nvPr>
        </p:nvGraphicFramePr>
        <p:xfrm>
          <a:off x="1115616" y="905799"/>
          <a:ext cx="7920880" cy="557764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920880"/>
              </a:tblGrid>
              <a:tr h="31831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dirty="0" smtClean="0"/>
                        <a:t>ПРОБЛЕМЫ</a:t>
                      </a:r>
                      <a:endParaRPr lang="ru-RU" sz="1800" b="1" dirty="0"/>
                    </a:p>
                  </a:txBody>
                  <a:tcPr/>
                </a:tc>
              </a:tr>
              <a:tr h="24839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    Отсутствие в библиотечном фонде университета периодических изданий по направлениям «Экономика», «Менеджмент» и «Бизнес-информатика» в соответствии с требованиями ГОС и ФГОС. </a:t>
                      </a:r>
                      <a:endParaRPr lang="ru-RU" sz="1600" b="1" dirty="0"/>
                    </a:p>
                  </a:txBody>
                  <a:tcPr/>
                </a:tc>
              </a:tr>
              <a:tr h="24839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    Значительное количество научных разработок в области химии, химической технологии и др. сферах, отсутствие механизмов по их коммерческому использованию (отсутствие возможности исследования </a:t>
                      </a:r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востребованности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НИОКР на рынке, специалистов по калькуляции себестоимости разработок и др.) при не </a:t>
                      </a:r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востребованности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потенциала ИУФИС в области менеджмента и маркетинга.</a:t>
                      </a:r>
                    </a:p>
                  </a:txBody>
                  <a:tcPr/>
                </a:tc>
              </a:tr>
              <a:tr h="24839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    Отсутствие работоспособного </a:t>
                      </a:r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Веб-сайта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факультета, способного функционально и оперативно обеспечивать запросы деканата по размещению информации на сайте. </a:t>
                      </a:r>
                      <a:endParaRPr lang="ru-RU" sz="1600" b="1" dirty="0"/>
                    </a:p>
                  </a:txBody>
                  <a:tcPr/>
                </a:tc>
              </a:tr>
              <a:tr h="24839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   Значительные сложности групповой работы с иностранными студентами, существенная нагрузка на преподавателя при дипломном проектировании (3-4 иностранных студента - бакалавра) при отсутствии нормативов учебной работы, реально учитывающих затраты труда.</a:t>
                      </a:r>
                      <a:endParaRPr lang="ru-RU" sz="1600" b="1" dirty="0"/>
                    </a:p>
                  </a:txBody>
                  <a:tcPr/>
                </a:tc>
              </a:tr>
              <a:tr h="325989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    Низкий уровень сотрудничества с европейским университетами в области обмена студентами по международным программам. </a:t>
                      </a:r>
                      <a:endParaRPr lang="ru-RU" sz="1600" b="1" dirty="0"/>
                    </a:p>
                  </a:txBody>
                  <a:tcPr/>
                </a:tc>
              </a:tr>
              <a:tr h="325989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   Неэффективная и не соответствующая требованиям времени организация учебного процесса экономистов и менеджеров через факультет ЗО и ДПО, необходимость централизованного управления учебным процессом экономистов дневной и заочной формы для обеспечения единых требований по организации учебного процесса к выпускающим кафедрам, единых подходов к </a:t>
                      </a:r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профориентационной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работе.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112" y="2348880"/>
            <a:ext cx="8100392" cy="54868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II. </a:t>
            </a:r>
            <a:r>
              <a:rPr lang="ru-RU" sz="4400" b="1" dirty="0" smtClean="0"/>
              <a:t>ПЕРСПЕКТИВЫ РАЗВИТИЯ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100392" cy="54868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SWOT-</a:t>
            </a:r>
            <a:r>
              <a:rPr lang="ru-RU" sz="2800" b="1" dirty="0" smtClean="0"/>
              <a:t>стратегии</a:t>
            </a:r>
            <a:endParaRPr lang="ru-RU" sz="2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Рисунок 4" descr="Logo цвет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2212643"/>
              </p:ext>
            </p:extLst>
          </p:nvPr>
        </p:nvGraphicFramePr>
        <p:xfrm>
          <a:off x="1115616" y="1021359"/>
          <a:ext cx="7920880" cy="18804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920880"/>
              </a:tblGrid>
              <a:tr h="31831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dirty="0" smtClean="0"/>
                        <a:t>Кадры</a:t>
                      </a:r>
                      <a:endParaRPr lang="ru-RU" sz="2000" b="1" dirty="0"/>
                    </a:p>
                  </a:txBody>
                  <a:tcPr/>
                </a:tc>
              </a:tr>
              <a:tr h="2483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Сохранить и развивать корпоративную культуру, поддерживать духовный климат</a:t>
                      </a:r>
                      <a:endParaRPr lang="ru-RU" sz="1300" b="1" dirty="0"/>
                    </a:p>
                  </a:txBody>
                  <a:tcPr/>
                </a:tc>
              </a:tr>
              <a:tr h="2483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Повышение квалификации ППС по основным читаемым курсам</a:t>
                      </a:r>
                      <a:endParaRPr lang="ru-RU" sz="1300" b="1" dirty="0"/>
                    </a:p>
                  </a:txBody>
                  <a:tcPr/>
                </a:tc>
              </a:tr>
              <a:tr h="2483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Разработка требований к ППС по использованию информационных технологий в учебном процессе</a:t>
                      </a:r>
                      <a:endParaRPr lang="ru-RU" sz="1300" b="1" dirty="0"/>
                    </a:p>
                  </a:txBody>
                  <a:tcPr/>
                </a:tc>
              </a:tr>
              <a:tr h="2483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Совершенствовать систему материальной заинтересованности</a:t>
                      </a:r>
                      <a:endParaRPr lang="ru-RU" sz="1300" b="1" dirty="0"/>
                    </a:p>
                  </a:txBody>
                  <a:tcPr/>
                </a:tc>
              </a:tr>
              <a:tr h="32598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Сохранить и развивать традиции, совершенствовать кадровый потенциал</a:t>
                      </a:r>
                      <a:endParaRPr lang="ru-RU" sz="13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2212643"/>
              </p:ext>
            </p:extLst>
          </p:nvPr>
        </p:nvGraphicFramePr>
        <p:xfrm>
          <a:off x="1115616" y="2852936"/>
          <a:ext cx="7920880" cy="2499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920880"/>
              </a:tblGrid>
              <a:tr h="19770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dirty="0" smtClean="0"/>
                        <a:t>Учебная работа</a:t>
                      </a:r>
                      <a:endParaRPr lang="ru-RU" sz="2000" b="1" dirty="0"/>
                    </a:p>
                  </a:txBody>
                  <a:tcPr/>
                </a:tc>
              </a:tr>
              <a:tr h="21636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Предоставление выпускникам дополнительных образовательных услуг</a:t>
                      </a:r>
                      <a:endParaRPr lang="ru-RU" sz="1300" b="1" dirty="0"/>
                    </a:p>
                  </a:txBody>
                  <a:tcPr/>
                </a:tc>
              </a:tr>
              <a:tr h="16601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Расширить число договоров с промышленными предприятиями о сотрудничестве и подготовке выпускников</a:t>
                      </a:r>
                      <a:endParaRPr lang="ru-RU" sz="1300" b="1" dirty="0"/>
                    </a:p>
                  </a:txBody>
                  <a:tcPr/>
                </a:tc>
              </a:tr>
              <a:tr h="1373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300" b="1" dirty="0" smtClean="0"/>
                        <a:t>Открытие новых направлений бакалавриата и магистратуры</a:t>
                      </a:r>
                      <a:endParaRPr lang="ru-RU" sz="13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Разрабатывать образовательные программы, согласованные с образовательными программами ВУЗов за рубежом</a:t>
                      </a:r>
                      <a:endParaRPr lang="ru-RU" sz="13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Подготовить мультимедийные электронные курсы по всем дисциплинам</a:t>
                      </a:r>
                      <a:endParaRPr lang="ru-RU" sz="13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Создать модульную систему обучения</a:t>
                      </a:r>
                      <a:endParaRPr lang="ru-RU" sz="13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Совершенствовать систему обучения иностранных граждан</a:t>
                      </a:r>
                      <a:endParaRPr lang="ru-RU" sz="13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2212643"/>
              </p:ext>
            </p:extLst>
          </p:nvPr>
        </p:nvGraphicFramePr>
        <p:xfrm>
          <a:off x="1115616" y="5331475"/>
          <a:ext cx="7920880" cy="1463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920880"/>
              </a:tblGrid>
              <a:tr h="31831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i="0" dirty="0" smtClean="0"/>
                        <a:t>Научно-исследовательская работа</a:t>
                      </a:r>
                      <a:endParaRPr lang="ru-RU" sz="2000" b="1" i="0" dirty="0"/>
                    </a:p>
                  </a:txBody>
                  <a:tcPr/>
                </a:tc>
              </a:tr>
              <a:tr h="2483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i="0" dirty="0" smtClean="0"/>
                        <a:t>Изменение подходов к формированию учебной нагрузки ППС, активно занимающихся научными исследованиями, участвующих в грантах, имеющих аспирантов, магистров и докторантов</a:t>
                      </a:r>
                      <a:endParaRPr lang="ru-RU" sz="1300" b="1" i="0" dirty="0"/>
                    </a:p>
                  </a:txBody>
                  <a:tcPr/>
                </a:tc>
              </a:tr>
              <a:tr h="2483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i="0" dirty="0" smtClean="0"/>
                        <a:t>Проведение лекций ведущими преподавателями на английском языке</a:t>
                      </a:r>
                      <a:endParaRPr lang="ru-RU" sz="1300" b="1" i="0" dirty="0"/>
                    </a:p>
                  </a:txBody>
                  <a:tcPr/>
                </a:tc>
              </a:tr>
              <a:tr h="2483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i="0" dirty="0" smtClean="0"/>
                        <a:t>Активизировать участие ППС в общероссийских грантах</a:t>
                      </a:r>
                      <a:endParaRPr lang="ru-RU" sz="1300" b="1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161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Рисунок 4" descr="Logo цвет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2212643"/>
              </p:ext>
            </p:extLst>
          </p:nvPr>
        </p:nvGraphicFramePr>
        <p:xfrm>
          <a:off x="1115616" y="690523"/>
          <a:ext cx="7920880" cy="619486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920880"/>
              </a:tblGrid>
              <a:tr h="31831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dirty="0" smtClean="0"/>
                        <a:t>РЕШЕНИЯ СОВЕТА</a:t>
                      </a:r>
                      <a:endParaRPr lang="ru-RU" sz="1800" b="1" dirty="0"/>
                    </a:p>
                  </a:txBody>
                  <a:tcPr/>
                </a:tc>
              </a:tr>
              <a:tr h="24839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+mj-lt"/>
                        <a:buAutoNum type="arabicPeriod"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Обеспечить подписку на периодические журналы по экономическим наукам  в соответствии с требованиями ФГОС.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Срок: 1 июля 2012г.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Исполнитель: В.А. Зайцев, С.Е. Дубова, А.Н. Ильченко и В.В. Дмитриева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Ответственный: В.А. Шарнин</a:t>
                      </a:r>
                    </a:p>
                  </a:txBody>
                  <a:tcPr/>
                </a:tc>
              </a:tr>
              <a:tr h="24839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     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целях продвижения НИОКР в области химии, химической технологии и др. сферах организовать работу трансфертного центра по продвижению научных разработок университета.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Срок: 31 декабря 2012г.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Исполнитель: В.Ю. Волынский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Ответственный: С.А.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Сырбу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839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+mj-lt"/>
                        <a:buAutoNum type="arabicPeriod" startAt="3"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Обеспечить развитие единого информационного пространства ИУФИС за счет создания нового </a:t>
                      </a:r>
                      <a:r>
                        <a:rPr kumimoji="0"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Веб-сайта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факультета и интеграция кафедры управления и экономико-математического моделирования  в систему дистанционного обучения «ДОЦЕНТ».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Срок: 1 сентября 2012г.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Исполнитель: В.Ю. Волынский,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Ответственный: Рыбкин В.В.</a:t>
                      </a:r>
                    </a:p>
                  </a:txBody>
                  <a:tcPr/>
                </a:tc>
              </a:tr>
              <a:tr h="24839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+mj-lt"/>
                        <a:buAutoNum type="arabicPeriod" startAt="4"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Разработать механизм поддержки и поощрения преподавателей, работающих с иностранными студентами, а также пересмотреть нормы на проведение практических занятий, курсового и дипломного проектирования для групп иностранных студентов.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Срок: 1 сентября 2012г.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Исполнитель: В.Ю. Волынский и М.Е.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Торшинин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Ответственный: В.В. Рыбкин </a:t>
                      </a:r>
                    </a:p>
                  </a:txBody>
                  <a:tcPr/>
                </a:tc>
              </a:tr>
              <a:tr h="325989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+mj-lt"/>
                        <a:buAutoNum type="arabicPeriod" startAt="5"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Организовать обмен студентами с  Лодзинским университетом (Польша) по программе 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ERASMUS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Срок: 1 декабря 2012г.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Исполнитель: В.Ю. Волынский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Ответственный: С.А.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Сырбу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112" y="2348880"/>
            <a:ext cx="8100392" cy="5486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СПАСИБО ЗА ВНИМАНИЕ !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810039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Число иностранных студентов окончивших в ИГХТУ </a:t>
            </a:r>
            <a:r>
              <a:rPr lang="ru-RU" sz="2800" b="1" dirty="0" smtClean="0"/>
              <a:t>ИУФИС за 2007-2011гг.</a:t>
            </a:r>
            <a:endParaRPr lang="ru-RU" sz="2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Рисунок 4" descr="Logo цвет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2229836709"/>
              </p:ext>
            </p:extLst>
          </p:nvPr>
        </p:nvGraphicFramePr>
        <p:xfrm>
          <a:off x="1853444" y="1628800"/>
          <a:ext cx="64807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082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100392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Структура </a:t>
            </a:r>
            <a:r>
              <a:rPr lang="ru-RU" sz="2800" b="1" dirty="0" smtClean="0">
                <a:solidFill>
                  <a:schemeClr val="tx2"/>
                </a:solidFill>
              </a:rPr>
              <a:t>факультета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05" y="1385392"/>
            <a:ext cx="796919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Рисунок 7" descr="Logo цвет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8691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10039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Отсутствие периодических изданий </a:t>
            </a:r>
            <a:br>
              <a:rPr lang="ru-RU" sz="2800" b="1" dirty="0" smtClean="0"/>
            </a:br>
            <a:r>
              <a:rPr lang="ru-RU" sz="2800" b="1" dirty="0" smtClean="0"/>
              <a:t>в библиотечном фонде университета</a:t>
            </a:r>
            <a:endParaRPr lang="ru-RU" sz="2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Рисунок 4" descr="Logo цвет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1150751" y="5373216"/>
            <a:ext cx="39253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00CC"/>
                </a:solidFill>
              </a:rPr>
              <a:t>В наличии на кафедре Экономики и финансов: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Маркетинг в России и за рубежом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Менеджмент </a:t>
            </a:r>
            <a:r>
              <a:rPr lang="ru-RU" sz="1400" b="1" dirty="0"/>
              <a:t>в России и за </a:t>
            </a:r>
            <a:r>
              <a:rPr lang="ru-RU" sz="1400" b="1" dirty="0" smtClean="0"/>
              <a:t>рубежом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Справочник экономиста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Кадры </a:t>
            </a:r>
            <a:r>
              <a:rPr lang="ru-RU" sz="1400" b="1" dirty="0" smtClean="0"/>
              <a:t>предприятия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Финансовый менеджмент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98873" y="1352957"/>
            <a:ext cx="80451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Из ГОС </a:t>
            </a:r>
            <a:r>
              <a:rPr lang="ru-RU" sz="1600" b="1" u="sng" dirty="0"/>
              <a:t>060800 - Экономика и </a:t>
            </a:r>
            <a:r>
              <a:rPr lang="ru-RU" sz="1600" b="1" u="sng" dirty="0" smtClean="0"/>
              <a:t>управление на </a:t>
            </a:r>
            <a:r>
              <a:rPr lang="ru-RU" sz="1600" b="1" u="sng" dirty="0"/>
              <a:t>предприятии (по отраслям)</a:t>
            </a:r>
            <a:endParaRPr lang="ru-RU" sz="1600" u="sng" dirty="0"/>
          </a:p>
          <a:p>
            <a:r>
              <a:rPr lang="ru-RU" sz="1600" b="1" dirty="0" smtClean="0"/>
              <a:t>Периодические </a:t>
            </a:r>
            <a:r>
              <a:rPr lang="ru-RU" sz="1600" b="1" dirty="0"/>
              <a:t>журналы </a:t>
            </a:r>
            <a:r>
              <a:rPr lang="ru-RU" sz="1600" b="1" dirty="0">
                <a:solidFill>
                  <a:srgbClr val="0000CC"/>
                </a:solidFill>
              </a:rPr>
              <a:t>(не менее пяти наименований): </a:t>
            </a:r>
            <a:endParaRPr lang="ru-RU" sz="1600" b="1" dirty="0" smtClean="0">
              <a:solidFill>
                <a:srgbClr val="0000CC"/>
              </a:solidFill>
            </a:endParaRPr>
          </a:p>
          <a:p>
            <a:r>
              <a:rPr lang="ru-RU" sz="1600" dirty="0" smtClean="0"/>
              <a:t>международный </a:t>
            </a:r>
            <a:r>
              <a:rPr lang="ru-RU" sz="1600" dirty="0"/>
              <a:t>журнал "Проблемы теории и практики управления", </a:t>
            </a:r>
            <a:r>
              <a:rPr lang="ru-RU" sz="1600" dirty="0">
                <a:solidFill>
                  <a:srgbClr val="0000CC"/>
                </a:solidFill>
              </a:rPr>
              <a:t>"Менеджмент в России и за рубежом", "Маркетинг в России и за рубежом"</a:t>
            </a:r>
            <a:r>
              <a:rPr lang="ru-RU" sz="1600" dirty="0"/>
              <a:t>, "Бизнес (международный журнал менеджера)", "Рынок ценных бумаг (аналитический журнал)", "Вопросы экономики", "Российский экономический журнал", "Мировая экономика и международные отношения", "Хозяйство и право", "Аудит и финансовый анализ", "Налоговый вестник", "Бухгалтерский</a:t>
            </a:r>
            <a:r>
              <a:rPr lang="ru-RU" sz="1600" i="1" dirty="0"/>
              <a:t> </a:t>
            </a:r>
            <a:r>
              <a:rPr lang="ru-RU" sz="1600" dirty="0"/>
              <a:t>учет", "Деньги и кредит", "Эксперт"</a:t>
            </a:r>
            <a:r>
              <a:rPr lang="ru-RU" sz="1600" i="1" dirty="0"/>
              <a:t> </a:t>
            </a:r>
            <a:r>
              <a:rPr lang="ru-RU" sz="1600" dirty="0"/>
              <a:t> и другие;</a:t>
            </a:r>
          </a:p>
          <a:p>
            <a:endParaRPr lang="ru-RU" sz="800" dirty="0" smtClean="0"/>
          </a:p>
          <a:p>
            <a:r>
              <a:rPr lang="ru-RU" sz="1600" b="1" dirty="0" smtClean="0"/>
              <a:t>Реферативные </a:t>
            </a:r>
            <a:r>
              <a:rPr lang="ru-RU" sz="1600" b="1" dirty="0"/>
              <a:t>журналы </a:t>
            </a:r>
            <a:r>
              <a:rPr lang="ru-RU" sz="1600" b="1" dirty="0">
                <a:solidFill>
                  <a:srgbClr val="0000CC"/>
                </a:solidFill>
              </a:rPr>
              <a:t>(не менее двух наименований): </a:t>
            </a:r>
            <a:endParaRPr lang="ru-RU" sz="1600" b="1" dirty="0" smtClean="0">
              <a:solidFill>
                <a:srgbClr val="0000CC"/>
              </a:solidFill>
            </a:endParaRPr>
          </a:p>
          <a:p>
            <a:r>
              <a:rPr lang="ru-RU" sz="1600" dirty="0" smtClean="0"/>
              <a:t>"</a:t>
            </a:r>
            <a:r>
              <a:rPr lang="ru-RU" sz="1600" dirty="0"/>
              <a:t>Экономика", "Организация управления", "Охрана и улучшение окружающей среды" "Кадры"</a:t>
            </a:r>
            <a:r>
              <a:rPr lang="ru-RU" sz="1600" i="1" dirty="0"/>
              <a:t> </a:t>
            </a:r>
            <a:r>
              <a:rPr lang="ru-RU" sz="1600" dirty="0"/>
              <a:t> и другие</a:t>
            </a:r>
            <a:r>
              <a:rPr lang="ru-RU" sz="1600" dirty="0" smtClean="0"/>
              <a:t>;</a:t>
            </a:r>
          </a:p>
          <a:p>
            <a:endParaRPr lang="ru-RU" sz="800" dirty="0" smtClean="0"/>
          </a:p>
          <a:p>
            <a:r>
              <a:rPr lang="ru-RU" sz="1600" b="1" dirty="0"/>
              <a:t>Г</a:t>
            </a:r>
            <a:r>
              <a:rPr lang="ru-RU" sz="1600" b="1" dirty="0" smtClean="0"/>
              <a:t>азеты</a:t>
            </a:r>
            <a:r>
              <a:rPr lang="ru-RU" sz="1600" dirty="0" smtClean="0"/>
              <a:t> </a:t>
            </a:r>
            <a:r>
              <a:rPr lang="ru-RU" sz="1600" b="1" dirty="0">
                <a:solidFill>
                  <a:srgbClr val="0000CC"/>
                </a:solidFill>
              </a:rPr>
              <a:t>(не менее трех наименований): </a:t>
            </a:r>
            <a:endParaRPr lang="ru-RU" sz="1600" b="1" dirty="0" smtClean="0">
              <a:solidFill>
                <a:srgbClr val="0000CC"/>
              </a:solidFill>
            </a:endParaRPr>
          </a:p>
          <a:p>
            <a:r>
              <a:rPr lang="ru-RU" sz="1600" dirty="0" smtClean="0"/>
              <a:t>"</a:t>
            </a:r>
            <a:r>
              <a:rPr lang="ru-RU" sz="1600" dirty="0"/>
              <a:t>Российская газета", "Экономика и жизнь" (с приложениями), "Финансовая Россия" (с приложениями), "Финансовая газета" (с региональным выпуском), "Экономика и время" (Санкт-Петербургский региональный выпуск)</a:t>
            </a:r>
            <a:r>
              <a:rPr lang="ru-RU" sz="1600" i="1" dirty="0"/>
              <a:t> </a:t>
            </a:r>
            <a:r>
              <a:rPr lang="ru-RU" sz="1600" dirty="0"/>
              <a:t>и другие.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2761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8100392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Структура профессорско-преподавательского и учебно-вспомогательного персонала</a:t>
            </a:r>
            <a:endParaRPr lang="ru-RU" sz="2800" b="1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1280485"/>
              </p:ext>
            </p:extLst>
          </p:nvPr>
        </p:nvGraphicFramePr>
        <p:xfrm>
          <a:off x="1259632" y="1772816"/>
          <a:ext cx="7655768" cy="4768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" name="Рисунок 8" descr="Logo цвет.bmp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24-конечная звезда 12"/>
          <p:cNvSpPr/>
          <p:nvPr/>
        </p:nvSpPr>
        <p:spPr>
          <a:xfrm>
            <a:off x="1691680" y="1700808"/>
            <a:ext cx="6696744" cy="4824536"/>
          </a:xfrm>
          <a:prstGeom prst="star24">
            <a:avLst>
              <a:gd name="adj" fmla="val 39440"/>
            </a:avLst>
          </a:prstGeom>
          <a:solidFill>
            <a:schemeClr val="accent1">
              <a:alpha val="72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400" b="1" dirty="0" smtClean="0"/>
              <a:t>%  ППС имеющих ученую степень или звание:</a:t>
            </a:r>
            <a:endParaRPr lang="ru-RU" sz="2400" b="1" dirty="0" smtClean="0"/>
          </a:p>
          <a:p>
            <a:pPr algn="ctr"/>
            <a:r>
              <a:rPr lang="ru-RU" sz="3200" b="1" dirty="0" smtClean="0"/>
              <a:t>77,1 </a:t>
            </a:r>
            <a:r>
              <a:rPr lang="ru-RU" sz="3200" b="1" dirty="0" smtClean="0"/>
              <a:t>%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400" b="1" dirty="0" smtClean="0"/>
              <a:t>Средний возраст ППС: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3200" b="1" dirty="0" smtClean="0"/>
              <a:t>46 лет</a:t>
            </a:r>
          </a:p>
          <a:p>
            <a:pPr algn="ctr"/>
            <a:endParaRPr lang="ru-RU" sz="2800" b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1807640"/>
              </p:ext>
            </p:extLst>
          </p:nvPr>
        </p:nvGraphicFramePr>
        <p:xfrm>
          <a:off x="-396552" y="936104"/>
          <a:ext cx="10873208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100392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Материально-техническая база</a:t>
            </a:r>
            <a:endParaRPr lang="ru-RU" sz="28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Рисунок 7" descr="Logo цвет.bmp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100392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Структура и формы подготовки</a:t>
            </a:r>
            <a:endParaRPr lang="ru-RU" sz="28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0274374"/>
              </p:ext>
            </p:extLst>
          </p:nvPr>
        </p:nvGraphicFramePr>
        <p:xfrm>
          <a:off x="1043608" y="1556792"/>
          <a:ext cx="810039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Рисунок 7" descr="Logo цвет.bmp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100392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Профили подготовки - бакалавриат</a:t>
            </a:r>
            <a:endParaRPr lang="ru-RU" sz="2800" b="1" dirty="0"/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7625805"/>
              </p:ext>
            </p:extLst>
          </p:nvPr>
        </p:nvGraphicFramePr>
        <p:xfrm>
          <a:off x="107504" y="1152128"/>
          <a:ext cx="1000911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Рисунок 6" descr="Logo цвет.bmp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6264696" y="3429000"/>
            <a:ext cx="2843808" cy="23042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/>
              <a:t>Возможные новые направления:</a:t>
            </a:r>
          </a:p>
          <a:p>
            <a:pPr algn="ctr"/>
            <a:r>
              <a:rPr lang="ru-RU" sz="1600" b="1" dirty="0" smtClean="0"/>
              <a:t>22.04.00 «Управление качеством»</a:t>
            </a:r>
          </a:p>
          <a:p>
            <a:pPr algn="ctr"/>
            <a:r>
              <a:rPr lang="ru-RU" sz="1600" b="1" dirty="0" smtClean="0"/>
              <a:t>09.09.00 «Информационная безопасность»</a:t>
            </a:r>
          </a:p>
          <a:p>
            <a:pPr algn="ctr"/>
            <a:r>
              <a:rPr lang="ru-RU" sz="1600" b="1" dirty="0" smtClean="0"/>
              <a:t>10.01.00 «Сервис»</a:t>
            </a:r>
          </a:p>
          <a:p>
            <a:pPr algn="ctr"/>
            <a:r>
              <a:rPr lang="ru-RU" sz="1600" b="1" dirty="0" smtClean="0"/>
              <a:t>10.04.00 «Туризм»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3671183"/>
              </p:ext>
            </p:extLst>
          </p:nvPr>
        </p:nvGraphicFramePr>
        <p:xfrm>
          <a:off x="0" y="1224136"/>
          <a:ext cx="9828584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100392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Магистерские программы</a:t>
            </a:r>
            <a:endParaRPr lang="ru-RU" sz="28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Рисунок 7" descr="Logo цвет.bmp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100392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Учебная работа</a:t>
            </a:r>
            <a:endParaRPr lang="ru-RU" sz="2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43608" y="0"/>
            <a:ext cx="8100392" cy="688872"/>
            <a:chOff x="1043608" y="0"/>
            <a:chExt cx="8100392" cy="6888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43608" y="0"/>
              <a:ext cx="8100392" cy="54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Институт управления, финансов и информационных систем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Рисунок 4" descr="Logo цвет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0"/>
              <a:ext cx="576064" cy="6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181001" y="3573016"/>
            <a:ext cx="4983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Динамика количества студентов за 2007-2011гг., </a:t>
            </a:r>
            <a:r>
              <a:rPr lang="ru-RU" sz="1600" b="1" dirty="0" smtClean="0">
                <a:solidFill>
                  <a:srgbClr val="0000CC"/>
                </a:solidFill>
              </a:rPr>
              <a:t>чел.</a:t>
            </a:r>
            <a:endParaRPr lang="ru-RU" sz="1600" b="1" dirty="0">
              <a:solidFill>
                <a:srgbClr val="0000CC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523698821"/>
              </p:ext>
            </p:extLst>
          </p:nvPr>
        </p:nvGraphicFramePr>
        <p:xfrm>
          <a:off x="2051720" y="908720"/>
          <a:ext cx="5976664" cy="282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1686118"/>
              </p:ext>
            </p:extLst>
          </p:nvPr>
        </p:nvGraphicFramePr>
        <p:xfrm>
          <a:off x="1691680" y="3881085"/>
          <a:ext cx="64807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50147" y="6519446"/>
            <a:ext cx="6122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Динамика структуры контингента студентов за 2007-2011гг., </a:t>
            </a:r>
            <a:r>
              <a:rPr lang="ru-RU" sz="1600" b="1" dirty="0" smtClean="0">
                <a:solidFill>
                  <a:srgbClr val="0000CC"/>
                </a:solidFill>
              </a:rPr>
              <a:t>%</a:t>
            </a:r>
            <a:endParaRPr lang="ru-RU" sz="1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1231</TotalTime>
  <Words>2036</Words>
  <Application>Microsoft Office PowerPoint</Application>
  <PresentationFormat>Экран (4:3)</PresentationFormat>
  <Paragraphs>280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Солнцестояние</vt:lpstr>
      <vt:lpstr>Точечный рисунок</vt:lpstr>
      <vt:lpstr>ИУФИС -  анализ деятельности  и перспективы развития </vt:lpstr>
      <vt:lpstr>I. АНАЛИЗ ДЕЯТЕЛЬНОСТИ</vt:lpstr>
      <vt:lpstr>Структура факультета</vt:lpstr>
      <vt:lpstr>Структура профессорско-преподавательского и учебно-вспомогательного персонала</vt:lpstr>
      <vt:lpstr>Материально-техническая база</vt:lpstr>
      <vt:lpstr>Структура и формы подготовки</vt:lpstr>
      <vt:lpstr>Профили подготовки - бакалавриат</vt:lpstr>
      <vt:lpstr>Магистерские программы</vt:lpstr>
      <vt:lpstr>Учебная работа</vt:lpstr>
      <vt:lpstr>Учебная работа</vt:lpstr>
      <vt:lpstr>Учебная работа</vt:lpstr>
      <vt:lpstr>Учебная работа</vt:lpstr>
      <vt:lpstr>Трудоустройство выпускников 2011г.</vt:lpstr>
      <vt:lpstr>Учебно-методическая работа</vt:lpstr>
      <vt:lpstr>Научно-исследовательская работа</vt:lpstr>
      <vt:lpstr>Научно-исследовательская работа</vt:lpstr>
      <vt:lpstr>Научные работы, выполняемые по грантам</vt:lpstr>
      <vt:lpstr>Периодические журналы издания</vt:lpstr>
      <vt:lpstr>Международное сотрудничество</vt:lpstr>
      <vt:lpstr>SWOT-анализ (кадры)</vt:lpstr>
      <vt:lpstr>SWOT-анализ (учебная работа)</vt:lpstr>
      <vt:lpstr>SWOT-анализ (научно-исследовательская работа)</vt:lpstr>
      <vt:lpstr>SWOT-анализ </vt:lpstr>
      <vt:lpstr>Слайд 24</vt:lpstr>
      <vt:lpstr>II. ПЕРСПЕКТИВЫ РАЗВИТИЯ</vt:lpstr>
      <vt:lpstr>SWOT-стратегии</vt:lpstr>
      <vt:lpstr>Слайд 27</vt:lpstr>
      <vt:lpstr>СПАСИБО ЗА ВНИМАНИЕ !</vt:lpstr>
      <vt:lpstr>Число иностранных студентов окончивших в ИГХТУ ИУФИС за 2007-2011гг.</vt:lpstr>
      <vt:lpstr>Отсутствие периодических изданий  в библиотечном фонде университета</vt:lpstr>
    </vt:vector>
  </TitlesOfParts>
  <Company>ISUCT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ИУФИС – анализ и перспективы                            развития </dc:title>
  <dc:creator>Владимир</dc:creator>
  <cp:lastModifiedBy>User</cp:lastModifiedBy>
  <cp:revision>195</cp:revision>
  <dcterms:created xsi:type="dcterms:W3CDTF">2012-02-13T09:16:34Z</dcterms:created>
  <dcterms:modified xsi:type="dcterms:W3CDTF">2012-02-21T06:37:58Z</dcterms:modified>
</cp:coreProperties>
</file>