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81" r:id="rId2"/>
    <p:sldId id="282" r:id="rId3"/>
    <p:sldId id="257" r:id="rId4"/>
    <p:sldId id="334" r:id="rId5"/>
    <p:sldId id="258" r:id="rId6"/>
    <p:sldId id="259" r:id="rId7"/>
    <p:sldId id="278" r:id="rId8"/>
    <p:sldId id="260" r:id="rId9"/>
    <p:sldId id="332" r:id="rId10"/>
    <p:sldId id="344" r:id="rId11"/>
    <p:sldId id="283" r:id="rId12"/>
    <p:sldId id="275" r:id="rId13"/>
    <p:sldId id="343" r:id="rId14"/>
    <p:sldId id="285" r:id="rId15"/>
    <p:sldId id="286" r:id="rId16"/>
    <p:sldId id="287" r:id="rId17"/>
    <p:sldId id="266" r:id="rId18"/>
    <p:sldId id="345" r:id="rId19"/>
    <p:sldId id="346" r:id="rId20"/>
    <p:sldId id="269" r:id="rId21"/>
    <p:sldId id="272" r:id="rId22"/>
    <p:sldId id="274" r:id="rId23"/>
    <p:sldId id="280" r:id="rId24"/>
    <p:sldId id="315" r:id="rId25"/>
    <p:sldId id="316" r:id="rId26"/>
    <p:sldId id="317" r:id="rId27"/>
    <p:sldId id="304" r:id="rId28"/>
    <p:sldId id="335" r:id="rId29"/>
    <p:sldId id="273" r:id="rId30"/>
    <p:sldId id="305" r:id="rId31"/>
    <p:sldId id="265" r:id="rId32"/>
    <p:sldId id="264" r:id="rId33"/>
    <p:sldId id="314" r:id="rId34"/>
    <p:sldId id="262" r:id="rId35"/>
    <p:sldId id="306" r:id="rId36"/>
    <p:sldId id="263" r:id="rId37"/>
    <p:sldId id="309" r:id="rId38"/>
    <p:sldId id="292" r:id="rId39"/>
    <p:sldId id="293" r:id="rId40"/>
    <p:sldId id="320" r:id="rId41"/>
    <p:sldId id="338" r:id="rId42"/>
    <p:sldId id="336" r:id="rId43"/>
    <p:sldId id="307" r:id="rId44"/>
    <p:sldId id="267" r:id="rId45"/>
    <p:sldId id="290" r:id="rId46"/>
    <p:sldId id="333" r:id="rId47"/>
    <p:sldId id="311" r:id="rId48"/>
    <p:sldId id="328" r:id="rId49"/>
    <p:sldId id="312" r:id="rId50"/>
    <p:sldId id="294" r:id="rId51"/>
    <p:sldId id="288" r:id="rId52"/>
    <p:sldId id="296" r:id="rId53"/>
    <p:sldId id="313" r:id="rId54"/>
    <p:sldId id="326" r:id="rId55"/>
    <p:sldId id="308" r:id="rId56"/>
    <p:sldId id="298" r:id="rId57"/>
    <p:sldId id="301" r:id="rId58"/>
    <p:sldId id="329" r:id="rId59"/>
    <p:sldId id="330" r:id="rId60"/>
    <p:sldId id="323" r:id="rId61"/>
    <p:sldId id="327" r:id="rId62"/>
    <p:sldId id="303" r:id="rId63"/>
    <p:sldId id="325" r:id="rId64"/>
    <p:sldId id="299" r:id="rId65"/>
  </p:sldIdLst>
  <p:sldSz cx="9144000" cy="6858000" type="screen4x3"/>
  <p:notesSz cx="6858000" cy="9144000"/>
  <p:defaultTextStyle>
    <a:defPPr>
      <a:defRPr lang="ru-RU"/>
    </a:defPPr>
    <a:lvl1pPr algn="l" rtl="0" fontAlgn="base">
      <a:lnSpc>
        <a:spcPct val="13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13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13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13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13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6600"/>
    <a:srgbClr val="0000FF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87" autoAdjust="0"/>
    <p:restoredTop sz="94628" autoAdjust="0"/>
  </p:normalViewPr>
  <p:slideViewPr>
    <p:cSldViewPr>
      <p:cViewPr>
        <p:scale>
          <a:sx n="100" d="100"/>
          <a:sy n="100" d="100"/>
        </p:scale>
        <p:origin x="-666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4F978AE-67AD-4910-8222-EF55E5B3E74C}" type="datetimeFigureOut">
              <a:rPr lang="ru-RU"/>
              <a:pPr>
                <a:defRPr/>
              </a:pPr>
              <a:t>13.02.2012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A34A8E2-4D84-4DD9-8B9E-6F8FF280CC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/>
            </a:lvl1pPr>
          </a:lstStyle>
          <a:p>
            <a:pPr>
              <a:defRPr/>
            </a:pPr>
            <a:fld id="{A740DD1E-9D99-49EA-8CB2-02A189326C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Через неделю исполнится 4 года, как ОИ подписал приказ о назначении меня заведующим кафедрой силикатов, как ее называли</a:t>
            </a:r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C244E-2F35-41D6-B26C-B57D0D4854E8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Вот и кафедра, которая добросердечно и доброжелательно меня приняла и которую я полюбил, теперь о ней все по порядку</a:t>
            </a:r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262E4-A7C5-4293-8A37-8F0FDFBD999B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Информация о кафедре размещена на сайте, для которого с учетом потребностей целевых аудиторий разработана новая архитектура. Современное программное обеспечение позволяет безгранично расширять его возможности. </a:t>
            </a:r>
          </a:p>
          <a:p>
            <a:endParaRPr 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9882A1-C288-4EBB-A384-D33A2C68D021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Все штатные преподаватели прошли ФПК по переходу на двухуровненвое образование и введение ФГОС 3 поколения, причем трое в ведущих московских вузах</a:t>
            </a:r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3F41DE-C836-42AF-B858-BCFCD8E952ED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Здесь нам есть о чем мечтать</a:t>
            </a:r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49E22E-F47F-46A1-95E5-2DCD11B93E6B}" type="slidenum">
              <a:rPr lang="ru-RU" smtClean="0"/>
              <a:pPr/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13EB25-E56C-49D5-9893-2D5C1E0E141B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b="1" smtClean="0"/>
              <a:t>Данная система опробована на кафедре в течение 6-7 лет </a:t>
            </a:r>
            <a:br>
              <a:rPr lang="ru-RU" b="1" smtClean="0"/>
            </a:br>
            <a:r>
              <a:rPr lang="ru-RU" b="1" smtClean="0"/>
              <a:t>и показала высокую эффективность.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279C7-2091-4E0B-BC2C-F0BD848C4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B19CB-5F77-4B46-A277-36F1C6461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0A748-B30A-40EA-8B7A-910670E7B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5AF42-24AB-4CCB-8A07-2804A5A2A0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2F9F5-3893-4DB0-B35B-0B27CE5037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80458-D3D2-41E2-8435-0F1A91D645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BC2D8-91D7-461A-B243-44642C91FF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78438-ADB5-48FA-ADF8-E53DE03AA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EFD20-9794-4873-B709-0ACE49FAE9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FBA48-810B-4463-8177-F097217FE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DB63A-D715-4762-958B-F41E3C2B2C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9BB0D-28F1-4719-9714-A0B46299C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55919-8AC9-4605-AC69-2A36955AF8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/>
            </a:lvl1pPr>
          </a:lstStyle>
          <a:p>
            <a:pPr>
              <a:defRPr/>
            </a:pPr>
            <a:fld id="{D5D78810-C5FE-4650-92D3-3AC565516D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.doc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4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.doc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png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oleObject" Target="../embeddings/_________Microsoft_Office_Word_97_-_200310.doc"/><Relationship Id="rId9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jpeg"/><Relationship Id="rId4" Type="http://schemas.openxmlformats.org/officeDocument/2006/relationships/oleObject" Target="../embeddings/_________Microsoft_Office_Word_97_-_20031.doc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jpeg"/><Relationship Id="rId4" Type="http://schemas.openxmlformats.org/officeDocument/2006/relationships/oleObject" Target="../embeddings/_________Microsoft_Office_Word_97_-_20032.doc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765175" y="4618038"/>
            <a:ext cx="7908925" cy="2278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chemeClr val="tx2"/>
                </a:solidFill>
              </a:rPr>
              <a:t>О работе кафедры </a:t>
            </a:r>
            <a:br>
              <a:rPr lang="ru-RU" sz="3200">
                <a:solidFill>
                  <a:schemeClr val="tx2"/>
                </a:solidFill>
              </a:rPr>
            </a:br>
            <a:r>
              <a:rPr lang="ru-RU" sz="3200">
                <a:solidFill>
                  <a:schemeClr val="tx2"/>
                </a:solidFill>
              </a:rPr>
              <a:t>Технологии керамики и наноматериалов</a:t>
            </a:r>
            <a:r>
              <a:rPr lang="ru-RU" sz="2800">
                <a:solidFill>
                  <a:schemeClr val="tx2"/>
                </a:solidFill>
              </a:rPr>
              <a:t/>
            </a:r>
            <a:br>
              <a:rPr lang="ru-RU" sz="2800">
                <a:solidFill>
                  <a:schemeClr val="tx2"/>
                </a:solidFill>
              </a:rPr>
            </a:br>
            <a:r>
              <a:rPr lang="ru-RU">
                <a:solidFill>
                  <a:schemeClr val="tx2"/>
                </a:solidFill>
              </a:rPr>
              <a:t/>
            </a:r>
            <a:br>
              <a:rPr lang="ru-RU">
                <a:solidFill>
                  <a:schemeClr val="tx2"/>
                </a:solidFill>
              </a:rPr>
            </a:br>
            <a:r>
              <a:rPr lang="ru-RU" sz="1800">
                <a:solidFill>
                  <a:schemeClr val="tx2"/>
                </a:solidFill>
              </a:rPr>
              <a:t>докладчик</a:t>
            </a:r>
            <a:r>
              <a:rPr lang="en-US" sz="1800">
                <a:solidFill>
                  <a:schemeClr val="tx2"/>
                </a:solidFill>
              </a:rPr>
              <a:t>:</a:t>
            </a:r>
            <a:r>
              <a:rPr lang="ru-RU" sz="1800">
                <a:solidFill>
                  <a:schemeClr val="tx2"/>
                </a:solidFill>
              </a:rPr>
              <a:t> зав. каф. Бутман Михаил Федорович</a:t>
            </a:r>
            <a:r>
              <a:rPr lang="ru-RU" sz="1600">
                <a:solidFill>
                  <a:schemeClr val="tx2"/>
                </a:solidFill>
              </a:rPr>
              <a:t/>
            </a:r>
            <a:br>
              <a:rPr lang="ru-RU" sz="1600">
                <a:solidFill>
                  <a:schemeClr val="tx2"/>
                </a:solidFill>
              </a:rPr>
            </a:br>
            <a:r>
              <a:rPr lang="ru-RU" sz="1600">
                <a:solidFill>
                  <a:schemeClr val="tx2"/>
                </a:solidFill>
              </a:rPr>
              <a:t/>
            </a:r>
            <a:br>
              <a:rPr lang="ru-RU" sz="1600">
                <a:solidFill>
                  <a:schemeClr val="tx2"/>
                </a:solidFill>
              </a:rPr>
            </a:br>
            <a:r>
              <a:rPr lang="ru-RU">
                <a:solidFill>
                  <a:schemeClr val="tx2"/>
                </a:solidFill>
              </a:rPr>
              <a:t/>
            </a:r>
            <a:br>
              <a:rPr lang="ru-RU">
                <a:solidFill>
                  <a:schemeClr val="tx2"/>
                </a:solidFill>
              </a:rPr>
            </a:br>
            <a:r>
              <a:rPr lang="ru-RU" sz="2000">
                <a:solidFill>
                  <a:schemeClr val="tx2"/>
                </a:solidFill>
              </a:rPr>
              <a:t>Ученый Совет ИГХТУ 23.01.2012</a:t>
            </a:r>
          </a:p>
        </p:txBody>
      </p:sp>
      <p:pic>
        <p:nvPicPr>
          <p:cNvPr id="13315" name="Picture 14" descr="C:\Users\1\Desktop\Для МФБутмана\logo_edit.png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563813" y="274638"/>
            <a:ext cx="4095750" cy="4097337"/>
          </a:xfrm>
          <a:noFill/>
        </p:spPr>
      </p:pic>
      <p:pic>
        <p:nvPicPr>
          <p:cNvPr id="13316" name="Picture 15" descr="C:\Users\1\Desktop\Для МФБутмана\логотип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04088" y="188913"/>
            <a:ext cx="167163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-684213" y="201613"/>
            <a:ext cx="6769101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800" b="1">
                <a:solidFill>
                  <a:srgbClr val="FF3300"/>
                </a:solidFill>
              </a:rPr>
              <a:t>Материально-техническая</a:t>
            </a:r>
            <a:br>
              <a:rPr lang="ru-RU" sz="2800" b="1">
                <a:solidFill>
                  <a:srgbClr val="FF3300"/>
                </a:solidFill>
              </a:rPr>
            </a:br>
            <a:r>
              <a:rPr lang="ru-RU" sz="2800" b="1">
                <a:solidFill>
                  <a:srgbClr val="FF3300"/>
                </a:solidFill>
              </a:rPr>
              <a:t> база кафедры</a:t>
            </a: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107950" y="1503363"/>
            <a:ext cx="8567738" cy="2573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400" b="1">
                <a:solidFill>
                  <a:srgbClr val="0000FF"/>
                </a:solidFill>
              </a:rPr>
              <a:t>В 2008 – 2011 гг. проведен ремонт</a:t>
            </a:r>
            <a:br>
              <a:rPr lang="ru-RU" sz="2400" b="1">
                <a:solidFill>
                  <a:srgbClr val="0000FF"/>
                </a:solidFill>
              </a:rPr>
            </a:br>
            <a:r>
              <a:rPr lang="ru-RU" sz="2000" i="1"/>
              <a:t>(с привлечением средств кафедры)</a:t>
            </a:r>
            <a:endParaRPr lang="ru-RU" sz="2400" i="1"/>
          </a:p>
          <a:p>
            <a:pPr eaLnBrk="0" hangingPunct="0">
              <a:buFont typeface="Arial" charset="0"/>
              <a:buChar char="•"/>
            </a:pPr>
            <a:r>
              <a:rPr lang="ru-RU" sz="2000"/>
              <a:t>Преподавательских</a:t>
            </a:r>
          </a:p>
          <a:p>
            <a:pPr eaLnBrk="0" hangingPunct="0">
              <a:buFont typeface="Arial" charset="0"/>
              <a:buChar char="•"/>
            </a:pPr>
            <a:r>
              <a:rPr lang="ru-RU" sz="2000"/>
              <a:t>Кабинета зав. кафедрой</a:t>
            </a:r>
          </a:p>
          <a:p>
            <a:pPr eaLnBrk="0" hangingPunct="0">
              <a:buFont typeface="Arial" charset="0"/>
              <a:buChar char="•"/>
            </a:pPr>
            <a:r>
              <a:rPr lang="ru-RU" sz="2000"/>
              <a:t>Мастерской художественной керамики</a:t>
            </a:r>
          </a:p>
          <a:p>
            <a:pPr eaLnBrk="0" hangingPunct="0">
              <a:buFont typeface="Arial" charset="0"/>
              <a:buChar char="•"/>
            </a:pPr>
            <a:r>
              <a:rPr lang="ru-RU" sz="2000" b="1"/>
              <a:t>Научной лаборатории (к. 222)</a:t>
            </a:r>
            <a:endParaRPr lang="ru-RU" sz="2000" b="1" i="1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86438" y="127000"/>
            <a:ext cx="3348037" cy="673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724400"/>
            <a:ext cx="2843213" cy="213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87663" y="4716463"/>
            <a:ext cx="2855912" cy="2141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1511" name="Выноска со стрелкой вниз 8"/>
          <p:cNvSpPr>
            <a:spLocks noChangeArrowheads="1"/>
          </p:cNvSpPr>
          <p:nvPr/>
        </p:nvSpPr>
        <p:spPr bwMode="auto">
          <a:xfrm>
            <a:off x="179388" y="3838575"/>
            <a:ext cx="4248150" cy="509588"/>
          </a:xfrm>
          <a:prstGeom prst="downArrowCallout">
            <a:avLst>
              <a:gd name="adj1" fmla="val 25009"/>
              <a:gd name="adj2" fmla="val 29371"/>
              <a:gd name="adj3" fmla="val 25000"/>
              <a:gd name="adj4" fmla="val 6497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1512" name="Выноска со стрелкой вниз 9"/>
          <p:cNvSpPr>
            <a:spLocks/>
          </p:cNvSpPr>
          <p:nvPr/>
        </p:nvSpPr>
        <p:spPr bwMode="auto">
          <a:xfrm>
            <a:off x="179388" y="3608388"/>
            <a:ext cx="5219700" cy="828675"/>
          </a:xfrm>
          <a:prstGeom prst="downArrowCallout">
            <a:avLst>
              <a:gd name="adj1" fmla="val 24962"/>
              <a:gd name="adj2" fmla="val 34323"/>
              <a:gd name="adj3" fmla="val 25000"/>
              <a:gd name="adj4" fmla="val 64977"/>
            </a:avLst>
          </a:prstGeom>
          <a:noFill/>
          <a:ln w="19050" algn="ctr">
            <a:solidFill>
              <a:srgbClr val="0033CC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1513" name="Стрелка вправо 10"/>
          <p:cNvSpPr>
            <a:spLocks noChangeArrowheads="1"/>
          </p:cNvSpPr>
          <p:nvPr/>
        </p:nvSpPr>
        <p:spPr bwMode="auto">
          <a:xfrm>
            <a:off x="5397500" y="3608388"/>
            <a:ext cx="360363" cy="541337"/>
          </a:xfrm>
          <a:prstGeom prst="rightArrow">
            <a:avLst>
              <a:gd name="adj1" fmla="val 50000"/>
              <a:gd name="adj2" fmla="val 50000"/>
            </a:avLst>
          </a:prstGeom>
          <a:noFill/>
          <a:ln w="19050" algn="ctr">
            <a:solidFill>
              <a:srgbClr val="0033CC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cxnSp>
        <p:nvCxnSpPr>
          <p:cNvPr id="21514" name="Прямая соединительная линия 12"/>
          <p:cNvCxnSpPr>
            <a:cxnSpLocks noChangeShapeType="1"/>
          </p:cNvCxnSpPr>
          <p:nvPr/>
        </p:nvCxnSpPr>
        <p:spPr bwMode="auto">
          <a:xfrm>
            <a:off x="2627313" y="4005263"/>
            <a:ext cx="288925" cy="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pic>
        <p:nvPicPr>
          <p:cNvPr id="21515" name="Picture 12" descr="http://im4-tub-ru.yandex.net/i?id=287274047-13-7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40263" y="476250"/>
            <a:ext cx="1143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875" y="-100013"/>
            <a:ext cx="8229600" cy="490538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3300"/>
                </a:solidFill>
              </a:rPr>
              <a:t>Материально-техническая база кафедры</a:t>
            </a:r>
          </a:p>
        </p:txBody>
      </p:sp>
      <p:graphicFrame>
        <p:nvGraphicFramePr>
          <p:cNvPr id="21538" name="Group 34"/>
          <p:cNvGraphicFramePr>
            <a:graphicFrameLocks noGrp="1"/>
          </p:cNvGraphicFramePr>
          <p:nvPr/>
        </p:nvGraphicFramePr>
        <p:xfrm>
          <a:off x="107950" y="2565400"/>
          <a:ext cx="7921128" cy="4147395"/>
        </p:xfrm>
        <a:graphic>
          <a:graphicData uri="http://schemas.openxmlformats.org/drawingml/2006/table">
            <a:tbl>
              <a:tblPr/>
              <a:tblGrid>
                <a:gridCol w="3816672"/>
                <a:gridCol w="4104456"/>
              </a:tblGrid>
              <a:tr h="504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Печь шахтная 1250</a:t>
                      </a:r>
                      <a:r>
                        <a:rPr kumimoji="0" 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С СНОЛ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Шкаф сушильный СШ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Печь СНОЛ 67/1300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Измеритель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иммитанса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Е7-20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Печь муфельная СНОЛ 6/11-13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Установка для аэрографии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Печь СНОЛ 2,25.2/12,5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РН-метр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РН-150 МА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Весы электронные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HL-400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ПСХ – 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Активатор планетарный АГО-2С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Печь высокотемпературная ВПК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64">
                <a:tc gridSpan="2"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Общая стоимость оборудования - 1165333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руб</a:t>
                      </a: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0563">
                <a:tc gridSpan="2"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Компьютеры и оргтехника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-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96787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руб</a:t>
                      </a: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558" name="Text Box 31"/>
          <p:cNvSpPr txBox="1">
            <a:spLocks noChangeArrowheads="1"/>
          </p:cNvSpPr>
          <p:nvPr/>
        </p:nvSpPr>
        <p:spPr bwMode="auto">
          <a:xfrm>
            <a:off x="-541338" y="1773238"/>
            <a:ext cx="7920038" cy="725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ru-RU" sz="1800" b="1"/>
              <a:t>Оборудование, приобретенное в</a:t>
            </a:r>
            <a:r>
              <a:rPr lang="en-US" sz="1800" b="1"/>
              <a:t> 2008 – 2011 </a:t>
            </a:r>
            <a:r>
              <a:rPr lang="ru-RU" sz="1800" b="1"/>
              <a:t>гг. </a:t>
            </a:r>
            <a:br>
              <a:rPr lang="ru-RU" sz="1800" b="1"/>
            </a:br>
            <a:r>
              <a:rPr lang="ru-RU" sz="1800" b="1"/>
              <a:t>на средства фонда проректора по УР, в</a:t>
            </a:r>
            <a:r>
              <a:rPr lang="en-US" sz="1800" b="1"/>
              <a:t>/</a:t>
            </a:r>
            <a:r>
              <a:rPr lang="ru-RU" sz="1800" b="1"/>
              <a:t>б и гранты</a:t>
            </a:r>
          </a:p>
        </p:txBody>
      </p:sp>
      <p:pic>
        <p:nvPicPr>
          <p:cNvPr id="22559" name="Picture 33" descr="http://im7-tub-ru.yandex.net/i?id=201603923-29-7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70025" y="404813"/>
            <a:ext cx="19288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60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23805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61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23805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22562" name="Picture 3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96188" y="1341438"/>
            <a:ext cx="142875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Овальная выноска 10"/>
          <p:cNvSpPr/>
          <p:nvPr/>
        </p:nvSpPr>
        <p:spPr bwMode="auto">
          <a:xfrm>
            <a:off x="5508104" y="764704"/>
            <a:ext cx="2495550" cy="749300"/>
          </a:xfrm>
          <a:prstGeom prst="wedgeEllipseCallout">
            <a:avLst>
              <a:gd name="adj1" fmla="val -50034"/>
              <a:gd name="adj2" fmla="val 99376"/>
            </a:avLst>
          </a:prstGeom>
          <a:noFill/>
          <a:ln w="127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0799999" rev="0"/>
            </a:camera>
            <a:lightRig rig="threePt" dir="t"/>
          </a:scene3d>
        </p:spPr>
        <p:txBody>
          <a:bodyPr lIns="72000" tIns="180000" rIns="72000" bIns="108000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2564" name="TextBox 11"/>
          <p:cNvSpPr txBox="1">
            <a:spLocks noChangeArrowheads="1"/>
          </p:cNvSpPr>
          <p:nvPr/>
        </p:nvSpPr>
        <p:spPr bwMode="auto">
          <a:xfrm>
            <a:off x="5622925" y="869950"/>
            <a:ext cx="237648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i="1">
                <a:latin typeface="Arial Cyr" pitchFamily="34" charset="0"/>
                <a:cs typeface="Arial Cyr" pitchFamily="34" charset="0"/>
              </a:rPr>
              <a:t>Средства у нас есть</a:t>
            </a:r>
          </a:p>
          <a:p>
            <a:pPr>
              <a:lnSpc>
                <a:spcPct val="110000"/>
              </a:lnSpc>
            </a:pPr>
            <a:r>
              <a:rPr lang="ru-RU" sz="1400" b="1" i="1">
                <a:latin typeface="Arial Cyr" pitchFamily="34" charset="0"/>
                <a:cs typeface="Arial Cyr" pitchFamily="34" charset="0"/>
              </a:rPr>
              <a:t> У нас ума не хватает</a:t>
            </a:r>
          </a:p>
        </p:txBody>
      </p:sp>
      <p:pic>
        <p:nvPicPr>
          <p:cNvPr id="22565" name="Picture 38" descr="http://im4-tub-ru.yandex.net/i?id=85787450-16-7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350" y="981075"/>
            <a:ext cx="14287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-757238" y="73025"/>
            <a:ext cx="8640763" cy="692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FF0000"/>
                </a:solidFill>
              </a:rPr>
              <a:t>Методическое обеспечение </a:t>
            </a:r>
            <a:br>
              <a:rPr lang="ru-RU" sz="2800" b="1" smtClean="0">
                <a:solidFill>
                  <a:srgbClr val="FF0000"/>
                </a:solidFill>
              </a:rPr>
            </a:br>
            <a:r>
              <a:rPr lang="ru-RU" sz="2800" b="1" smtClean="0">
                <a:solidFill>
                  <a:srgbClr val="FF0000"/>
                </a:solidFill>
              </a:rPr>
              <a:t>учебного процесса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38575" y="2852738"/>
            <a:ext cx="5281613" cy="3960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3556" name="Прямоугольник 3"/>
          <p:cNvSpPr>
            <a:spLocks noChangeArrowheads="1"/>
          </p:cNvSpPr>
          <p:nvPr/>
        </p:nvSpPr>
        <p:spPr bwMode="auto">
          <a:xfrm>
            <a:off x="34925" y="719138"/>
            <a:ext cx="784860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Arial" charset="0"/>
              <a:buChar char="•"/>
            </a:pPr>
            <a:r>
              <a:rPr lang="ru-RU" sz="1800"/>
              <a:t> </a:t>
            </a:r>
            <a:r>
              <a:rPr lang="ru-RU" sz="2000"/>
              <a:t>Все дисциплины обеспечены основной учебно-методической литературой, рекомендованной в рабочих программах </a:t>
            </a:r>
            <a:br>
              <a:rPr lang="ru-RU" sz="2000"/>
            </a:br>
            <a:r>
              <a:rPr lang="ru-RU" sz="2000"/>
              <a:t>(не менее 0.5 экземпляра на студента). </a:t>
            </a:r>
          </a:p>
          <a:p>
            <a:pPr>
              <a:buClr>
                <a:srgbClr val="FF0000"/>
              </a:buClr>
              <a:buFont typeface="Arial" charset="0"/>
              <a:buChar char="•"/>
            </a:pPr>
            <a:r>
              <a:rPr lang="ru-RU" sz="2000"/>
              <a:t> По всем учебным дисциплинам разрабатываются собственные учебно-методические материалы.</a:t>
            </a:r>
          </a:p>
          <a:p>
            <a:pPr>
              <a:buClr>
                <a:srgbClr val="0000FF"/>
              </a:buClr>
            </a:pPr>
            <a:endParaRPr lang="ru-RU" sz="1800"/>
          </a:p>
          <a:p>
            <a:pPr>
              <a:buClr>
                <a:srgbClr val="0000FF"/>
              </a:buClr>
            </a:pPr>
            <a:r>
              <a:rPr lang="ru-RU" sz="1800"/>
              <a:t> В 2008-2011 гг. выпущены</a:t>
            </a:r>
            <a:r>
              <a:rPr lang="en-US" sz="1800"/>
              <a:t>:</a:t>
            </a:r>
            <a:endParaRPr lang="ru-RU" sz="1800"/>
          </a:p>
          <a:p>
            <a:pPr>
              <a:buClr>
                <a:srgbClr val="0000FF"/>
              </a:buClr>
              <a:buFont typeface="Wingdings" pitchFamily="2" charset="2"/>
              <a:buChar char="q"/>
            </a:pPr>
            <a:r>
              <a:rPr lang="ru-RU" sz="2000"/>
              <a:t> </a:t>
            </a:r>
            <a:r>
              <a:rPr lang="ru-RU" sz="1800"/>
              <a:t>5 учебных пособий </a:t>
            </a:r>
            <a:r>
              <a:rPr lang="ru-RU" sz="1600"/>
              <a:t/>
            </a:r>
            <a:br>
              <a:rPr lang="ru-RU" sz="1600"/>
            </a:br>
            <a:r>
              <a:rPr lang="ru-RU" sz="1800"/>
              <a:t>(43,8 п. л.)</a:t>
            </a:r>
          </a:p>
          <a:p>
            <a:pPr>
              <a:buClr>
                <a:srgbClr val="0000FF"/>
              </a:buClr>
              <a:buFont typeface="Wingdings" pitchFamily="2" charset="2"/>
              <a:buChar char="q"/>
            </a:pPr>
            <a:r>
              <a:rPr lang="ru-RU" sz="1800"/>
              <a:t> 3 методических указаний </a:t>
            </a:r>
            <a:br>
              <a:rPr lang="ru-RU" sz="1800"/>
            </a:br>
            <a:r>
              <a:rPr lang="ru-RU" sz="1800"/>
              <a:t>(6,3 п. л.)</a:t>
            </a:r>
          </a:p>
          <a:p>
            <a:pPr>
              <a:buClr>
                <a:srgbClr val="0000FF"/>
              </a:buClr>
              <a:buFont typeface="Wingdings" pitchFamily="2" charset="2"/>
              <a:buChar char="q"/>
            </a:pPr>
            <a:r>
              <a:rPr lang="ru-RU" sz="1800"/>
              <a:t> 4 слайд-конспекта лекций</a:t>
            </a:r>
          </a:p>
          <a:p>
            <a:pPr>
              <a:buClr>
                <a:srgbClr val="0000FF"/>
              </a:buClr>
              <a:buFont typeface="Wingdings" pitchFamily="2" charset="2"/>
              <a:buChar char="q"/>
            </a:pPr>
            <a:r>
              <a:rPr lang="ru-RU" sz="1800"/>
              <a:t> сертификат на педагогические </a:t>
            </a:r>
            <a:br>
              <a:rPr lang="ru-RU" sz="1800"/>
            </a:br>
            <a:r>
              <a:rPr lang="ru-RU" sz="1800"/>
              <a:t>    измерительные материалы</a:t>
            </a:r>
          </a:p>
        </p:txBody>
      </p:sp>
      <p:pic>
        <p:nvPicPr>
          <p:cNvPr id="23557" name="Picture 11" descr="http://im3-tub-ru.yandex.net/i?id=109957202-24-7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762875" y="1196975"/>
            <a:ext cx="13335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http://im2-tub-ru.yandex.net/i?id=483207584-31-72&amp;n=1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55988" y="1125538"/>
            <a:ext cx="17526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620713"/>
            <a:ext cx="8893175" cy="849312"/>
          </a:xfrm>
          <a:solidFill>
            <a:schemeClr val="bg1"/>
          </a:solidFill>
        </p:spPr>
        <p:txBody>
          <a:bodyPr/>
          <a:lstStyle/>
          <a:p>
            <a:r>
              <a:rPr lang="ru-RU" sz="2800" b="1" smtClean="0">
                <a:solidFill>
                  <a:srgbClr val="FF3300"/>
                </a:solidFill>
              </a:rPr>
              <a:t>Повышение качества инженерного образования на современном этапе</a:t>
            </a:r>
          </a:p>
        </p:txBody>
      </p:sp>
      <p:pic>
        <p:nvPicPr>
          <p:cNvPr id="24580" name="Picture 8" descr="http://im5-tub-ru.yandex.net/i?id=162393571-11-7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925" y="1136650"/>
            <a:ext cx="9429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2647950"/>
            <a:ext cx="8229600" cy="4525963"/>
          </a:xfrm>
        </p:spPr>
        <p:txBody>
          <a:bodyPr/>
          <a:lstStyle/>
          <a:p>
            <a:pPr marL="514350" indent="-514350">
              <a:lnSpc>
                <a:spcPct val="130000"/>
              </a:lnSpc>
              <a:buFontTx/>
              <a:buAutoNum type="romanUcPeriod"/>
            </a:pPr>
            <a:r>
              <a:rPr lang="ru-RU" sz="2200" smtClean="0"/>
              <a:t>Использование новых информационных технологий </a:t>
            </a:r>
            <a:br>
              <a:rPr lang="ru-RU" sz="2200" smtClean="0"/>
            </a:br>
            <a:r>
              <a:rPr lang="ru-RU" sz="2200" smtClean="0"/>
              <a:t>в учебном процессе</a:t>
            </a:r>
          </a:p>
          <a:p>
            <a:pPr marL="514350" indent="-514350">
              <a:buFontTx/>
              <a:buAutoNum type="romanUcPeriod"/>
            </a:pPr>
            <a:endParaRPr lang="ru-RU" sz="800" smtClean="0"/>
          </a:p>
          <a:p>
            <a:pPr marL="514350" indent="-514350" eaLnBrk="1" hangingPunct="1">
              <a:lnSpc>
                <a:spcPct val="130000"/>
              </a:lnSpc>
              <a:spcBef>
                <a:spcPct val="50000"/>
              </a:spcBef>
              <a:buFontTx/>
              <a:buAutoNum type="romanUcPeriod"/>
            </a:pPr>
            <a:r>
              <a:rPr lang="ru-RU" sz="2200" smtClean="0"/>
              <a:t>Совершенствование системы организации, контроля и методического обеспечения самостоятельной работы студентов (СРС)</a:t>
            </a:r>
          </a:p>
          <a:p>
            <a:pPr marL="514350" indent="-514350" eaLnBrk="1" hangingPunct="1">
              <a:lnSpc>
                <a:spcPct val="130000"/>
              </a:lnSpc>
              <a:spcBef>
                <a:spcPct val="50000"/>
              </a:spcBef>
              <a:buFontTx/>
              <a:buAutoNum type="romanUcPeriod"/>
            </a:pPr>
            <a:endParaRPr lang="ru-RU" sz="800" smtClean="0"/>
          </a:p>
          <a:p>
            <a:pPr marL="514350" indent="-514350" eaLnBrk="1" hangingPunct="1">
              <a:lnSpc>
                <a:spcPct val="130000"/>
              </a:lnSpc>
              <a:spcBef>
                <a:spcPct val="50000"/>
              </a:spcBef>
              <a:buFontTx/>
              <a:buAutoNum type="romanUcPeriod"/>
            </a:pPr>
            <a:r>
              <a:rPr lang="ru-RU" sz="2200" smtClean="0"/>
              <a:t>Ориентация учебного процесса на практическую деятельность</a:t>
            </a:r>
          </a:p>
          <a:p>
            <a:pPr marL="514350" indent="-514350"/>
            <a:endParaRPr lang="ru-RU" sz="2200" b="1" smtClean="0"/>
          </a:p>
        </p:txBody>
      </p:sp>
      <p:sp>
        <p:nvSpPr>
          <p:cNvPr id="5" name="Прямоугольник с двумя вырезанными соседними углами 4"/>
          <p:cNvSpPr/>
          <p:nvPr/>
        </p:nvSpPr>
        <p:spPr bwMode="auto">
          <a:xfrm>
            <a:off x="431800" y="1484313"/>
            <a:ext cx="8278813" cy="5184775"/>
          </a:xfrm>
          <a:prstGeom prst="snip2SameRect">
            <a:avLst>
              <a:gd name="adj1" fmla="val 24751"/>
              <a:gd name="adj2" fmla="val 0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100000"/>
              </a:lnSpc>
              <a:defRPr/>
            </a:pPr>
            <a:r>
              <a:rPr lang="ru-RU" sz="2000" b="1" kern="0" dirty="0">
                <a:latin typeface="+mj-lt"/>
                <a:ea typeface="+mj-ea"/>
                <a:cs typeface="+mj-cs"/>
              </a:rPr>
              <a:t>Обсуждаем на методическом семинаре кафедры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308850" cy="11430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3300"/>
                </a:solidFill>
              </a:rPr>
              <a:t>Использование информационных технологий </a:t>
            </a:r>
            <a:br>
              <a:rPr lang="ru-RU" sz="2400" b="1" smtClean="0">
                <a:solidFill>
                  <a:srgbClr val="FF3300"/>
                </a:solidFill>
              </a:rPr>
            </a:br>
            <a:r>
              <a:rPr lang="ru-RU" sz="2400" b="1" smtClean="0">
                <a:solidFill>
                  <a:srgbClr val="FF3300"/>
                </a:solidFill>
              </a:rPr>
              <a:t>в учебном процессе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323850" y="1174750"/>
            <a:ext cx="8424863" cy="6575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>
              <a:buClr>
                <a:srgbClr val="0033CC"/>
              </a:buClr>
              <a:buFont typeface="Wingdings" pitchFamily="2" charset="2"/>
              <a:buChar char="Ø"/>
            </a:pPr>
            <a:r>
              <a:rPr lang="ru-RU" sz="2200"/>
              <a:t>Чтение лекций и проведений занятий с использованием </a:t>
            </a:r>
          </a:p>
          <a:p>
            <a:pPr indent="457200">
              <a:buClr>
                <a:srgbClr val="0033CC"/>
              </a:buClr>
              <a:buFont typeface="Wingdings" pitchFamily="2" charset="2"/>
              <a:buNone/>
            </a:pPr>
            <a:r>
              <a:rPr lang="ru-RU" sz="2200"/>
              <a:t>мультимедийной техники.</a:t>
            </a:r>
          </a:p>
          <a:p>
            <a:pPr indent="457200">
              <a:buClr>
                <a:srgbClr val="0033CC"/>
              </a:buClr>
              <a:buFont typeface="Wingdings" pitchFamily="2" charset="2"/>
              <a:buChar char="Ø"/>
            </a:pPr>
            <a:endParaRPr lang="ru-RU" sz="1000"/>
          </a:p>
          <a:p>
            <a:pPr indent="457200">
              <a:buClr>
                <a:srgbClr val="0033CC"/>
              </a:buClr>
              <a:buFont typeface="Wingdings" pitchFamily="2" charset="2"/>
              <a:buChar char="Ø"/>
            </a:pPr>
            <a:r>
              <a:rPr lang="ru-RU" sz="2200"/>
              <a:t>Совершенствование тестовых форм контроля знаний.</a:t>
            </a:r>
          </a:p>
          <a:p>
            <a:pPr indent="457200">
              <a:buClr>
                <a:srgbClr val="0033CC"/>
              </a:buClr>
              <a:buFont typeface="Wingdings" pitchFamily="2" charset="2"/>
              <a:buChar char="Ø"/>
            </a:pPr>
            <a:endParaRPr lang="ru-RU" sz="1000"/>
          </a:p>
          <a:p>
            <a:pPr indent="457200">
              <a:buClr>
                <a:srgbClr val="0033CC"/>
              </a:buClr>
              <a:buFont typeface="Wingdings" pitchFamily="2" charset="2"/>
              <a:buChar char="Ø"/>
            </a:pPr>
            <a:r>
              <a:rPr lang="ru-RU" sz="2200"/>
              <a:t>Уверенное пользование программными средствами</a:t>
            </a:r>
          </a:p>
          <a:p>
            <a:pPr indent="457200">
              <a:buClr>
                <a:srgbClr val="0033CC"/>
              </a:buClr>
              <a:buFont typeface="Wingdings" pitchFamily="2" charset="2"/>
              <a:buNone/>
            </a:pPr>
            <a:r>
              <a:rPr lang="ru-RU" sz="2200"/>
              <a:t> </a:t>
            </a:r>
            <a:r>
              <a:rPr lang="en-US" sz="2200"/>
              <a:t>Microsoft Office</a:t>
            </a:r>
            <a:r>
              <a:rPr lang="ru-RU" sz="2200"/>
              <a:t> для подготовки квалификационных работ и</a:t>
            </a:r>
          </a:p>
          <a:p>
            <a:pPr indent="457200">
              <a:buClr>
                <a:srgbClr val="0033CC"/>
              </a:buClr>
              <a:buFont typeface="Wingdings" pitchFamily="2" charset="2"/>
              <a:buNone/>
            </a:pPr>
            <a:r>
              <a:rPr lang="ru-RU" sz="2200"/>
              <a:t> презентаций.</a:t>
            </a:r>
          </a:p>
          <a:p>
            <a:pPr indent="457200">
              <a:buClr>
                <a:srgbClr val="0033CC"/>
              </a:buClr>
              <a:buFont typeface="Wingdings" pitchFamily="2" charset="2"/>
              <a:buChar char="Ø"/>
            </a:pPr>
            <a:endParaRPr lang="ru-RU" sz="1000"/>
          </a:p>
          <a:p>
            <a:pPr indent="457200">
              <a:buClr>
                <a:srgbClr val="0033CC"/>
              </a:buClr>
              <a:buFont typeface="Wingdings" pitchFamily="2" charset="2"/>
              <a:buChar char="Ø"/>
            </a:pPr>
            <a:r>
              <a:rPr lang="ru-RU" sz="2200"/>
              <a:t>Развитие навыков поиска научно-технической информации</a:t>
            </a:r>
          </a:p>
          <a:p>
            <a:pPr indent="457200">
              <a:buClr>
                <a:srgbClr val="0033CC"/>
              </a:buClr>
            </a:pPr>
            <a:r>
              <a:rPr lang="ru-RU" sz="2200"/>
              <a:t>в Интернете.</a:t>
            </a:r>
          </a:p>
          <a:p>
            <a:pPr indent="457200">
              <a:buClr>
                <a:srgbClr val="0033CC"/>
              </a:buClr>
            </a:pPr>
            <a:endParaRPr lang="ru-RU" sz="1000"/>
          </a:p>
          <a:p>
            <a:pPr indent="457200">
              <a:buClr>
                <a:srgbClr val="0033CC"/>
              </a:buClr>
              <a:buFont typeface="Wingdings" pitchFamily="2" charset="2"/>
              <a:buChar char="Ø"/>
            </a:pPr>
            <a:r>
              <a:rPr lang="ru-RU" sz="2200"/>
              <a:t>Работа с текстово-графической информацией</a:t>
            </a:r>
          </a:p>
          <a:p>
            <a:pPr indent="457200">
              <a:buClr>
                <a:srgbClr val="0033CC"/>
              </a:buClr>
            </a:pPr>
            <a:r>
              <a:rPr lang="ru-RU" sz="2200"/>
              <a:t>и базами данных и участие в их составлении</a:t>
            </a:r>
          </a:p>
          <a:p>
            <a:pPr indent="457200">
              <a:buClr>
                <a:srgbClr val="0033CC"/>
              </a:buClr>
              <a:buFont typeface="Wingdings" pitchFamily="2" charset="2"/>
              <a:buChar char="Ø"/>
            </a:pPr>
            <a:endParaRPr lang="ru-RU" sz="2200"/>
          </a:p>
          <a:p>
            <a:pPr indent="457200">
              <a:buClr>
                <a:srgbClr val="0033CC"/>
              </a:buClr>
              <a:buFont typeface="Wingdings" pitchFamily="2" charset="2"/>
              <a:buChar char="Ø"/>
            </a:pPr>
            <a:endParaRPr lang="ru-RU" sz="2200"/>
          </a:p>
          <a:p>
            <a:pPr indent="457200" algn="ctr" eaLnBrk="0" hangingPunct="0">
              <a:buClr>
                <a:srgbClr val="0033CC"/>
              </a:buClr>
              <a:buFont typeface="Wingdings" pitchFamily="2" charset="2"/>
              <a:buChar char="v"/>
            </a:pPr>
            <a:endParaRPr lang="ru-RU" sz="2000"/>
          </a:p>
        </p:txBody>
      </p:sp>
      <p:pic>
        <p:nvPicPr>
          <p:cNvPr id="25604" name="Picture 6" descr="http://im3-tub-ru.yandex.net/i?id=372568299-47-7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77100" y="0"/>
            <a:ext cx="187007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250825" y="2055813"/>
            <a:ext cx="8713788" cy="5146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85000"/>
              </a:lnSpc>
            </a:pPr>
            <a:endParaRPr lang="ru-RU" sz="2000" b="1" u="sng">
              <a:solidFill>
                <a:srgbClr val="0000FF"/>
              </a:solidFill>
            </a:endParaRPr>
          </a:p>
          <a:p>
            <a:pPr>
              <a:lnSpc>
                <a:spcPct val="85000"/>
              </a:lnSpc>
            </a:pPr>
            <a:r>
              <a:rPr lang="ru-RU" sz="2000" b="1"/>
              <a:t>С одной стороны</a:t>
            </a:r>
            <a:r>
              <a:rPr lang="ru-RU" sz="1800">
                <a:solidFill>
                  <a:srgbClr val="0000FF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rgbClr val="FF3300"/>
              </a:buClr>
            </a:pPr>
            <a:r>
              <a:rPr lang="en-US" sz="2000"/>
              <a:t> </a:t>
            </a:r>
            <a:r>
              <a:rPr lang="ru-RU" sz="2000"/>
              <a:t>  В новом учебном плане (профиль ХТТНиСМ) доля СРС </a:t>
            </a:r>
          </a:p>
          <a:p>
            <a:pPr>
              <a:lnSpc>
                <a:spcPct val="150000"/>
              </a:lnSpc>
              <a:buClr>
                <a:srgbClr val="FF3300"/>
              </a:buClr>
            </a:pPr>
            <a:r>
              <a:rPr lang="ru-RU" sz="2000"/>
              <a:t>   повышается на 57 %.</a:t>
            </a:r>
          </a:p>
          <a:p>
            <a:pPr>
              <a:lnSpc>
                <a:spcPct val="150000"/>
              </a:lnSpc>
              <a:buClr>
                <a:srgbClr val="FF3300"/>
              </a:buClr>
            </a:pPr>
            <a:r>
              <a:rPr lang="ru-RU" sz="2000" b="1"/>
              <a:t>С другой стороны</a:t>
            </a:r>
            <a:r>
              <a:rPr lang="ru-RU" sz="2000">
                <a:solidFill>
                  <a:srgbClr val="0000FF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rgbClr val="FF3300"/>
              </a:buClr>
            </a:pPr>
            <a:r>
              <a:rPr lang="en-US" sz="2000"/>
              <a:t>    </a:t>
            </a:r>
            <a:r>
              <a:rPr lang="ru-RU" sz="2000"/>
              <a:t>В составе учебной нагрузки преподавателей не предусмотрены</a:t>
            </a:r>
          </a:p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ru-RU" sz="2000"/>
              <a:t>    часы на руководство СРС</a:t>
            </a:r>
          </a:p>
          <a:p>
            <a:pPr>
              <a:lnSpc>
                <a:spcPct val="85000"/>
              </a:lnSpc>
            </a:pPr>
            <a:endParaRPr lang="en-US" b="1" u="sng">
              <a:solidFill>
                <a:srgbClr val="0000FF"/>
              </a:solidFill>
            </a:endParaRPr>
          </a:p>
          <a:p>
            <a:pPr>
              <a:lnSpc>
                <a:spcPct val="85000"/>
              </a:lnSpc>
            </a:pPr>
            <a:r>
              <a:rPr lang="ru-RU" sz="2000" b="1" u="sng">
                <a:solidFill>
                  <a:srgbClr val="0000FF"/>
                </a:solidFill>
              </a:rPr>
              <a:t>Проблемы</a:t>
            </a:r>
          </a:p>
          <a:p>
            <a:pPr>
              <a:lnSpc>
                <a:spcPct val="85000"/>
              </a:lnSpc>
            </a:pPr>
            <a:endParaRPr lang="ru-RU" b="1">
              <a:solidFill>
                <a:srgbClr val="0000FF"/>
              </a:solidFill>
            </a:endParaRPr>
          </a:p>
          <a:p>
            <a:pPr>
              <a:lnSpc>
                <a:spcPct val="85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/>
              <a:t>  </a:t>
            </a:r>
            <a:r>
              <a:rPr lang="ru-RU" sz="2000"/>
              <a:t>Снижение уровня фундаментальной подготовки студентов. </a:t>
            </a:r>
          </a:p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en-US" sz="2000"/>
              <a:t> </a:t>
            </a:r>
            <a:r>
              <a:rPr lang="ru-RU" sz="2000"/>
              <a:t> Затруднения в освоении учебного материала без лидера</a:t>
            </a:r>
            <a:r>
              <a:rPr lang="en-US" sz="2000"/>
              <a:t>.</a:t>
            </a:r>
            <a:endParaRPr lang="ru-RU" sz="2000"/>
          </a:p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sz="2000"/>
              <a:t>  Неумение рационально использовать свободное время.</a:t>
            </a:r>
          </a:p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None/>
            </a:pPr>
            <a:endParaRPr lang="ru-RU" sz="2000"/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250825" y="-26988"/>
            <a:ext cx="8642350" cy="8731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>
                <a:solidFill>
                  <a:srgbClr val="FF3300"/>
                </a:solidFill>
              </a:rPr>
              <a:t>Совершенствование системы организации, контроля и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методического обеспечения СРС</a:t>
            </a:r>
          </a:p>
        </p:txBody>
      </p:sp>
      <p:pic>
        <p:nvPicPr>
          <p:cNvPr id="26628" name="Picture 6" descr="http://im0-tub-ru.yandex.net/i?id=341383475-02-72&amp;n=1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59113" y="765175"/>
            <a:ext cx="23399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http://im6-tub-ru.yandex.net/i?id=102049002-08-7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240713" y="3500438"/>
            <a:ext cx="665162" cy="1296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6630" name="Прямоугольник 5"/>
          <p:cNvSpPr>
            <a:spLocks noChangeArrowheads="1"/>
          </p:cNvSpPr>
          <p:nvPr/>
        </p:nvSpPr>
        <p:spPr bwMode="auto">
          <a:xfrm>
            <a:off x="8101013" y="3313113"/>
            <a:ext cx="431800" cy="3317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26631" name="Picture 10" descr="http://im6-tub-ru.yandex.net/i?id=329389785-71-7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12088" y="5384800"/>
            <a:ext cx="6953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Прямоугольник 8"/>
          <p:cNvSpPr>
            <a:spLocks noChangeArrowheads="1"/>
          </p:cNvSpPr>
          <p:nvPr/>
        </p:nvSpPr>
        <p:spPr bwMode="auto">
          <a:xfrm>
            <a:off x="7669213" y="5194300"/>
            <a:ext cx="431800" cy="33178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179388" y="981075"/>
            <a:ext cx="8856662" cy="5795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00FF"/>
                </a:solidFill>
              </a:rPr>
              <a:t>Некоторые подходы к решению проблем</a:t>
            </a:r>
          </a:p>
          <a:p>
            <a:pPr marL="342900" indent="-342900">
              <a:defRPr/>
            </a:pPr>
            <a:r>
              <a:rPr lang="ru-RU" sz="1800" dirty="0"/>
              <a:t>По каждой крупной теме каждого </a:t>
            </a:r>
            <a:r>
              <a:rPr lang="ru-RU" sz="1800" dirty="0" err="1"/>
              <a:t>подпрофиля</a:t>
            </a:r>
            <a:r>
              <a:rPr lang="en-US" sz="1800" dirty="0"/>
              <a:t>:</a:t>
            </a:r>
            <a:endParaRPr lang="ru-RU" sz="1800" dirty="0"/>
          </a:p>
          <a:p>
            <a:pPr lvl="1"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ü"/>
              <a:defRPr/>
            </a:pPr>
            <a:r>
              <a:rPr lang="ru-RU" sz="1800" dirty="0"/>
              <a:t>  собраны и обоснованы важнейшие виды используемых расчетов</a:t>
            </a:r>
            <a:r>
              <a:rPr lang="en-US" sz="1800" dirty="0"/>
              <a:t>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    </a:t>
            </a:r>
            <a:r>
              <a:rPr lang="en-US" sz="1800" dirty="0"/>
              <a:t>(</a:t>
            </a:r>
            <a:r>
              <a:rPr lang="ru-RU" sz="1800" dirty="0"/>
              <a:t>сырьевых смесей, составов шихты, материальных и тепловых </a:t>
            </a:r>
            <a:br>
              <a:rPr lang="ru-RU" sz="1800" dirty="0"/>
            </a:br>
            <a:r>
              <a:rPr lang="ru-RU" sz="1800" dirty="0"/>
              <a:t>     балансов, параметров технологических процессов и т.п.); </a:t>
            </a:r>
          </a:p>
          <a:p>
            <a:pPr lvl="1"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ü"/>
              <a:defRPr/>
            </a:pPr>
            <a:r>
              <a:rPr lang="ru-RU" sz="1800" dirty="0"/>
              <a:t>  изложены принципы анализа отдельных ситуаций; </a:t>
            </a:r>
          </a:p>
          <a:p>
            <a:pPr lvl="1"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ü"/>
              <a:defRPr/>
            </a:pPr>
            <a:r>
              <a:rPr lang="ru-RU" sz="1800" dirty="0"/>
              <a:t>  приведены примеры решения задач и выполнения упражнений; </a:t>
            </a:r>
          </a:p>
          <a:p>
            <a:pPr lvl="1">
              <a:lnSpc>
                <a:spcPct val="150000"/>
              </a:lnSpc>
              <a:buClr>
                <a:srgbClr val="0000FF"/>
              </a:buClr>
              <a:defRPr/>
            </a:pPr>
            <a:endParaRPr lang="ru-RU" sz="800" dirty="0"/>
          </a:p>
          <a:p>
            <a:pPr>
              <a:defRPr/>
            </a:pPr>
            <a:r>
              <a:rPr lang="ru-RU" sz="1800" dirty="0"/>
              <a:t>Требования к студентам следует формулировать с учетом </a:t>
            </a:r>
            <a:r>
              <a:rPr lang="ru-RU" sz="1800" u="sng" dirty="0"/>
              <a:t>трехуровневой</a:t>
            </a:r>
            <a:r>
              <a:rPr lang="ru-RU" sz="1800" dirty="0"/>
              <a:t> </a:t>
            </a:r>
            <a:br>
              <a:rPr lang="ru-RU" sz="1800" dirty="0"/>
            </a:br>
            <a:r>
              <a:rPr lang="ru-RU" sz="1800" dirty="0"/>
              <a:t> системы усвоения материала (</a:t>
            </a:r>
            <a:r>
              <a:rPr lang="ru-RU" sz="1800" i="1" dirty="0"/>
              <a:t>минимального, среднего и повышенного</a:t>
            </a:r>
            <a:r>
              <a:rPr lang="ru-RU" sz="1800" dirty="0"/>
              <a:t>).</a:t>
            </a:r>
          </a:p>
          <a:p>
            <a:pPr>
              <a:defRPr/>
            </a:pPr>
            <a:endParaRPr lang="ru-RU" sz="1800" dirty="0"/>
          </a:p>
          <a:p>
            <a:pPr>
              <a:defRPr/>
            </a:pPr>
            <a:endParaRPr lang="ru-RU" sz="800" dirty="0"/>
          </a:p>
          <a:p>
            <a:pPr>
              <a:defRPr/>
            </a:pPr>
            <a:endParaRPr lang="ru-RU" sz="1800" dirty="0"/>
          </a:p>
          <a:p>
            <a:pPr>
              <a:defRPr/>
            </a:pPr>
            <a:r>
              <a:rPr lang="ru-RU" sz="1800" dirty="0"/>
              <a:t>Методические разработки должны содержать </a:t>
            </a:r>
            <a:r>
              <a:rPr lang="ru-RU" sz="1800" u="sng" dirty="0"/>
              <a:t>уровневые</a:t>
            </a:r>
            <a:r>
              <a:rPr lang="ru-RU" sz="1800" dirty="0"/>
              <a:t> перечни контрольных вопросов, задач, упражнений, требований к коллоквиумам и т.п. </a:t>
            </a:r>
            <a:br>
              <a:rPr lang="ru-RU" sz="1800" dirty="0"/>
            </a:br>
            <a:r>
              <a:rPr lang="ru-RU" sz="1800" b="1" dirty="0"/>
              <a:t> </a:t>
            </a:r>
            <a:endParaRPr lang="ru-RU" sz="1800" dirty="0"/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179388" y="0"/>
            <a:ext cx="8642350" cy="873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>
                <a:solidFill>
                  <a:srgbClr val="FF3300"/>
                </a:solidFill>
              </a:rPr>
              <a:t>Совершенствование системы организации, контроля и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методического обеспечения СРС</a:t>
            </a:r>
          </a:p>
        </p:txBody>
      </p:sp>
      <p:pic>
        <p:nvPicPr>
          <p:cNvPr id="27652" name="Picture 6" descr="http://im2-tub-ru.yandex.net/i?id=362431882-67-7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001000" y="1773238"/>
            <a:ext cx="1143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19475" y="4797425"/>
            <a:ext cx="1625600" cy="749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>
            <p:ph/>
          </p:nvPr>
        </p:nvGraphicFramePr>
        <p:xfrm>
          <a:off x="209550" y="1236663"/>
          <a:ext cx="8258175" cy="6153150"/>
        </p:xfrm>
        <a:graphic>
          <a:graphicData uri="http://schemas.openxmlformats.org/presentationml/2006/ole">
            <p:oleObj spid="_x0000_s3074" name="Document" r:id="rId3" imgW="8509271" imgH="6343930" progId="Word.Document.8">
              <p:embed/>
            </p:oleObj>
          </a:graphicData>
        </a:graphic>
      </p:graphicFrame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0" y="-411163"/>
            <a:ext cx="9396413" cy="16668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sz="2000">
                <a:solidFill>
                  <a:srgbClr val="0033CC"/>
                </a:solidFill>
              </a:rPr>
              <a:t/>
            </a:r>
            <a:br>
              <a:rPr lang="ru-RU" sz="2000">
                <a:solidFill>
                  <a:srgbClr val="0033CC"/>
                </a:solidFill>
              </a:rPr>
            </a:br>
            <a:r>
              <a:rPr lang="ru-RU" sz="2200" b="1">
                <a:solidFill>
                  <a:srgbClr val="FF0000"/>
                </a:solidFill>
              </a:rPr>
              <a:t>Ориентация учебного процесса</a:t>
            </a:r>
            <a:r>
              <a:rPr lang="en-US" sz="2200" b="1">
                <a:solidFill>
                  <a:srgbClr val="FF0000"/>
                </a:solidFill>
              </a:rPr>
              <a:t/>
            </a:r>
            <a:br>
              <a:rPr lang="en-US" sz="2200" b="1">
                <a:solidFill>
                  <a:srgbClr val="FF0000"/>
                </a:solidFill>
              </a:rPr>
            </a:br>
            <a:r>
              <a:rPr lang="ru-RU" sz="2200" b="1">
                <a:solidFill>
                  <a:srgbClr val="FF0000"/>
                </a:solidFill>
              </a:rPr>
              <a:t> на практическую деятельность </a:t>
            </a:r>
            <a:r>
              <a:rPr lang="en-US" sz="2200">
                <a:solidFill>
                  <a:srgbClr val="0033CC"/>
                </a:solidFill>
              </a:rPr>
              <a:t>    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</a:rPr>
              <a:t>   </a:t>
            </a:r>
            <a:r>
              <a:rPr lang="ru-RU" sz="2000" b="1">
                <a:solidFill>
                  <a:srgbClr val="0000FF"/>
                </a:solidFill>
              </a:rPr>
              <a:t>Базы практик 2008 – 2011гг.</a:t>
            </a:r>
            <a:endParaRPr lang="ru-RU" sz="2400" b="1">
              <a:solidFill>
                <a:srgbClr val="0000FF"/>
              </a:solidFill>
            </a:endParaRPr>
          </a:p>
        </p:txBody>
      </p:sp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11863" y="2636838"/>
            <a:ext cx="3113087" cy="414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5867400" y="1196975"/>
            <a:ext cx="32766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u="sng"/>
              <a:t>В 2012 г. студенты распределены на</a:t>
            </a:r>
            <a:br>
              <a:rPr lang="ru-RU" sz="2400" b="1" u="sng"/>
            </a:br>
            <a:r>
              <a:rPr lang="ru-RU" sz="2400" b="1" u="sng"/>
              <a:t> </a:t>
            </a:r>
            <a:r>
              <a:rPr lang="ru-RU" sz="2800" b="1" u="sng"/>
              <a:t>1</a:t>
            </a:r>
            <a:r>
              <a:rPr lang="en-US" sz="2800" b="1" u="sng"/>
              <a:t>8</a:t>
            </a:r>
            <a:r>
              <a:rPr lang="ru-RU" sz="2400" b="1" u="sng"/>
              <a:t> баз практик</a:t>
            </a:r>
          </a:p>
        </p:txBody>
      </p:sp>
      <p:pic>
        <p:nvPicPr>
          <p:cNvPr id="3078" name="Picture 10" descr="http://im5-tub-ru.yandex.net/i?id=367072048-60-7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463" y="115888"/>
            <a:ext cx="12096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Содержимое 2"/>
          <p:cNvGraphicFramePr>
            <a:graphicFrameLocks noGrp="1"/>
          </p:cNvGraphicFramePr>
          <p:nvPr>
            <p:ph/>
          </p:nvPr>
        </p:nvGraphicFramePr>
        <p:xfrm>
          <a:off x="1136650" y="1628775"/>
          <a:ext cx="7600950" cy="5175250"/>
        </p:xfrm>
        <a:graphic>
          <a:graphicData uri="http://schemas.openxmlformats.org/presentationml/2006/ole">
            <p:oleObj spid="_x0000_s4098" r:id="rId3" imgW="7602371" imgH="5175953" progId="Excel.Sheet.8">
              <p:embed/>
            </p:oleObj>
          </a:graphicData>
        </a:graphic>
      </p:graphicFrame>
      <p:sp>
        <p:nvSpPr>
          <p:cNvPr id="4099" name="Text Box 494"/>
          <p:cNvSpPr txBox="1">
            <a:spLocks noChangeArrowheads="1"/>
          </p:cNvSpPr>
          <p:nvPr/>
        </p:nvSpPr>
        <p:spPr bwMode="auto">
          <a:xfrm>
            <a:off x="-468313" y="114300"/>
            <a:ext cx="8856663" cy="1550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Подготовленность выпускников к </a:t>
            </a:r>
            <a:br>
              <a:rPr lang="ru-RU" sz="2400" b="1" i="1">
                <a:solidFill>
                  <a:srgbClr val="FF3300"/>
                </a:solidFill>
              </a:rPr>
            </a:br>
            <a:r>
              <a:rPr lang="ru-RU" sz="2400" b="1" i="1">
                <a:solidFill>
                  <a:srgbClr val="FF3300"/>
                </a:solidFill>
              </a:rPr>
              <a:t>выполнению требований ГОС</a:t>
            </a:r>
          </a:p>
          <a:p>
            <a:pPr algn="ctr">
              <a:lnSpc>
                <a:spcPct val="85000"/>
              </a:lnSpc>
              <a:spcBef>
                <a:spcPct val="50000"/>
              </a:spcBef>
            </a:pPr>
            <a:endParaRPr lang="ru-RU" sz="2000" b="1" i="1">
              <a:solidFill>
                <a:srgbClr val="FF3300"/>
              </a:solidFill>
            </a:endParaRPr>
          </a:p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ru-RU" sz="1400">
                <a:solidFill>
                  <a:srgbClr val="0033CC"/>
                </a:solidFill>
              </a:rPr>
              <a:t>             </a:t>
            </a:r>
            <a:r>
              <a:rPr lang="ru-RU" sz="2000" b="1">
                <a:solidFill>
                  <a:srgbClr val="0033CC"/>
                </a:solidFill>
              </a:rPr>
              <a:t>Успеваемость по дисциплинам специализации (2010</a:t>
            </a:r>
            <a:r>
              <a:rPr lang="en-US" sz="2000" b="1">
                <a:solidFill>
                  <a:srgbClr val="0033CC"/>
                </a:solidFill>
              </a:rPr>
              <a:t>/2011)</a:t>
            </a:r>
            <a:endParaRPr lang="ru-RU" sz="2000" b="1">
              <a:solidFill>
                <a:srgbClr val="0033CC"/>
              </a:solidFill>
            </a:endParaRP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6156325" y="3122613"/>
            <a:ext cx="24479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solidFill>
                  <a:srgbClr val="0033CC"/>
                </a:solidFill>
              </a:rPr>
              <a:t>Тотальное усреднение</a:t>
            </a:r>
          </a:p>
        </p:txBody>
      </p:sp>
      <p:pic>
        <p:nvPicPr>
          <p:cNvPr id="4101" name="Picture 8" descr="http://im8-tub-ru.yandex.net/i?id=300254764-66-7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388" y="2781300"/>
            <a:ext cx="8683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7" descr="C:\Users\1\Desktop\images[1]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948488" y="25400"/>
            <a:ext cx="21304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06437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3300"/>
                </a:solidFill>
              </a:rPr>
              <a:t>Распределение контингента студентов по курсам</a:t>
            </a:r>
            <a:r>
              <a:rPr lang="ru-RU" sz="4000" smtClean="0"/>
              <a:t> 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ph idx="1"/>
          </p:nvPr>
        </p:nvGraphicFramePr>
        <p:xfrm>
          <a:off x="-2092325" y="1057275"/>
          <a:ext cx="13492163" cy="5991225"/>
        </p:xfrm>
        <a:graphic>
          <a:graphicData uri="http://schemas.openxmlformats.org/presentationml/2006/ole">
            <p:oleObj spid="_x0000_s90114" name="Document" r:id="rId3" imgW="9374447" imgH="4163039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Фото каф.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5150" y="115888"/>
            <a:ext cx="8039100" cy="6030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340" name="Прямоугольник 6"/>
          <p:cNvSpPr>
            <a:spLocks noChangeArrowheads="1"/>
          </p:cNvSpPr>
          <p:nvPr/>
        </p:nvSpPr>
        <p:spPr bwMode="auto">
          <a:xfrm>
            <a:off x="3708400" y="6165850"/>
            <a:ext cx="2087563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2008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>
            <p:ph/>
          </p:nvPr>
        </p:nvGraphicFramePr>
        <p:xfrm>
          <a:off x="266700" y="1727200"/>
          <a:ext cx="8562975" cy="5086350"/>
        </p:xfrm>
        <a:graphic>
          <a:graphicData uri="http://schemas.openxmlformats.org/presentationml/2006/ole">
            <p:oleObj spid="_x0000_s5122" name="Document" r:id="rId3" imgW="6443442" imgH="3828097" progId="Word.Document.8">
              <p:embed/>
            </p:oleObj>
          </a:graphicData>
        </a:graphic>
      </p:graphicFrame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323850" y="260350"/>
            <a:ext cx="5205413" cy="1139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>
                <a:solidFill>
                  <a:srgbClr val="FF3300"/>
                </a:solidFill>
              </a:rPr>
              <a:t>Результаты Госэкзаменов и 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защит квалификационных работ</a:t>
            </a:r>
            <a:r>
              <a:rPr lang="en-US" sz="2000"/>
              <a:t/>
            </a:r>
            <a:br>
              <a:rPr lang="en-US" sz="2000"/>
            </a:br>
            <a:r>
              <a:rPr lang="en-US" sz="2000"/>
              <a:t>(</a:t>
            </a:r>
            <a:r>
              <a:rPr lang="ru-RU" sz="2000"/>
              <a:t>201</a:t>
            </a:r>
            <a:r>
              <a:rPr lang="en-US" sz="2000"/>
              <a:t>0, 2011</a:t>
            </a:r>
            <a:r>
              <a:rPr lang="ru-RU" sz="2000"/>
              <a:t>гг.)</a:t>
            </a:r>
          </a:p>
        </p:txBody>
      </p:sp>
      <p:pic>
        <p:nvPicPr>
          <p:cNvPr id="5124" name="Picture 6" descr="http://im4-tub-ru.yandex.net/i?id=23194775-07-16f-5223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59563" y="0"/>
            <a:ext cx="212407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250825" y="333375"/>
            <a:ext cx="6624638" cy="573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3300"/>
                </a:solidFill>
              </a:rPr>
              <a:t>Квалификационный состав ГАК</a:t>
            </a:r>
          </a:p>
        </p:txBody>
      </p:sp>
      <p:sp>
        <p:nvSpPr>
          <p:cNvPr id="28675" name="Rectangle 220"/>
          <p:cNvSpPr>
            <a:spLocks noChangeArrowheads="1"/>
          </p:cNvSpPr>
          <p:nvPr/>
        </p:nvSpPr>
        <p:spPr bwMode="auto">
          <a:xfrm>
            <a:off x="-131763" y="895350"/>
            <a:ext cx="2162176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76" name="Rectangle 417"/>
          <p:cNvSpPr>
            <a:spLocks noChangeArrowheads="1"/>
          </p:cNvSpPr>
          <p:nvPr/>
        </p:nvSpPr>
        <p:spPr bwMode="auto">
          <a:xfrm>
            <a:off x="-131763" y="893763"/>
            <a:ext cx="2162176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28677" name="Group 627"/>
          <p:cNvGrpSpPr>
            <a:grpSpLocks/>
          </p:cNvGrpSpPr>
          <p:nvPr/>
        </p:nvGrpSpPr>
        <p:grpSpPr bwMode="auto">
          <a:xfrm>
            <a:off x="250825" y="1196975"/>
            <a:ext cx="8785225" cy="5256213"/>
            <a:chOff x="294" y="754"/>
            <a:chExt cx="5398" cy="2786"/>
          </a:xfrm>
        </p:grpSpPr>
        <p:sp>
          <p:nvSpPr>
            <p:cNvPr id="28685" name="Rectangle 411"/>
            <p:cNvSpPr>
              <a:spLocks noChangeArrowheads="1"/>
            </p:cNvSpPr>
            <p:nvPr/>
          </p:nvSpPr>
          <p:spPr bwMode="auto">
            <a:xfrm>
              <a:off x="322" y="1383"/>
              <a:ext cx="946" cy="27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8686" name="Group 626"/>
            <p:cNvGrpSpPr>
              <a:grpSpLocks/>
            </p:cNvGrpSpPr>
            <p:nvPr/>
          </p:nvGrpSpPr>
          <p:grpSpPr bwMode="auto">
            <a:xfrm>
              <a:off x="294" y="754"/>
              <a:ext cx="5398" cy="2786"/>
              <a:chOff x="294" y="747"/>
              <a:chExt cx="5398" cy="2786"/>
            </a:xfrm>
          </p:grpSpPr>
          <p:sp>
            <p:nvSpPr>
              <p:cNvPr id="28687" name="Rectangle 473"/>
              <p:cNvSpPr>
                <a:spLocks noChangeArrowheads="1"/>
              </p:cNvSpPr>
              <p:nvPr/>
            </p:nvSpPr>
            <p:spPr bwMode="auto">
              <a:xfrm>
                <a:off x="4966" y="3167"/>
                <a:ext cx="726" cy="36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600">
                    <a:latin typeface="Times New Roman" pitchFamily="18" charset="0"/>
                    <a:cs typeface="Times New Roman" pitchFamily="18" charset="0"/>
                  </a:rPr>
                  <a:t>2008-2011</a:t>
                </a:r>
                <a:endParaRPr lang="ru-RU" sz="1800"/>
              </a:p>
            </p:txBody>
          </p:sp>
          <p:sp>
            <p:nvSpPr>
              <p:cNvPr id="28688" name="Rectangle 472"/>
              <p:cNvSpPr>
                <a:spLocks noChangeArrowheads="1"/>
              </p:cNvSpPr>
              <p:nvPr/>
            </p:nvSpPr>
            <p:spPr bwMode="auto">
              <a:xfrm>
                <a:off x="4104" y="3167"/>
                <a:ext cx="862" cy="36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>
                    <a:latin typeface="Times New Roman" pitchFamily="18" charset="0"/>
                    <a:cs typeface="Times New Roman" pitchFamily="18" charset="0"/>
                  </a:rPr>
                  <a:t>член</a:t>
                </a:r>
                <a:endParaRPr lang="ru-RU" sz="2000"/>
              </a:p>
            </p:txBody>
          </p:sp>
          <p:sp>
            <p:nvSpPr>
              <p:cNvPr id="27658" name="Rectangle 471"/>
              <p:cNvSpPr>
                <a:spLocks noChangeArrowheads="1"/>
              </p:cNvSpPr>
              <p:nvPr/>
            </p:nvSpPr>
            <p:spPr bwMode="auto">
              <a:xfrm>
                <a:off x="3152" y="3167"/>
                <a:ext cx="952" cy="36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ru-RU" sz="1800" dirty="0">
                    <a:latin typeface="Times New Roman" pitchFamily="18" charset="0"/>
                    <a:cs typeface="Times New Roman" pitchFamily="18" charset="0"/>
                  </a:rPr>
                  <a:t>150600</a:t>
                </a:r>
                <a:endParaRPr lang="ru-RU" sz="105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 eaLnBrk="0" hangingPunct="0">
                  <a:lnSpc>
                    <a:spcPct val="100000"/>
                  </a:lnSpc>
                  <a:defRPr/>
                </a:pPr>
                <a:r>
                  <a:rPr lang="ru-RU" sz="1800" dirty="0">
                    <a:latin typeface="Times New Roman" pitchFamily="18" charset="0"/>
                    <a:cs typeface="Times New Roman" pitchFamily="18" charset="0"/>
                  </a:rPr>
                  <a:t>240100</a:t>
                </a:r>
                <a:endParaRPr lang="ru-RU" sz="2000" dirty="0"/>
              </a:p>
            </p:txBody>
          </p:sp>
          <p:sp>
            <p:nvSpPr>
              <p:cNvPr id="28690" name="Rectangle 470"/>
              <p:cNvSpPr>
                <a:spLocks noChangeArrowheads="1"/>
              </p:cNvSpPr>
              <p:nvPr/>
            </p:nvSpPr>
            <p:spPr bwMode="auto">
              <a:xfrm>
                <a:off x="1670" y="3167"/>
                <a:ext cx="1482" cy="36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>
                    <a:latin typeface="Times New Roman" pitchFamily="18" charset="0"/>
                    <a:cs typeface="Times New Roman" pitchFamily="18" charset="0"/>
                  </a:rPr>
                  <a:t>ген. директор ОАО «Ивстройкерамика»</a:t>
                </a:r>
                <a:endParaRPr lang="ru-RU" sz="2000"/>
              </a:p>
            </p:txBody>
          </p:sp>
          <p:sp>
            <p:nvSpPr>
              <p:cNvPr id="28691" name="Rectangle 469"/>
              <p:cNvSpPr>
                <a:spLocks noChangeArrowheads="1"/>
              </p:cNvSpPr>
              <p:nvPr/>
            </p:nvSpPr>
            <p:spPr bwMode="auto">
              <a:xfrm>
                <a:off x="294" y="3167"/>
                <a:ext cx="1376" cy="36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>
                  <a:lnSpc>
                    <a:spcPct val="100000"/>
                  </a:lnSpc>
                </a:pPr>
                <a:r>
                  <a:rPr lang="ru-RU" sz="2000" b="1">
                    <a:latin typeface="Times New Roman" pitchFamily="18" charset="0"/>
                    <a:cs typeface="Times New Roman" pitchFamily="18" charset="0"/>
                  </a:rPr>
                  <a:t>Петров В.А.</a:t>
                </a:r>
                <a:endParaRPr lang="ru-RU" sz="1800"/>
              </a:p>
            </p:txBody>
          </p:sp>
          <p:sp>
            <p:nvSpPr>
              <p:cNvPr id="28692" name="Rectangle 468"/>
              <p:cNvSpPr>
                <a:spLocks noChangeArrowheads="1"/>
              </p:cNvSpPr>
              <p:nvPr/>
            </p:nvSpPr>
            <p:spPr bwMode="auto">
              <a:xfrm>
                <a:off x="4966" y="2802"/>
                <a:ext cx="726" cy="3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600">
                    <a:latin typeface="Times New Roman" pitchFamily="18" charset="0"/>
                    <a:cs typeface="Times New Roman" pitchFamily="18" charset="0"/>
                  </a:rPr>
                  <a:t>2008-2011</a:t>
                </a:r>
                <a:endParaRPr lang="ru-RU" sz="1800"/>
              </a:p>
            </p:txBody>
          </p:sp>
          <p:sp>
            <p:nvSpPr>
              <p:cNvPr id="28693" name="Rectangle 467"/>
              <p:cNvSpPr>
                <a:spLocks noChangeArrowheads="1"/>
              </p:cNvSpPr>
              <p:nvPr/>
            </p:nvSpPr>
            <p:spPr bwMode="auto">
              <a:xfrm>
                <a:off x="4104" y="2802"/>
                <a:ext cx="862" cy="3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>
                    <a:latin typeface="Times New Roman" pitchFamily="18" charset="0"/>
                    <a:cs typeface="Times New Roman" pitchFamily="18" charset="0"/>
                  </a:rPr>
                  <a:t>член</a:t>
                </a:r>
                <a:endParaRPr lang="ru-RU" sz="2000"/>
              </a:p>
            </p:txBody>
          </p:sp>
          <p:sp>
            <p:nvSpPr>
              <p:cNvPr id="27663" name="Rectangle 466"/>
              <p:cNvSpPr>
                <a:spLocks noChangeArrowheads="1"/>
              </p:cNvSpPr>
              <p:nvPr/>
            </p:nvSpPr>
            <p:spPr bwMode="auto">
              <a:xfrm>
                <a:off x="3152" y="2802"/>
                <a:ext cx="952" cy="3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ru-RU" sz="1800" dirty="0">
                    <a:latin typeface="Times New Roman" pitchFamily="18" charset="0"/>
                    <a:cs typeface="Times New Roman" pitchFamily="18" charset="0"/>
                  </a:rPr>
                  <a:t>150600</a:t>
                </a:r>
                <a:endParaRPr lang="ru-RU" sz="105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 eaLnBrk="0" hangingPunct="0">
                  <a:lnSpc>
                    <a:spcPct val="100000"/>
                  </a:lnSpc>
                  <a:defRPr/>
                </a:pPr>
                <a:r>
                  <a:rPr lang="ru-RU" sz="1800" dirty="0">
                    <a:latin typeface="Times New Roman" pitchFamily="18" charset="0"/>
                    <a:cs typeface="Times New Roman" pitchFamily="18" charset="0"/>
                  </a:rPr>
                  <a:t>240100</a:t>
                </a:r>
                <a:endParaRPr lang="ru-RU" sz="2000" dirty="0"/>
              </a:p>
            </p:txBody>
          </p:sp>
          <p:sp>
            <p:nvSpPr>
              <p:cNvPr id="28695" name="Rectangle 465"/>
              <p:cNvSpPr>
                <a:spLocks noChangeArrowheads="1"/>
              </p:cNvSpPr>
              <p:nvPr/>
            </p:nvSpPr>
            <p:spPr bwMode="auto">
              <a:xfrm>
                <a:off x="1670" y="2802"/>
                <a:ext cx="1482" cy="3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>
                    <a:latin typeface="Times New Roman" pitchFamily="18" charset="0"/>
                    <a:cs typeface="Times New Roman" pitchFamily="18" charset="0"/>
                  </a:rPr>
                  <a:t>зам. ген. директора</a:t>
                </a:r>
                <a:br>
                  <a:rPr lang="ru-RU" sz="1800"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sz="1800">
                    <a:latin typeface="Times New Roman" pitchFamily="18" charset="0"/>
                    <a:cs typeface="Times New Roman" pitchFamily="18" charset="0"/>
                  </a:rPr>
                  <a:t>ОАО «Ивсиликат»</a:t>
                </a:r>
                <a:endParaRPr lang="ru-RU" sz="2000"/>
              </a:p>
            </p:txBody>
          </p:sp>
          <p:sp>
            <p:nvSpPr>
              <p:cNvPr id="28696" name="Rectangle 464"/>
              <p:cNvSpPr>
                <a:spLocks noChangeArrowheads="1"/>
              </p:cNvSpPr>
              <p:nvPr/>
            </p:nvSpPr>
            <p:spPr bwMode="auto">
              <a:xfrm>
                <a:off x="294" y="2802"/>
                <a:ext cx="1376" cy="3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>
                  <a:lnSpc>
                    <a:spcPct val="100000"/>
                  </a:lnSpc>
                </a:pPr>
                <a:r>
                  <a:rPr lang="ru-RU" sz="2000" b="1">
                    <a:latin typeface="Times New Roman" pitchFamily="18" charset="0"/>
                    <a:cs typeface="Times New Roman" pitchFamily="18" charset="0"/>
                  </a:rPr>
                  <a:t>Сатина О.К.</a:t>
                </a:r>
                <a:endParaRPr lang="ru-RU" sz="1800"/>
              </a:p>
            </p:txBody>
          </p:sp>
          <p:sp>
            <p:nvSpPr>
              <p:cNvPr id="28697" name="Rectangle 463"/>
              <p:cNvSpPr>
                <a:spLocks noChangeArrowheads="1"/>
              </p:cNvSpPr>
              <p:nvPr/>
            </p:nvSpPr>
            <p:spPr bwMode="auto">
              <a:xfrm>
                <a:off x="4966" y="2283"/>
                <a:ext cx="726" cy="5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600">
                    <a:latin typeface="Times New Roman" pitchFamily="18" charset="0"/>
                    <a:cs typeface="Times New Roman" pitchFamily="18" charset="0"/>
                  </a:rPr>
                  <a:t>2010, 2011</a:t>
                </a:r>
                <a:endParaRPr lang="ru-RU" sz="1800"/>
              </a:p>
            </p:txBody>
          </p:sp>
          <p:sp>
            <p:nvSpPr>
              <p:cNvPr id="28698" name="Rectangle 462"/>
              <p:cNvSpPr>
                <a:spLocks noChangeArrowheads="1"/>
              </p:cNvSpPr>
              <p:nvPr/>
            </p:nvSpPr>
            <p:spPr bwMode="auto">
              <a:xfrm>
                <a:off x="4055" y="2283"/>
                <a:ext cx="911" cy="5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>
                    <a:latin typeface="Times New Roman" pitchFamily="18" charset="0"/>
                    <a:cs typeface="Times New Roman" pitchFamily="18" charset="0"/>
                  </a:rPr>
                  <a:t>председатель</a:t>
                </a:r>
                <a:endParaRPr lang="ru-RU" sz="2000"/>
              </a:p>
            </p:txBody>
          </p:sp>
          <p:sp>
            <p:nvSpPr>
              <p:cNvPr id="28699" name="Rectangle 461"/>
              <p:cNvSpPr>
                <a:spLocks noChangeArrowheads="1"/>
              </p:cNvSpPr>
              <p:nvPr/>
            </p:nvSpPr>
            <p:spPr bwMode="auto">
              <a:xfrm>
                <a:off x="3152" y="2283"/>
                <a:ext cx="952" cy="5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>
                    <a:latin typeface="Times New Roman" pitchFamily="18" charset="0"/>
                    <a:cs typeface="Times New Roman" pitchFamily="18" charset="0"/>
                  </a:rPr>
                  <a:t>240100</a:t>
                </a:r>
                <a:endParaRPr lang="ru-RU" sz="2000"/>
              </a:p>
            </p:txBody>
          </p:sp>
          <p:sp>
            <p:nvSpPr>
              <p:cNvPr id="28700" name="Rectangle 460"/>
              <p:cNvSpPr>
                <a:spLocks noChangeArrowheads="1"/>
              </p:cNvSpPr>
              <p:nvPr/>
            </p:nvSpPr>
            <p:spPr bwMode="auto">
              <a:xfrm>
                <a:off x="1577" y="2283"/>
                <a:ext cx="1637" cy="5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>
                    <a:latin typeface="Times New Roman" pitchFamily="18" charset="0"/>
                    <a:cs typeface="Times New Roman" pitchFamily="18" charset="0"/>
                  </a:rPr>
                  <a:t>зам. начальника производства ЖБИ-5 ОАО «Ивановская ДСК»</a:t>
                </a:r>
                <a:endParaRPr lang="ru-RU" sz="2000"/>
              </a:p>
            </p:txBody>
          </p:sp>
          <p:sp>
            <p:nvSpPr>
              <p:cNvPr id="28701" name="Rectangle 459"/>
              <p:cNvSpPr>
                <a:spLocks noChangeArrowheads="1"/>
              </p:cNvSpPr>
              <p:nvPr/>
            </p:nvSpPr>
            <p:spPr bwMode="auto">
              <a:xfrm>
                <a:off x="294" y="2283"/>
                <a:ext cx="1376" cy="5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>
                  <a:lnSpc>
                    <a:spcPct val="100000"/>
                  </a:lnSpc>
                </a:pPr>
                <a:r>
                  <a:rPr lang="ru-RU" sz="2000" b="1">
                    <a:latin typeface="Times New Roman" pitchFamily="18" charset="0"/>
                    <a:cs typeface="Times New Roman" pitchFamily="18" charset="0"/>
                  </a:rPr>
                  <a:t>Прияткина О.Б.</a:t>
                </a:r>
                <a:endParaRPr lang="ru-RU" sz="1800"/>
              </a:p>
            </p:txBody>
          </p:sp>
          <p:sp>
            <p:nvSpPr>
              <p:cNvPr id="28702" name="Rectangle 458"/>
              <p:cNvSpPr>
                <a:spLocks noChangeArrowheads="1"/>
              </p:cNvSpPr>
              <p:nvPr/>
            </p:nvSpPr>
            <p:spPr bwMode="auto">
              <a:xfrm>
                <a:off x="4966" y="1764"/>
                <a:ext cx="726" cy="5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600">
                    <a:latin typeface="Times New Roman" pitchFamily="18" charset="0"/>
                    <a:cs typeface="Times New Roman" pitchFamily="18" charset="0"/>
                  </a:rPr>
                  <a:t>2010, 2011</a:t>
                </a:r>
                <a:endParaRPr lang="ru-RU" sz="1800"/>
              </a:p>
            </p:txBody>
          </p:sp>
          <p:sp>
            <p:nvSpPr>
              <p:cNvPr id="28703" name="Rectangle 457"/>
              <p:cNvSpPr>
                <a:spLocks noChangeArrowheads="1"/>
              </p:cNvSpPr>
              <p:nvPr/>
            </p:nvSpPr>
            <p:spPr bwMode="auto">
              <a:xfrm>
                <a:off x="4055" y="1764"/>
                <a:ext cx="911" cy="5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>
                    <a:latin typeface="Times New Roman" pitchFamily="18" charset="0"/>
                    <a:cs typeface="Times New Roman" pitchFamily="18" charset="0"/>
                  </a:rPr>
                  <a:t>председатель</a:t>
                </a:r>
                <a:endParaRPr lang="ru-RU" sz="2000"/>
              </a:p>
            </p:txBody>
          </p:sp>
          <p:sp>
            <p:nvSpPr>
              <p:cNvPr id="27673" name="Rectangle 456"/>
              <p:cNvSpPr>
                <a:spLocks noChangeArrowheads="1"/>
              </p:cNvSpPr>
              <p:nvPr/>
            </p:nvSpPr>
            <p:spPr bwMode="auto">
              <a:xfrm>
                <a:off x="3152" y="1764"/>
                <a:ext cx="952" cy="51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ru-RU" sz="1800" dirty="0">
                    <a:latin typeface="Times New Roman" pitchFamily="18" charset="0"/>
                    <a:cs typeface="Times New Roman" pitchFamily="18" charset="0"/>
                  </a:rPr>
                  <a:t>150600</a:t>
                </a:r>
                <a:endParaRPr lang="ru-RU" sz="105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705" name="Rectangle 455"/>
              <p:cNvSpPr>
                <a:spLocks noChangeArrowheads="1"/>
              </p:cNvSpPr>
              <p:nvPr/>
            </p:nvSpPr>
            <p:spPr bwMode="auto">
              <a:xfrm>
                <a:off x="1670" y="1764"/>
                <a:ext cx="1482" cy="5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>
                    <a:latin typeface="Times New Roman" pitchFamily="18" charset="0"/>
                    <a:cs typeface="Times New Roman" pitchFamily="18" charset="0"/>
                  </a:rPr>
                  <a:t>зам. ген. директора </a:t>
                </a:r>
                <a:br>
                  <a:rPr lang="ru-RU" sz="1800"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sz="1800">
                    <a:latin typeface="Times New Roman" pitchFamily="18" charset="0"/>
                    <a:cs typeface="Times New Roman" pitchFamily="18" charset="0"/>
                  </a:rPr>
                  <a:t>ОАО «Ксанта» </a:t>
                </a:r>
                <a:br>
                  <a:rPr lang="ru-RU" sz="1800"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sz="1800">
                    <a:latin typeface="Times New Roman" pitchFamily="18" charset="0"/>
                    <a:cs typeface="Times New Roman" pitchFamily="18" charset="0"/>
                  </a:rPr>
                  <a:t>г. Кыштым</a:t>
                </a:r>
                <a:endParaRPr lang="ru-RU" sz="2000"/>
              </a:p>
            </p:txBody>
          </p:sp>
          <p:sp>
            <p:nvSpPr>
              <p:cNvPr id="28706" name="Rectangle 454"/>
              <p:cNvSpPr>
                <a:spLocks noChangeArrowheads="1"/>
              </p:cNvSpPr>
              <p:nvPr/>
            </p:nvSpPr>
            <p:spPr bwMode="auto">
              <a:xfrm>
                <a:off x="294" y="1764"/>
                <a:ext cx="1372" cy="5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>
                  <a:lnSpc>
                    <a:spcPct val="100000"/>
                  </a:lnSpc>
                </a:pPr>
                <a:r>
                  <a:rPr lang="ru-RU" sz="2000" b="1">
                    <a:latin typeface="Times New Roman" pitchFamily="18" charset="0"/>
                    <a:cs typeface="Times New Roman" pitchFamily="18" charset="0"/>
                  </a:rPr>
                  <a:t>Мозговой Г.В.</a:t>
                </a:r>
                <a:endParaRPr lang="ru-RU" sz="1800"/>
              </a:p>
            </p:txBody>
          </p:sp>
          <p:sp>
            <p:nvSpPr>
              <p:cNvPr id="28707" name="Rectangle 453"/>
              <p:cNvSpPr>
                <a:spLocks noChangeArrowheads="1"/>
              </p:cNvSpPr>
              <p:nvPr/>
            </p:nvSpPr>
            <p:spPr bwMode="auto">
              <a:xfrm>
                <a:off x="4966" y="1245"/>
                <a:ext cx="726" cy="5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600">
                    <a:latin typeface="Times New Roman" pitchFamily="18" charset="0"/>
                    <a:cs typeface="Times New Roman" pitchFamily="18" charset="0"/>
                  </a:rPr>
                  <a:t>2008, 2009</a:t>
                </a:r>
                <a:endParaRPr lang="ru-RU" sz="1800"/>
              </a:p>
            </p:txBody>
          </p:sp>
          <p:sp>
            <p:nvSpPr>
              <p:cNvPr id="28708" name="Rectangle 452"/>
              <p:cNvSpPr>
                <a:spLocks noChangeArrowheads="1"/>
              </p:cNvSpPr>
              <p:nvPr/>
            </p:nvSpPr>
            <p:spPr bwMode="auto">
              <a:xfrm>
                <a:off x="4055" y="1245"/>
                <a:ext cx="911" cy="5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>
                    <a:latin typeface="Times New Roman" pitchFamily="18" charset="0"/>
                    <a:cs typeface="Times New Roman" pitchFamily="18" charset="0"/>
                  </a:rPr>
                  <a:t>председатель</a:t>
                </a:r>
                <a:endParaRPr lang="ru-RU" sz="2000"/>
              </a:p>
            </p:txBody>
          </p:sp>
          <p:sp>
            <p:nvSpPr>
              <p:cNvPr id="27678" name="Rectangle 451"/>
              <p:cNvSpPr>
                <a:spLocks noChangeArrowheads="1"/>
              </p:cNvSpPr>
              <p:nvPr/>
            </p:nvSpPr>
            <p:spPr bwMode="auto">
              <a:xfrm>
                <a:off x="3152" y="1245"/>
                <a:ext cx="952" cy="5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ru-RU" sz="1800" dirty="0">
                    <a:latin typeface="Times New Roman" pitchFamily="18" charset="0"/>
                    <a:cs typeface="Times New Roman" pitchFamily="18" charset="0"/>
                  </a:rPr>
                  <a:t>150600</a:t>
                </a:r>
                <a:endParaRPr lang="ru-RU" sz="105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 eaLnBrk="0" hangingPunct="0">
                  <a:lnSpc>
                    <a:spcPct val="100000"/>
                  </a:lnSpc>
                  <a:defRPr/>
                </a:pPr>
                <a:r>
                  <a:rPr lang="ru-RU" sz="1800" dirty="0">
                    <a:latin typeface="Times New Roman" pitchFamily="18" charset="0"/>
                    <a:cs typeface="Times New Roman" pitchFamily="18" charset="0"/>
                  </a:rPr>
                  <a:t>240100</a:t>
                </a:r>
                <a:endParaRPr lang="ru-RU" sz="2000" dirty="0"/>
              </a:p>
            </p:txBody>
          </p:sp>
          <p:sp>
            <p:nvSpPr>
              <p:cNvPr id="28710" name="Rectangle 450"/>
              <p:cNvSpPr>
                <a:spLocks noChangeArrowheads="1"/>
              </p:cNvSpPr>
              <p:nvPr/>
            </p:nvSpPr>
            <p:spPr bwMode="auto">
              <a:xfrm>
                <a:off x="1670" y="1245"/>
                <a:ext cx="1482" cy="5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>
                    <a:latin typeface="Times New Roman" pitchFamily="18" charset="0"/>
                    <a:cs typeface="Times New Roman" pitchFamily="18" charset="0"/>
                  </a:rPr>
                  <a:t>техн. директор </a:t>
                </a:r>
                <a:br>
                  <a:rPr lang="ru-RU" sz="1800"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sz="1800">
                    <a:latin typeface="Times New Roman" pitchFamily="18" charset="0"/>
                    <a:cs typeface="Times New Roman" pitchFamily="18" charset="0"/>
                  </a:rPr>
                  <a:t>ОАО «Поликор» </a:t>
                </a:r>
                <a:br>
                  <a:rPr lang="ru-RU" sz="1800"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sz="1800">
                    <a:latin typeface="Times New Roman" pitchFamily="18" charset="0"/>
                    <a:cs typeface="Times New Roman" pitchFamily="18" charset="0"/>
                  </a:rPr>
                  <a:t>г. Кинешма</a:t>
                </a:r>
                <a:endParaRPr lang="ru-RU" sz="2000"/>
              </a:p>
            </p:txBody>
          </p:sp>
          <p:sp>
            <p:nvSpPr>
              <p:cNvPr id="28711" name="Rectangle 448"/>
              <p:cNvSpPr>
                <a:spLocks noChangeArrowheads="1"/>
              </p:cNvSpPr>
              <p:nvPr/>
            </p:nvSpPr>
            <p:spPr bwMode="auto">
              <a:xfrm>
                <a:off x="4966" y="747"/>
                <a:ext cx="726" cy="49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b="1">
                    <a:latin typeface="Times New Roman" pitchFamily="18" charset="0"/>
                    <a:cs typeface="Times New Roman" pitchFamily="18" charset="0"/>
                  </a:rPr>
                  <a:t>Год</a:t>
                </a:r>
                <a:endParaRPr lang="ru-RU" sz="1800"/>
              </a:p>
            </p:txBody>
          </p:sp>
          <p:sp>
            <p:nvSpPr>
              <p:cNvPr id="28712" name="Rectangle 447"/>
              <p:cNvSpPr>
                <a:spLocks noChangeArrowheads="1"/>
              </p:cNvSpPr>
              <p:nvPr/>
            </p:nvSpPr>
            <p:spPr bwMode="auto">
              <a:xfrm>
                <a:off x="4104" y="747"/>
                <a:ext cx="862" cy="49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b="1">
                    <a:latin typeface="Times New Roman" pitchFamily="18" charset="0"/>
                    <a:cs typeface="Times New Roman" pitchFamily="18" charset="0"/>
                  </a:rPr>
                  <a:t>Форма участия</a:t>
                </a:r>
                <a:endParaRPr lang="ru-RU" sz="1800"/>
              </a:p>
            </p:txBody>
          </p:sp>
          <p:sp>
            <p:nvSpPr>
              <p:cNvPr id="28713" name="Rectangle 446"/>
              <p:cNvSpPr>
                <a:spLocks noChangeArrowheads="1"/>
              </p:cNvSpPr>
              <p:nvPr/>
            </p:nvSpPr>
            <p:spPr bwMode="auto">
              <a:xfrm>
                <a:off x="3152" y="747"/>
                <a:ext cx="952" cy="49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b="1">
                    <a:latin typeface="Times New Roman" pitchFamily="18" charset="0"/>
                    <a:cs typeface="Times New Roman" pitchFamily="18" charset="0"/>
                  </a:rPr>
                  <a:t>ГАК </a:t>
                </a:r>
                <a:r>
                  <a:rPr lang="ru-RU" sz="1400" b="1">
                    <a:latin typeface="Times New Roman" pitchFamily="18" charset="0"/>
                    <a:cs typeface="Times New Roman" pitchFamily="18" charset="0"/>
                  </a:rPr>
                  <a:t>направление/ специальность</a:t>
                </a:r>
                <a:endParaRPr lang="ru-RU" sz="1400"/>
              </a:p>
            </p:txBody>
          </p:sp>
          <p:sp>
            <p:nvSpPr>
              <p:cNvPr id="28714" name="Rectangle 445"/>
              <p:cNvSpPr>
                <a:spLocks noChangeArrowheads="1"/>
              </p:cNvSpPr>
              <p:nvPr/>
            </p:nvSpPr>
            <p:spPr bwMode="auto">
              <a:xfrm>
                <a:off x="1670" y="747"/>
                <a:ext cx="1482" cy="49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b="1">
                    <a:latin typeface="Times New Roman" pitchFamily="18" charset="0"/>
                    <a:cs typeface="Times New Roman" pitchFamily="18" charset="0"/>
                  </a:rPr>
                  <a:t>Предприятие,</a:t>
                </a:r>
                <a:endParaRPr lang="ru-RU" sz="1000">
                  <a:latin typeface="Times New Roman" pitchFamily="18" charset="0"/>
                  <a:cs typeface="Times New Roman" pitchFamily="18" charset="0"/>
                </a:endParaRPr>
              </a:p>
              <a:p>
                <a:pPr algn="ctr" eaLnBrk="0" hangingPunct="0">
                  <a:lnSpc>
                    <a:spcPct val="100000"/>
                  </a:lnSpc>
                </a:pPr>
                <a:r>
                  <a:rPr lang="ru-RU" sz="1800" b="1">
                    <a:latin typeface="Times New Roman" pitchFamily="18" charset="0"/>
                    <a:cs typeface="Times New Roman" pitchFamily="18" charset="0"/>
                  </a:rPr>
                  <a:t>должность</a:t>
                </a:r>
                <a:endParaRPr lang="ru-RU" sz="1800"/>
              </a:p>
            </p:txBody>
          </p:sp>
          <p:sp>
            <p:nvSpPr>
              <p:cNvPr id="28715" name="Rectangle 444"/>
              <p:cNvSpPr>
                <a:spLocks noChangeArrowheads="1"/>
              </p:cNvSpPr>
              <p:nvPr/>
            </p:nvSpPr>
            <p:spPr bwMode="auto">
              <a:xfrm>
                <a:off x="294" y="747"/>
                <a:ext cx="1376" cy="49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b="1">
                    <a:latin typeface="Times New Roman" pitchFamily="18" charset="0"/>
                    <a:cs typeface="Times New Roman" pitchFamily="18" charset="0"/>
                  </a:rPr>
                  <a:t>ФИО</a:t>
                </a:r>
                <a:endParaRPr lang="ru-RU" sz="1800"/>
              </a:p>
            </p:txBody>
          </p:sp>
          <p:sp>
            <p:nvSpPr>
              <p:cNvPr id="28716" name="Line 474"/>
              <p:cNvSpPr>
                <a:spLocks noChangeShapeType="1"/>
              </p:cNvSpPr>
              <p:nvPr/>
            </p:nvSpPr>
            <p:spPr bwMode="auto">
              <a:xfrm>
                <a:off x="294" y="747"/>
                <a:ext cx="5398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8717" name="Line 475"/>
              <p:cNvSpPr>
                <a:spLocks noChangeShapeType="1"/>
              </p:cNvSpPr>
              <p:nvPr/>
            </p:nvSpPr>
            <p:spPr bwMode="auto">
              <a:xfrm>
                <a:off x="294" y="3533"/>
                <a:ext cx="5398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8718" name="Line 476"/>
              <p:cNvSpPr>
                <a:spLocks noChangeShapeType="1"/>
              </p:cNvSpPr>
              <p:nvPr/>
            </p:nvSpPr>
            <p:spPr bwMode="auto">
              <a:xfrm>
                <a:off x="294" y="747"/>
                <a:ext cx="0" cy="278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8719" name="Line 477"/>
              <p:cNvSpPr>
                <a:spLocks noChangeShapeType="1"/>
              </p:cNvSpPr>
              <p:nvPr/>
            </p:nvSpPr>
            <p:spPr bwMode="auto">
              <a:xfrm>
                <a:off x="5692" y="747"/>
                <a:ext cx="0" cy="278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8720" name="Line 480"/>
              <p:cNvSpPr>
                <a:spLocks noChangeShapeType="1"/>
              </p:cNvSpPr>
              <p:nvPr/>
            </p:nvSpPr>
            <p:spPr bwMode="auto">
              <a:xfrm>
                <a:off x="294" y="1245"/>
                <a:ext cx="5398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8721" name="Line 482"/>
              <p:cNvSpPr>
                <a:spLocks noChangeShapeType="1"/>
              </p:cNvSpPr>
              <p:nvPr/>
            </p:nvSpPr>
            <p:spPr bwMode="auto">
              <a:xfrm>
                <a:off x="1577" y="747"/>
                <a:ext cx="0" cy="278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8722" name="Line 485"/>
              <p:cNvSpPr>
                <a:spLocks noChangeShapeType="1"/>
              </p:cNvSpPr>
              <p:nvPr/>
            </p:nvSpPr>
            <p:spPr bwMode="auto">
              <a:xfrm>
                <a:off x="3212" y="747"/>
                <a:ext cx="0" cy="278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8723" name="Line 488"/>
              <p:cNvSpPr>
                <a:spLocks noChangeShapeType="1"/>
              </p:cNvSpPr>
              <p:nvPr/>
            </p:nvSpPr>
            <p:spPr bwMode="auto">
              <a:xfrm>
                <a:off x="4028" y="747"/>
                <a:ext cx="0" cy="278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8724" name="Line 491"/>
              <p:cNvSpPr>
                <a:spLocks noChangeShapeType="1"/>
              </p:cNvSpPr>
              <p:nvPr/>
            </p:nvSpPr>
            <p:spPr bwMode="auto">
              <a:xfrm>
                <a:off x="4966" y="747"/>
                <a:ext cx="0" cy="278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8725" name="Line 495"/>
              <p:cNvSpPr>
                <a:spLocks noChangeShapeType="1"/>
              </p:cNvSpPr>
              <p:nvPr/>
            </p:nvSpPr>
            <p:spPr bwMode="auto">
              <a:xfrm>
                <a:off x="294" y="1764"/>
                <a:ext cx="5398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8726" name="Line 518"/>
              <p:cNvSpPr>
                <a:spLocks noChangeShapeType="1"/>
              </p:cNvSpPr>
              <p:nvPr/>
            </p:nvSpPr>
            <p:spPr bwMode="auto">
              <a:xfrm>
                <a:off x="294" y="2283"/>
                <a:ext cx="5398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8727" name="Line 541"/>
              <p:cNvSpPr>
                <a:spLocks noChangeShapeType="1"/>
              </p:cNvSpPr>
              <p:nvPr/>
            </p:nvSpPr>
            <p:spPr bwMode="auto">
              <a:xfrm>
                <a:off x="294" y="2802"/>
                <a:ext cx="5398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8728" name="Line 564"/>
              <p:cNvSpPr>
                <a:spLocks noChangeShapeType="1"/>
              </p:cNvSpPr>
              <p:nvPr/>
            </p:nvSpPr>
            <p:spPr bwMode="auto">
              <a:xfrm>
                <a:off x="294" y="3167"/>
                <a:ext cx="5398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28678" name="Группа 56"/>
          <p:cNvGrpSpPr>
            <a:grpSpLocks/>
          </p:cNvGrpSpPr>
          <p:nvPr/>
        </p:nvGrpSpPr>
        <p:grpSpPr bwMode="auto">
          <a:xfrm>
            <a:off x="6675438" y="188913"/>
            <a:ext cx="2420937" cy="739775"/>
            <a:chOff x="6884988" y="188913"/>
            <a:chExt cx="2420937" cy="739502"/>
          </a:xfrm>
        </p:grpSpPr>
        <p:pic>
          <p:nvPicPr>
            <p:cNvPr id="28680" name="Picture 53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6884988" y="188913"/>
              <a:ext cx="501851" cy="730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8681" name="Picture 53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7357626" y="188913"/>
              <a:ext cx="501851" cy="730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8682" name="Picture 53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7836434" y="188913"/>
              <a:ext cx="501851" cy="730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8683" name="Picture 53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8327824" y="188913"/>
              <a:ext cx="501851" cy="730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8684" name="Picture 53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8804074" y="198165"/>
              <a:ext cx="501851" cy="730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28679" name="Rectangle 449"/>
          <p:cNvSpPr>
            <a:spLocks noChangeArrowheads="1"/>
          </p:cNvSpPr>
          <p:nvPr/>
        </p:nvSpPr>
        <p:spPr bwMode="auto">
          <a:xfrm>
            <a:off x="250825" y="2136775"/>
            <a:ext cx="2239963" cy="979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Петров Н.А.</a:t>
            </a:r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9050"/>
            <a:ext cx="8642350" cy="549275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Защиты дипломных проектов по специальности ТХОМ</a:t>
            </a:r>
            <a:br>
              <a:rPr lang="ru-RU" sz="2400" b="1" smtClean="0">
                <a:solidFill>
                  <a:srgbClr val="FF0000"/>
                </a:solidFill>
              </a:rPr>
            </a:br>
            <a:endParaRPr lang="ru-RU" sz="200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288" y="476250"/>
          <a:ext cx="8424935" cy="1872208"/>
        </p:xfrm>
        <a:graphic>
          <a:graphicData uri="http://schemas.openxmlformats.org/drawingml/2006/table">
            <a:tbl>
              <a:tblPr/>
              <a:tblGrid>
                <a:gridCol w="2016348"/>
                <a:gridCol w="5544616"/>
                <a:gridCol w="863971"/>
              </a:tblGrid>
              <a:tr h="33354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Председатели ГАК</a:t>
                      </a:r>
                      <a:endParaRPr lang="ru-RU" sz="1400" b="1" dirty="0" smtClean="0"/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/>
                          <a:ea typeface="Calibri"/>
                          <a:cs typeface="Times New Roman"/>
                        </a:rPr>
                        <a:t>Должность, место работы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/>
                          <a:ea typeface="Calibri"/>
                          <a:cs typeface="Times New Roman"/>
                        </a:rPr>
                        <a:t>Год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6534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д. т. н., проф. </a:t>
                      </a:r>
                      <a:r>
                        <a:rPr lang="ru-RU" sz="1600" b="1" dirty="0" smtClean="0">
                          <a:latin typeface="Arial"/>
                          <a:ea typeface="Calibri"/>
                          <a:cs typeface="Times New Roman"/>
                        </a:rPr>
                        <a:t>Галанин С.И</a:t>
                      </a:r>
                      <a:r>
                        <a:rPr lang="ru-RU" sz="1600" b="1" dirty="0">
                          <a:latin typeface="Arial"/>
                          <a:ea typeface="Calibri"/>
                          <a:cs typeface="Times New Roman"/>
                        </a:rPr>
                        <a:t>.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/>
                          <a:ea typeface="Calibri"/>
                          <a:cs typeface="Times New Roman"/>
                        </a:rPr>
                        <a:t>Зав</a:t>
                      </a:r>
                      <a:r>
                        <a:rPr lang="ru-RU" sz="1600" dirty="0">
                          <a:latin typeface="Arial"/>
                          <a:ea typeface="Calibri"/>
                          <a:cs typeface="Times New Roman"/>
                        </a:rPr>
                        <a:t>. каф. </a:t>
                      </a:r>
                      <a:r>
                        <a:rPr lang="ru-RU" sz="1600" dirty="0" smtClean="0">
                          <a:latin typeface="Arial"/>
                          <a:ea typeface="Calibri"/>
                          <a:cs typeface="Times New Roman"/>
                        </a:rPr>
                        <a:t>ТХОМ </a:t>
                      </a:r>
                      <a:r>
                        <a:rPr lang="ru-RU" sz="1600" dirty="0">
                          <a:latin typeface="Arial"/>
                          <a:ea typeface="Calibri"/>
                          <a:cs typeface="Times New Roman"/>
                        </a:rPr>
                        <a:t>Костромского государственного технологического университета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Calibri"/>
                          <a:cs typeface="Times New Roman"/>
                        </a:rPr>
                        <a:t>2008, </a:t>
                      </a:r>
                      <a:r>
                        <a:rPr lang="ru-RU" sz="1400" dirty="0" smtClean="0">
                          <a:latin typeface="Arial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400" dirty="0" smtClean="0">
                          <a:latin typeface="Arial"/>
                          <a:ea typeface="Calibri"/>
                          <a:cs typeface="Times New Roman"/>
                        </a:rPr>
                      </a:br>
                      <a:r>
                        <a:rPr lang="ru-RU" sz="1400" dirty="0" smtClean="0">
                          <a:latin typeface="Arial"/>
                          <a:ea typeface="Calibri"/>
                          <a:cs typeface="Times New Roman"/>
                        </a:rPr>
                        <a:t>2010</a:t>
                      </a:r>
                      <a:r>
                        <a:rPr lang="ru-RU" sz="1400" dirty="0">
                          <a:latin typeface="Arial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400" dirty="0" smtClean="0">
                          <a:latin typeface="Arial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400" dirty="0" smtClean="0">
                          <a:latin typeface="Arial"/>
                          <a:ea typeface="Calibri"/>
                          <a:cs typeface="Times New Roman"/>
                        </a:rPr>
                      </a:br>
                      <a:r>
                        <a:rPr lang="ru-RU" sz="1400" dirty="0" smtClean="0">
                          <a:latin typeface="Arial"/>
                          <a:ea typeface="Calibri"/>
                          <a:cs typeface="Times New Roman"/>
                        </a:rPr>
                        <a:t>2011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к. т. н., доц. </a:t>
                      </a:r>
                      <a:r>
                        <a:rPr lang="ru-RU" sz="1600" b="1" dirty="0" smtClean="0">
                          <a:latin typeface="Arial"/>
                          <a:ea typeface="Calibri"/>
                          <a:cs typeface="Times New Roman"/>
                        </a:rPr>
                        <a:t>Захаров </a:t>
                      </a:r>
                      <a:r>
                        <a:rPr lang="ru-RU" sz="1600" b="1" dirty="0">
                          <a:latin typeface="Arial"/>
                          <a:ea typeface="Calibri"/>
                          <a:cs typeface="Times New Roman"/>
                        </a:rPr>
                        <a:t>А.И.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/>
                          <a:ea typeface="Calibri"/>
                          <a:cs typeface="Times New Roman"/>
                        </a:rPr>
                        <a:t>Директор </a:t>
                      </a:r>
                      <a:r>
                        <a:rPr lang="ru-RU" sz="1600" dirty="0">
                          <a:latin typeface="Arial"/>
                          <a:ea typeface="Calibri"/>
                          <a:cs typeface="Times New Roman"/>
                        </a:rPr>
                        <a:t>высшего колледжа "Технический дизайн изделий из силикатных материалов" при РХТУ им Д.И. Менделеева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/>
                          <a:ea typeface="Calibri"/>
                          <a:cs typeface="Times New Roman"/>
                        </a:rPr>
                        <a:t>2009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9717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2466975"/>
            <a:ext cx="785971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715250" cy="633412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</a:rPr>
              <a:t>Дипломные работы студентов специальности ТХОМ 2011 г.</a:t>
            </a:r>
          </a:p>
        </p:txBody>
      </p:sp>
      <p:pic>
        <p:nvPicPr>
          <p:cNvPr id="30723" name="Picture 4" descr="C:\Users\1\Desktop\фото для МФБ\сл-23 дипломыТХОМ\ваз-хим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1125538"/>
            <a:ext cx="8107363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Прямоугольник 3"/>
          <p:cNvSpPr>
            <a:spLocks noChangeArrowheads="1"/>
          </p:cNvSpPr>
          <p:nvPr/>
        </p:nvSpPr>
        <p:spPr bwMode="auto">
          <a:xfrm>
            <a:off x="6873875" y="6378575"/>
            <a:ext cx="2232025" cy="4508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FF">
                <a:alpha val="76862"/>
              </a:srgb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Бойко Наталья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946150"/>
            <a:ext cx="8694738" cy="5795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30175"/>
            <a:ext cx="7715250" cy="6350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</a:rPr>
              <a:t>Дипломные работы студентов специальности ТХОМ 2011 г.</a:t>
            </a:r>
          </a:p>
        </p:txBody>
      </p:sp>
      <p:sp>
        <p:nvSpPr>
          <p:cNvPr id="31748" name="Прямоугольник 3"/>
          <p:cNvSpPr>
            <a:spLocks noChangeArrowheads="1"/>
          </p:cNvSpPr>
          <p:nvPr/>
        </p:nvSpPr>
        <p:spPr bwMode="auto">
          <a:xfrm>
            <a:off x="28575" y="5978525"/>
            <a:ext cx="2232025" cy="8509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FF">
                <a:alpha val="76862"/>
              </a:srgb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Романенко Владимир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1\Desktop\фото для МФБ\сл-23 дипломыТХОМ\ваза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936625"/>
            <a:ext cx="8064500" cy="5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7715250" cy="6350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</a:rPr>
              <a:t>Дипломные работы студентов специальности ТХОМ 2011 г.</a:t>
            </a:r>
          </a:p>
        </p:txBody>
      </p:sp>
      <p:sp>
        <p:nvSpPr>
          <p:cNvPr id="32772" name="Прямоугольник 3"/>
          <p:cNvSpPr>
            <a:spLocks noChangeArrowheads="1"/>
          </p:cNvSpPr>
          <p:nvPr/>
        </p:nvSpPr>
        <p:spPr bwMode="auto">
          <a:xfrm>
            <a:off x="6873875" y="6378575"/>
            <a:ext cx="2232025" cy="4508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FF">
                <a:alpha val="76862"/>
              </a:srgb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Баринов Ефим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1008063"/>
            <a:ext cx="8207375" cy="5805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7715250" cy="6350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</a:rPr>
              <a:t>Дипломные работы студентов специальности ТХОМ 2011 г.</a:t>
            </a:r>
          </a:p>
        </p:txBody>
      </p:sp>
      <p:sp>
        <p:nvSpPr>
          <p:cNvPr id="33796" name="Прямоугольник 3"/>
          <p:cNvSpPr>
            <a:spLocks noChangeArrowheads="1"/>
          </p:cNvSpPr>
          <p:nvPr/>
        </p:nvSpPr>
        <p:spPr bwMode="auto">
          <a:xfrm>
            <a:off x="28575" y="5978525"/>
            <a:ext cx="2232025" cy="8509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FF">
                <a:alpha val="76862"/>
              </a:srgb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Медведев Алексей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Химтех – лучше всех</a:t>
            </a:r>
            <a:r>
              <a:rPr lang="en-US" smtClean="0">
                <a:solidFill>
                  <a:srgbClr val="FF0000"/>
                </a:solidFill>
              </a:rPr>
              <a:t>!!!</a:t>
            </a:r>
            <a:endParaRPr lang="ru-RU" smtClean="0">
              <a:solidFill>
                <a:srgbClr val="FF0000"/>
              </a:solidFill>
            </a:endParaRP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71550" y="1163638"/>
            <a:ext cx="7200900" cy="53990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323850" y="0"/>
            <a:ext cx="7786688" cy="908050"/>
          </a:xfrm>
        </p:spPr>
        <p:txBody>
          <a:bodyPr/>
          <a:lstStyle/>
          <a:p>
            <a:r>
              <a:rPr lang="ru-RU" sz="2800" b="1" smtClean="0">
                <a:solidFill>
                  <a:srgbClr val="FF0000"/>
                </a:solidFill>
              </a:rPr>
              <a:t>Трудоустройство выпускников </a:t>
            </a:r>
            <a:br>
              <a:rPr lang="ru-RU" sz="2800" b="1" smtClean="0">
                <a:solidFill>
                  <a:srgbClr val="FF0000"/>
                </a:solidFill>
              </a:rPr>
            </a:br>
            <a:r>
              <a:rPr lang="ru-RU" sz="2800" b="1" smtClean="0">
                <a:solidFill>
                  <a:srgbClr val="FF0000"/>
                </a:solidFill>
              </a:rPr>
              <a:t>по специальности</a:t>
            </a:r>
          </a:p>
        </p:txBody>
      </p:sp>
      <p:graphicFrame>
        <p:nvGraphicFramePr>
          <p:cNvPr id="6146" name="Содержимое 2"/>
          <p:cNvGraphicFramePr>
            <a:graphicFrameLocks noGrp="1"/>
          </p:cNvGraphicFramePr>
          <p:nvPr>
            <p:ph/>
          </p:nvPr>
        </p:nvGraphicFramePr>
        <p:xfrm>
          <a:off x="611188" y="1023938"/>
          <a:ext cx="11488737" cy="5834062"/>
        </p:xfrm>
        <a:graphic>
          <a:graphicData uri="http://schemas.openxmlformats.org/presentationml/2006/ole">
            <p:oleObj spid="_x0000_s6146" r:id="rId3" imgW="11491956" imgH="5834378" progId="Excel.Sheet.8">
              <p:embed/>
            </p:oleObj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58888" y="765175"/>
            <a:ext cx="10810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100000"/>
              </a:lnSpc>
              <a:defRPr/>
            </a:pPr>
            <a:r>
              <a:rPr lang="ru-RU" sz="1800" kern="0" dirty="0">
                <a:latin typeface="+mj-lt"/>
                <a:ea typeface="+mj-ea"/>
                <a:cs typeface="+mj-cs"/>
              </a:rPr>
              <a:t>человек</a:t>
            </a:r>
          </a:p>
        </p:txBody>
      </p:sp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277100" y="0"/>
            <a:ext cx="1866900" cy="1244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150" name="Picture 6" descr="C:\Users\1\Desktop\imagesCAMBCEP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88125" y="1916113"/>
            <a:ext cx="1776413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-612775" y="692150"/>
            <a:ext cx="8856663" cy="1008063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</a:rPr>
              <a:t>Защиты магистерских диссертаций</a:t>
            </a: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>Председатель ГАК (2010, 2011 гг.)</a:t>
            </a:r>
            <a:br>
              <a:rPr lang="ru-RU" sz="1800" smtClean="0"/>
            </a:br>
            <a:r>
              <a:rPr lang="ru-RU" sz="1800" smtClean="0"/>
              <a:t>д.х.н. проф., зам. директора ИХР им. Г.А. Крестова РАН </a:t>
            </a:r>
            <a:br>
              <a:rPr lang="ru-RU" sz="1800" smtClean="0"/>
            </a:br>
            <a:r>
              <a:rPr lang="ru-RU" sz="1800" b="1" smtClean="0"/>
              <a:t>А.М. Колкер</a:t>
            </a: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>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68313" y="2063750"/>
          <a:ext cx="8640960" cy="4455130"/>
        </p:xfrm>
        <a:graphic>
          <a:graphicData uri="http://schemas.openxmlformats.org/drawingml/2006/table">
            <a:tbl>
              <a:tblPr/>
              <a:tblGrid>
                <a:gridCol w="2016224"/>
                <a:gridCol w="2016224"/>
                <a:gridCol w="4608512"/>
              </a:tblGrid>
              <a:tr h="264753">
                <a:tc>
                  <a:txBody>
                    <a:bodyPr/>
                    <a:lstStyle/>
                    <a:p>
                      <a:pPr marL="0" marR="0" lvl="0" indent="279400" algn="ctr" defTabSz="914400" rtl="0" eaLnBrk="1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Ф.И.О.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44659" marR="446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79400" algn="l" defTabSz="914400" rtl="0" eaLnBrk="1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Руководитель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44659" marR="446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79400" algn="ctr" defTabSz="914400" rtl="0" eaLnBrk="1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Тема диссертации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44659" marR="446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3000"/>
                      </a:schemeClr>
                    </a:solidFill>
                  </a:tcPr>
                </a:tc>
              </a:tr>
              <a:tr h="739280">
                <a:tc>
                  <a:txBody>
                    <a:bodyPr/>
                    <a:lstStyle/>
                    <a:p>
                      <a:pPr marL="0" marR="0" lvl="0" indent="279400" algn="l" defTabSz="914400" rtl="0" eaLnBrk="1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Арбузников В.В.</a:t>
                      </a:r>
                    </a:p>
                  </a:txBody>
                  <a:tcPr marL="44659" marR="446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279400" algn="l" defTabSz="914400" rtl="0" eaLnBrk="1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Бутман М.Ф.</a:t>
                      </a:r>
                    </a:p>
                  </a:txBody>
                  <a:tcPr marL="44659" marR="446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279400" algn="l" defTabSz="914400" rtl="0" eaLnBrk="1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Синтез А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l</a:t>
                      </a: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–интеркалированных бентонитов: текстурные и адсорбционные свойства</a:t>
                      </a:r>
                    </a:p>
                  </a:txBody>
                  <a:tcPr marL="44659" marR="446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0" marR="0" lvl="0" indent="279400" algn="l" defTabSz="914400" rtl="0" eaLnBrk="1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Герасимова Т.В.</a:t>
                      </a:r>
                    </a:p>
                  </a:txBody>
                  <a:tcPr marL="44659" marR="446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279400" algn="l" defTabSz="914400" rtl="0" eaLnBrk="1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Агафонов А.В.</a:t>
                      </a:r>
                    </a:p>
                  </a:txBody>
                  <a:tcPr marL="44659" marR="446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279400" algn="l" defTabSz="914400" rtl="0" eaLnBrk="1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Золь-гель синтез гибридных наноматериалов на основе диоксида титана обладающих высокой </a:t>
                      </a:r>
                      <a:r>
                        <a:rPr kumimoji="0" lang="ru-RU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фотоактивностью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44659" marR="446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0" marR="0" lvl="0" indent="279400" algn="l" defTabSz="914400" rtl="0" eaLnBrk="1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Есергепова И.А.</a:t>
                      </a:r>
                    </a:p>
                  </a:txBody>
                  <a:tcPr marL="44659" marR="446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279400" algn="l" defTabSz="914400" rtl="0" eaLnBrk="1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Смирнова М.А.</a:t>
                      </a:r>
                    </a:p>
                  </a:txBody>
                  <a:tcPr marL="44659" marR="446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279400" algn="l" defTabSz="914400" rtl="0" eaLnBrk="1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Молекулярная </a:t>
                      </a:r>
                      <a:r>
                        <a:rPr kumimoji="0" lang="ru-RU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самосборка</a:t>
                      </a: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</a:t>
                      </a:r>
                      <a:r>
                        <a:rPr kumimoji="0" lang="ru-RU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наноструктурированных</a:t>
                      </a: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материалов на основе оксида алюминия</a:t>
                      </a:r>
                    </a:p>
                  </a:txBody>
                  <a:tcPr marL="44659" marR="446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7278">
                <a:tc>
                  <a:txBody>
                    <a:bodyPr/>
                    <a:lstStyle/>
                    <a:p>
                      <a:pPr marL="0" marR="0" lvl="0" indent="279400" algn="l" defTabSz="914400" rtl="0" eaLnBrk="1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Пимков Ю.В. </a:t>
                      </a:r>
                    </a:p>
                  </a:txBody>
                  <a:tcPr marL="44659" marR="446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279400" algn="l" defTabSz="914400" rtl="0" eaLnBrk="1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Косенко Н.Ф.</a:t>
                      </a:r>
                    </a:p>
                  </a:txBody>
                  <a:tcPr marL="44659" marR="446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279400" algn="l" defTabSz="914400" rtl="0" eaLnBrk="1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Разработка теплоизоляционных материалов на основе алюмосиликатных волокон и изделий из них</a:t>
                      </a:r>
                    </a:p>
                  </a:txBody>
                  <a:tcPr marL="44659" marR="446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69" name="Picture 33" descr="http://im6-tub-ru.yandex.net/i?id=372412572-45-7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08850" y="549275"/>
            <a:ext cx="14287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07950" y="781050"/>
            <a:ext cx="9036050" cy="62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200" b="1">
                <a:solidFill>
                  <a:srgbClr val="0033CC"/>
                </a:solidFill>
              </a:rPr>
              <a:t>1919 г.</a:t>
            </a:r>
            <a:r>
              <a:rPr lang="ru-RU" sz="2200"/>
              <a:t>  Начало подготовки инженеров-силикатчиков </a:t>
            </a:r>
            <a:br>
              <a:rPr lang="ru-RU" sz="2200"/>
            </a:br>
            <a:r>
              <a:rPr lang="ru-RU" sz="2200"/>
              <a:t>         в Иваново-Вознесенске под руководством </a:t>
            </a:r>
            <a:br>
              <a:rPr lang="ru-RU" sz="2200"/>
            </a:br>
            <a:r>
              <a:rPr lang="ru-RU" sz="2200"/>
              <a:t>	  П.П. Будникова</a:t>
            </a:r>
          </a:p>
          <a:p>
            <a:pPr marL="342900" indent="-342900">
              <a:lnSpc>
                <a:spcPct val="150000"/>
              </a:lnSpc>
            </a:pPr>
            <a:endParaRPr lang="ru-RU" sz="800" b="1">
              <a:solidFill>
                <a:srgbClr val="0033CC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ru-RU" sz="2200" b="1">
                <a:solidFill>
                  <a:srgbClr val="0033CC"/>
                </a:solidFill>
              </a:rPr>
              <a:t>1931 г.  </a:t>
            </a:r>
            <a:r>
              <a:rPr lang="ru-RU" sz="2200"/>
              <a:t>Образована кафедра технологии силикатов</a:t>
            </a:r>
          </a:p>
          <a:p>
            <a:pPr marL="342900" indent="-342900">
              <a:lnSpc>
                <a:spcPct val="150000"/>
              </a:lnSpc>
            </a:pPr>
            <a:r>
              <a:rPr lang="ru-RU" sz="2200" b="1">
                <a:solidFill>
                  <a:srgbClr val="0033CC"/>
                </a:solidFill>
              </a:rPr>
              <a:t>1955 г.</a:t>
            </a:r>
            <a:r>
              <a:rPr lang="ru-RU" sz="2200"/>
              <a:t>  Образована кафедра "Общая технология силикатов" </a:t>
            </a:r>
          </a:p>
          <a:p>
            <a:pPr marL="342900" indent="-342900">
              <a:lnSpc>
                <a:spcPct val="150000"/>
              </a:lnSpc>
            </a:pPr>
            <a:endParaRPr lang="ru-RU" sz="800" b="1">
              <a:solidFill>
                <a:srgbClr val="0033CC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ru-RU" sz="2200" b="1">
                <a:solidFill>
                  <a:srgbClr val="0033CC"/>
                </a:solidFill>
              </a:rPr>
              <a:t>1980 г.</a:t>
            </a:r>
            <a:r>
              <a:rPr lang="ru-RU" sz="2200"/>
              <a:t>  "Химическая технология керамики и огнеупоров" и</a:t>
            </a:r>
            <a:br>
              <a:rPr lang="ru-RU" sz="2200"/>
            </a:br>
            <a:r>
              <a:rPr lang="ru-RU" sz="2200"/>
              <a:t>         "Химическая технология вяжущих материалов"</a:t>
            </a:r>
          </a:p>
          <a:p>
            <a:pPr marL="342900" indent="-342900">
              <a:lnSpc>
                <a:spcPct val="150000"/>
              </a:lnSpc>
            </a:pPr>
            <a:endParaRPr lang="ru-RU" sz="800" b="1">
              <a:solidFill>
                <a:srgbClr val="0033CC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ru-RU" sz="2200" b="1">
                <a:solidFill>
                  <a:srgbClr val="0033CC"/>
                </a:solidFill>
              </a:rPr>
              <a:t>1985 г.</a:t>
            </a:r>
            <a:r>
              <a:rPr lang="ru-RU" sz="2200"/>
              <a:t>  "Химическая технология тугоплавких неметаллических и</a:t>
            </a:r>
            <a:br>
              <a:rPr lang="ru-RU" sz="2200"/>
            </a:br>
            <a:r>
              <a:rPr lang="ru-RU" sz="2200"/>
              <a:t>         силикатных материалов", </a:t>
            </a:r>
          </a:p>
          <a:p>
            <a:pPr marL="342900" indent="-342900">
              <a:lnSpc>
                <a:spcPct val="150000"/>
              </a:lnSpc>
            </a:pPr>
            <a:endParaRPr lang="ru-RU" sz="800" b="1">
              <a:solidFill>
                <a:srgbClr val="0033CC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ru-RU" sz="2200" b="1">
                <a:solidFill>
                  <a:srgbClr val="0033CC"/>
                </a:solidFill>
              </a:rPr>
              <a:t>2010 г.</a:t>
            </a:r>
            <a:r>
              <a:rPr lang="ru-RU" sz="2200"/>
              <a:t>  "Технология керамики и наноматериалов"   </a:t>
            </a:r>
          </a:p>
          <a:p>
            <a:pPr marL="342900" indent="-342900">
              <a:lnSpc>
                <a:spcPct val="150000"/>
              </a:lnSpc>
            </a:pPr>
            <a:endParaRPr lang="ru-RU" sz="180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-107950" y="-39688"/>
            <a:ext cx="6696075" cy="731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FF3300"/>
                </a:solidFill>
              </a:rPr>
              <a:t>Исторические этапы</a:t>
            </a:r>
          </a:p>
        </p:txBody>
      </p:sp>
      <p:pic>
        <p:nvPicPr>
          <p:cNvPr id="15364" name="Picture 15" descr="C:\Users\1\Desktop\Для МФБутмана\логотип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75463" y="5876925"/>
            <a:ext cx="1506537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http://im2-tub-ru.yandex.net/i?id=76482914-36-72&amp;n=1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64388" y="333375"/>
            <a:ext cx="1368425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365500" y="717550"/>
            <a:ext cx="5383213" cy="6096000"/>
          </a:xfrm>
          <a:noFill/>
        </p:spPr>
      </p:pic>
      <p:sp>
        <p:nvSpPr>
          <p:cNvPr id="36867" name="Прямоугольник 5"/>
          <p:cNvSpPr>
            <a:spLocks noChangeArrowheads="1"/>
          </p:cNvSpPr>
          <p:nvPr/>
        </p:nvSpPr>
        <p:spPr bwMode="auto">
          <a:xfrm>
            <a:off x="-36513" y="4652963"/>
            <a:ext cx="3384551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Выпускники магистратуры 2011 г. </a:t>
            </a:r>
          </a:p>
          <a:p>
            <a:r>
              <a:rPr lang="ru-RU" sz="2400"/>
              <a:t>Все поступили в аспирантуру</a:t>
            </a:r>
          </a:p>
        </p:txBody>
      </p:sp>
      <p:sp>
        <p:nvSpPr>
          <p:cNvPr id="36868" name="Прямоугольник 6"/>
          <p:cNvSpPr>
            <a:spLocks noChangeArrowheads="1"/>
          </p:cNvSpPr>
          <p:nvPr/>
        </p:nvSpPr>
        <p:spPr bwMode="auto">
          <a:xfrm>
            <a:off x="611188" y="0"/>
            <a:ext cx="78486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Наша штучная продукция</a:t>
            </a:r>
          </a:p>
        </p:txBody>
      </p:sp>
      <p:pic>
        <p:nvPicPr>
          <p:cNvPr id="36869" name="Picture 6" descr="http://t2.gstatic.com/images?q=tbn:ANd9GcQ3SrQU9TC8TM1kKCuwJDh3AhsBu9PNvA2iLzbke_Ta56HaNICU7erbPQ6B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08175" y="2997200"/>
            <a:ext cx="120015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21"/>
          <p:cNvGraphicFramePr>
            <a:graphicFrameLocks noChangeAspect="1"/>
          </p:cNvGraphicFramePr>
          <p:nvPr>
            <p:ph idx="1"/>
          </p:nvPr>
        </p:nvGraphicFramePr>
        <p:xfrm>
          <a:off x="371475" y="549275"/>
          <a:ext cx="8266113" cy="6315075"/>
        </p:xfrm>
        <a:graphic>
          <a:graphicData uri="http://schemas.openxmlformats.org/presentationml/2006/ole">
            <p:oleObj spid="_x0000_s7170" name="Document" r:id="rId3" imgW="7447456" imgH="5689958" progId="Word.Document.8">
              <p:embed/>
            </p:oleObj>
          </a:graphicData>
        </a:graphic>
      </p:graphicFrame>
      <p:sp>
        <p:nvSpPr>
          <p:cNvPr id="7171" name="Rectangle 12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346075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3300"/>
                </a:solidFill>
              </a:rPr>
              <a:t>Аспирантура и докторантура</a:t>
            </a:r>
          </a:p>
        </p:txBody>
      </p:sp>
      <p:sp>
        <p:nvSpPr>
          <p:cNvPr id="7172" name="Прямоугольник 4"/>
          <p:cNvSpPr>
            <a:spLocks noChangeArrowheads="1"/>
          </p:cNvSpPr>
          <p:nvPr/>
        </p:nvSpPr>
        <p:spPr bwMode="auto">
          <a:xfrm>
            <a:off x="323850" y="5741988"/>
            <a:ext cx="8172450" cy="1009650"/>
          </a:xfrm>
          <a:prstGeom prst="rect">
            <a:avLst/>
          </a:prstGeom>
          <a:noFill/>
          <a:ln w="15875" algn="ctr">
            <a:solidFill>
              <a:srgbClr val="FF66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7173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00788" y="5764213"/>
            <a:ext cx="1651000" cy="977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/>
          <p:cNvGraphicFramePr>
            <a:graphicFrameLocks noChangeAspect="1"/>
          </p:cNvGraphicFramePr>
          <p:nvPr>
            <p:ph idx="1"/>
          </p:nvPr>
        </p:nvGraphicFramePr>
        <p:xfrm>
          <a:off x="1001713" y="514350"/>
          <a:ext cx="8178800" cy="3924300"/>
        </p:xfrm>
        <a:graphic>
          <a:graphicData uri="http://schemas.openxmlformats.org/presentationml/2006/ole">
            <p:oleObj spid="_x0000_s8194" name="Document" r:id="rId3" imgW="9735107" imgH="4670307" progId="Word.Document.8">
              <p:embed/>
            </p:oleObj>
          </a:graphicData>
        </a:graphic>
      </p:graphicFrame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34925" y="4143375"/>
            <a:ext cx="8785225" cy="3217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buClr>
                <a:srgbClr val="FF3300"/>
              </a:buClr>
              <a:buFont typeface="Wingdings" pitchFamily="2" charset="2"/>
              <a:buChar char="ü"/>
            </a:pPr>
            <a:r>
              <a:rPr lang="ru-RU" sz="1400" b="1"/>
              <a:t>Грант РФФИ 06-03-32496</a:t>
            </a:r>
            <a:r>
              <a:rPr lang="ru-RU" sz="1400"/>
              <a:t> (рук. Бутман М.Ф., исп. Крючков А.С., Сергеев Д.Н.)</a:t>
            </a:r>
            <a:br>
              <a:rPr lang="ru-RU" sz="1400"/>
            </a:br>
            <a:r>
              <a:rPr lang="ru-RU" sz="1600"/>
              <a:t>«</a:t>
            </a:r>
            <a:r>
              <a:rPr lang="ru-RU" sz="1400"/>
              <a:t>Закономерности ионной и молекулярной сублимации кристаллов </a:t>
            </a:r>
            <a:r>
              <a:rPr lang="en-US" sz="1400"/>
              <a:t>LnX</a:t>
            </a:r>
            <a:r>
              <a:rPr lang="ru-RU" sz="1400" baseline="-25000"/>
              <a:t>3</a:t>
            </a:r>
            <a:r>
              <a:rPr lang="ru-RU" sz="1400"/>
              <a:t> и </a:t>
            </a:r>
            <a:r>
              <a:rPr lang="en-US" sz="1400"/>
              <a:t>MLnX</a:t>
            </a:r>
            <a:r>
              <a:rPr lang="ru-RU" sz="1400" baseline="-25000"/>
              <a:t>4</a:t>
            </a:r>
            <a:r>
              <a:rPr lang="ru-RU" sz="1400"/>
              <a:t>» </a:t>
            </a:r>
            <a:endParaRPr lang="ru-RU" sz="1600"/>
          </a:p>
          <a:p>
            <a:pPr>
              <a:lnSpc>
                <a:spcPct val="120000"/>
              </a:lnSpc>
              <a:buClr>
                <a:srgbClr val="FF3300"/>
              </a:buClr>
              <a:buFont typeface="Wingdings" pitchFamily="2" charset="2"/>
              <a:buChar char="ü"/>
            </a:pPr>
            <a:r>
              <a:rPr lang="ru-RU" sz="1400" b="1"/>
              <a:t>Грант РФФИ 09-03-97536-р_а </a:t>
            </a:r>
            <a:r>
              <a:rPr lang="ru-RU" sz="1400"/>
              <a:t>(рук. Бутман М.Ф., исп. Крючков А.С., Сергеев Д.Н., Гусаров А.М.)</a:t>
            </a:r>
            <a:br>
              <a:rPr lang="ru-RU" sz="1400"/>
            </a:br>
            <a:r>
              <a:rPr lang="ru-RU" sz="1400"/>
              <a:t>«Гетерофазный синтез и термохимия отрицательных ионов галогенидов лантаноидов» </a:t>
            </a:r>
          </a:p>
          <a:p>
            <a:pPr>
              <a:lnSpc>
                <a:spcPct val="120000"/>
              </a:lnSpc>
              <a:buClr>
                <a:srgbClr val="FF3300"/>
              </a:buClr>
              <a:buFont typeface="Wingdings" pitchFamily="2" charset="2"/>
              <a:buChar char="ü"/>
            </a:pPr>
            <a:r>
              <a:rPr lang="ru-RU" sz="1400" b="1"/>
              <a:t>Грант РФФИ 09-03-00315-а</a:t>
            </a:r>
            <a:r>
              <a:rPr lang="ru-RU" sz="1400"/>
              <a:t> (рук. Кудин Л.С., исп. Бутман М.Ф., Крючков А.С., Сергеев Д.Н.</a:t>
            </a:r>
            <a:r>
              <a:rPr lang="ru-RU"/>
              <a:t>.</a:t>
            </a:r>
            <a:r>
              <a:rPr lang="ru-RU" sz="1400"/>
              <a:t>)</a:t>
            </a:r>
            <a:br>
              <a:rPr lang="ru-RU" sz="1400"/>
            </a:br>
            <a:r>
              <a:rPr lang="ru-RU" sz="1400"/>
              <a:t> «Развитие нового метода определения работы выхода электрона ионных кристаллов» </a:t>
            </a:r>
          </a:p>
          <a:p>
            <a:pPr>
              <a:lnSpc>
                <a:spcPct val="120000"/>
              </a:lnSpc>
              <a:buClr>
                <a:srgbClr val="FF3300"/>
              </a:buClr>
              <a:buFont typeface="Wingdings" pitchFamily="2" charset="2"/>
              <a:buChar char="ü"/>
            </a:pPr>
            <a:r>
              <a:rPr lang="ru-RU" sz="1400" b="1"/>
              <a:t>Грант РФФИ 10-03-92658-ИНД_а </a:t>
            </a:r>
            <a:r>
              <a:rPr lang="ru-RU" sz="1400"/>
              <a:t>(рук. Агафонов А.В., исп. Виноградов А.В., Бутман М.Ф.)</a:t>
            </a:r>
            <a:br>
              <a:rPr lang="ru-RU" sz="1400"/>
            </a:br>
            <a:r>
              <a:rPr lang="ru-RU" sz="1400"/>
              <a:t>«Принципы формирования наноархитектур на основе оксидов титана и алюминия и их взаимосвязь с каталитическими и адсорбционными свойствами» </a:t>
            </a:r>
          </a:p>
          <a:p>
            <a:pPr>
              <a:lnSpc>
                <a:spcPct val="120000"/>
              </a:lnSpc>
              <a:buClr>
                <a:srgbClr val="FF3300"/>
              </a:buClr>
              <a:buFont typeface="Wingdings" pitchFamily="2" charset="2"/>
              <a:buChar char="ü"/>
            </a:pPr>
            <a:r>
              <a:rPr lang="ru-RU" sz="1400" b="1"/>
              <a:t>Внутренний грант ИГХТУ по развитию нанотехнологий 2009-2010 </a:t>
            </a:r>
            <a:r>
              <a:rPr lang="ru-RU" sz="1400"/>
              <a:t>(рук. Бутман М.Ф., преп. каф.)</a:t>
            </a:r>
            <a:br>
              <a:rPr lang="ru-RU" sz="1400"/>
            </a:br>
            <a:endParaRPr lang="en-US" sz="1400" b="1"/>
          </a:p>
          <a:p>
            <a:pPr>
              <a:buClr>
                <a:srgbClr val="FF3300"/>
              </a:buClr>
            </a:pPr>
            <a:endParaRPr lang="ru-RU" sz="1400"/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1114425" y="-95250"/>
            <a:ext cx="7345363" cy="522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3300"/>
                </a:solidFill>
              </a:rPr>
              <a:t>Научная работа кафедры (§47, гранты)</a:t>
            </a:r>
            <a:r>
              <a:rPr lang="ru-RU" sz="2400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8197" name="Picture 7" descr="http://im2-tub-ru.yandex.net/i?id=756594-02-16f-0261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525" y="9525"/>
            <a:ext cx="8286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9" descr="http://im3-tub-ru.yandex.net/i?id=222055077-16-7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15300" y="4292600"/>
            <a:ext cx="1028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-7938"/>
            <a:ext cx="9136063" cy="6010276"/>
          </a:xfrm>
          <a:noFill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03350" y="1916113"/>
            <a:ext cx="6308725" cy="1512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24075" y="3716338"/>
            <a:ext cx="6845300" cy="1657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875463" y="5294313"/>
            <a:ext cx="2268537" cy="15636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2238" y="-161925"/>
            <a:ext cx="8697912" cy="11430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3300"/>
                </a:solidFill>
              </a:rPr>
              <a:t>Научно-производственная лаборатория  «Керамика»</a:t>
            </a:r>
            <a:r>
              <a:rPr lang="ru-RU" sz="2800" smtClean="0">
                <a:solidFill>
                  <a:srgbClr val="FF3300"/>
                </a:solidFill>
              </a:rPr>
              <a:t> </a:t>
            </a:r>
            <a:br>
              <a:rPr lang="ru-RU" sz="2800" smtClean="0">
                <a:solidFill>
                  <a:srgbClr val="FF3300"/>
                </a:solidFill>
              </a:rPr>
            </a:br>
            <a:r>
              <a:rPr lang="ru-RU" sz="1800" smtClean="0">
                <a:solidFill>
                  <a:srgbClr val="0000FF"/>
                </a:solidFill>
              </a:rPr>
              <a:t>прикладные исследования кафедры ТКиН (2008 – 2011)</a:t>
            </a:r>
          </a:p>
        </p:txBody>
      </p:sp>
      <p:graphicFrame>
        <p:nvGraphicFramePr>
          <p:cNvPr id="10393" name="Group 153"/>
          <p:cNvGraphicFramePr>
            <a:graphicFrameLocks noGrp="1"/>
          </p:cNvGraphicFramePr>
          <p:nvPr>
            <p:ph idx="1"/>
          </p:nvPr>
        </p:nvGraphicFramePr>
        <p:xfrm>
          <a:off x="250825" y="920750"/>
          <a:ext cx="8655539" cy="5748004"/>
        </p:xfrm>
        <a:graphic>
          <a:graphicData uri="http://schemas.openxmlformats.org/drawingml/2006/table">
            <a:tbl>
              <a:tblPr/>
              <a:tblGrid>
                <a:gridCol w="5761335"/>
                <a:gridCol w="2894204"/>
              </a:tblGrid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Тема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Заказчик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23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Технологическое исследование глинистого сырья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 Разработка добавок для повышения морозостойкости бетона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ООО «</a:t>
                      </a:r>
                      <a:r>
                        <a:rPr kumimoji="0" lang="ru-RU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Нерудпоставка</a:t>
                      </a: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»,</a:t>
                      </a:r>
                      <a:b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</a:b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г. Тольятти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 Технология производства карбида кремния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 Технология производства высокоглиноземистого огнеупора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ООО «</a:t>
                      </a:r>
                      <a:r>
                        <a:rPr kumimoji="0" lang="ru-RU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Поликор</a:t>
                      </a: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»,</a:t>
                      </a:r>
                      <a:b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</a:b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г. Кинешма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 Испытания строительных материалов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СМУ №1, г. Иваново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9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ea typeface="+mn-ea"/>
                          <a:cs typeface="Arial Cyr" pitchFamily="34" charset="0"/>
                        </a:rPr>
                        <a:t> Разработка составов сухих смесей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ООО «</a:t>
                      </a:r>
                      <a:r>
                        <a:rPr kumimoji="0" lang="ru-RU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АРТСтрой</a:t>
                      </a: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»,</a:t>
                      </a:r>
                      <a:b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</a:b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г. Иваново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ea typeface="+mn-ea"/>
                          <a:cs typeface="Arial Cyr" pitchFamily="34" charset="0"/>
                        </a:rPr>
                        <a:t> Проведение исследований по стабилизации </a:t>
                      </a:r>
                      <a:r>
                        <a:rPr kumimoji="0" lang="ru-RU" sz="17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ea typeface="+mn-ea"/>
                          <a:cs typeface="Arial Cyr" pitchFamily="34" charset="0"/>
                        </a:rPr>
                        <a:t>водорастворимых</a:t>
                      </a:r>
                      <a:r>
                        <a:rPr kumimoji="0" lang="ru-RU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ea typeface="+mn-ea"/>
                          <a:cs typeface="Arial Cyr" pitchFamily="34" charset="0"/>
                        </a:rPr>
                        <a:t> соединений в керамическом кирпиче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ea typeface="+mn-ea"/>
                          <a:cs typeface="Arial Cyr" pitchFamily="34" charset="0"/>
                        </a:rPr>
                        <a:t> Проведение испытаний сырьевых материалов для производства керамического кирпича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ООО «НЗКМ 2007»,</a:t>
                      </a:r>
                      <a:b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</a:b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г. Нерехта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ea typeface="+mn-ea"/>
                          <a:cs typeface="Arial Cyr" pitchFamily="34" charset="0"/>
                        </a:rPr>
                        <a:t> Модификация формовочных масс в производстве силикатного кирпича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ОАО «Ярославский завод силикатного кирпича», </a:t>
                      </a:r>
                      <a:b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</a:b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г. Ярославль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484313"/>
            <a:ext cx="4953000" cy="282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19475" y="4365625"/>
            <a:ext cx="5162550" cy="2447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52925" y="115888"/>
            <a:ext cx="4791075" cy="2305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>
          <a:xfrm>
            <a:off x="122238" y="53975"/>
            <a:ext cx="4089400" cy="1143000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rgbClr val="FF3300"/>
                </a:solidFill>
              </a:rPr>
              <a:t>Разработки и услуги научно-производственного характера</a:t>
            </a:r>
            <a:r>
              <a:rPr lang="ru-RU" sz="2400" smtClean="0">
                <a:solidFill>
                  <a:srgbClr val="FF3300"/>
                </a:solidFill>
              </a:rPr>
              <a:t> </a:t>
            </a:r>
            <a:r>
              <a:rPr lang="ru-RU" sz="2800" smtClean="0">
                <a:solidFill>
                  <a:srgbClr val="FF3300"/>
                </a:solidFill>
              </a:rPr>
              <a:t/>
            </a:r>
            <a:br>
              <a:rPr lang="ru-RU" sz="2800" smtClean="0">
                <a:solidFill>
                  <a:srgbClr val="FF3300"/>
                </a:solidFill>
              </a:rPr>
            </a:br>
            <a:endParaRPr lang="ru-RU" sz="1800" smtClean="0">
              <a:solidFill>
                <a:srgbClr val="0000FF"/>
              </a:solidFill>
            </a:endParaRPr>
          </a:p>
        </p:txBody>
      </p:sp>
      <p:sp>
        <p:nvSpPr>
          <p:cNvPr id="39942" name="Прямоугольник 7"/>
          <p:cNvSpPr>
            <a:spLocks noChangeArrowheads="1"/>
          </p:cNvSpPr>
          <p:nvPr/>
        </p:nvSpPr>
        <p:spPr bwMode="auto">
          <a:xfrm>
            <a:off x="179388" y="836613"/>
            <a:ext cx="4068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00FF"/>
                </a:solidFill>
              </a:rPr>
              <a:t>Информация, размещенная на сайте ИГХТУ, 2010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67625" y="115888"/>
            <a:ext cx="1293813" cy="865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15900"/>
            <a:ext cx="8229600" cy="404813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3300"/>
                </a:solidFill>
              </a:rPr>
              <a:t>Международное сотрудничество</a:t>
            </a:r>
          </a:p>
        </p:txBody>
      </p:sp>
      <p:graphicFrame>
        <p:nvGraphicFramePr>
          <p:cNvPr id="9218" name="Object 91"/>
          <p:cNvGraphicFramePr>
            <a:graphicFrameLocks noChangeAspect="1"/>
          </p:cNvGraphicFramePr>
          <p:nvPr>
            <p:ph idx="1"/>
          </p:nvPr>
        </p:nvGraphicFramePr>
        <p:xfrm>
          <a:off x="330200" y="1047750"/>
          <a:ext cx="8540750" cy="5715000"/>
        </p:xfrm>
        <a:graphic>
          <a:graphicData uri="http://schemas.openxmlformats.org/presentationml/2006/ole">
            <p:oleObj spid="_x0000_s9218" name="Document" r:id="rId4" imgW="9608135" imgH="6429591" progId="Word.Document.8">
              <p:embed/>
            </p:oleObj>
          </a:graphicData>
        </a:graphic>
      </p:graphicFrame>
      <p:pic>
        <p:nvPicPr>
          <p:cNvPr id="9221" name="Picture 9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79663" y="2924175"/>
            <a:ext cx="896937" cy="620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22" name="Picture 101" descr="http://im2-tub-ru.yandex.net/i?id=312196717-27-7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12950" y="1916113"/>
            <a:ext cx="12795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03" descr="http://im6-tub-ru.yandex.net/i?id=231263332-45-7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484438" y="4076700"/>
            <a:ext cx="8350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05" descr="http://im5-tub-ru.yandex.net/i?id=76464235-16-7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82850" y="5300663"/>
            <a:ext cx="7762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4" descr="C:\Users\1\Desktop\Для МФБутмана\logo_edit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888288" y="142875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15900"/>
            <a:ext cx="8229600" cy="404813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3300"/>
                </a:solidFill>
              </a:rPr>
              <a:t>Международное сотрудничество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851275" y="990600"/>
            <a:ext cx="49688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defRPr/>
            </a:pPr>
            <a:r>
              <a:rPr lang="ru-RU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Визит делегации </a:t>
            </a:r>
            <a:br>
              <a:rPr lang="ru-RU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ученых из Индии</a:t>
            </a:r>
            <a:br>
              <a:rPr lang="ru-RU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</a:t>
            </a:r>
            <a:r>
              <a:rPr lang="ru-RU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Центр атомных исследований, г. </a:t>
            </a:r>
            <a:r>
              <a:rPr lang="ru-RU" sz="18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Мумбай</a:t>
            </a:r>
            <a:r>
              <a:rPr lang="ru-RU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lang="ru-RU" sz="2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43400" y="3068638"/>
            <a:ext cx="4800600" cy="3600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836613"/>
            <a:ext cx="3924300" cy="3643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4040" name="Picture 8" descr="http://im4-tub-ru.yandex.net/i?id=54525454-58-7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498912" y="4869160"/>
            <a:ext cx="2700299" cy="2016224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95513" y="4941888"/>
            <a:ext cx="1709737" cy="1804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Стрелка вправо 7"/>
          <p:cNvSpPr/>
          <p:nvPr/>
        </p:nvSpPr>
        <p:spPr bwMode="auto">
          <a:xfrm rot="16200000">
            <a:off x="629444" y="4490244"/>
            <a:ext cx="360363" cy="39687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Стрелка вправо 8"/>
          <p:cNvSpPr/>
          <p:nvPr/>
        </p:nvSpPr>
        <p:spPr bwMode="auto">
          <a:xfrm>
            <a:off x="3941763" y="5788025"/>
            <a:ext cx="360362" cy="39528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0970" name="Прямоугольник 10"/>
          <p:cNvSpPr>
            <a:spLocks noChangeArrowheads="1"/>
          </p:cNvSpPr>
          <p:nvPr/>
        </p:nvSpPr>
        <p:spPr bwMode="auto">
          <a:xfrm>
            <a:off x="3276600" y="5661025"/>
            <a:ext cx="142875" cy="144463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40971" name="Прямоугольник 11"/>
          <p:cNvSpPr>
            <a:spLocks noChangeArrowheads="1"/>
          </p:cNvSpPr>
          <p:nvPr/>
        </p:nvSpPr>
        <p:spPr bwMode="auto">
          <a:xfrm>
            <a:off x="3078163" y="6308725"/>
            <a:ext cx="144462" cy="144463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FF0000"/>
                </a:solidFill>
              </a:rPr>
              <a:t>НИРС </a:t>
            </a:r>
            <a:r>
              <a:rPr lang="ru-RU" sz="4000" smtClean="0"/>
              <a:t/>
            </a:r>
            <a:br>
              <a:rPr lang="ru-RU" sz="4000" smtClean="0"/>
            </a:br>
            <a:r>
              <a:rPr lang="ru-RU" sz="2800" smtClean="0"/>
              <a:t>Дни науки на кафедре – 2011 г.</a:t>
            </a:r>
            <a:br>
              <a:rPr lang="ru-RU" sz="2800" smtClean="0"/>
            </a:br>
            <a:r>
              <a:rPr lang="ru-RU" sz="2800" smtClean="0"/>
              <a:t>работа секции ХТТНиСМ</a:t>
            </a:r>
            <a:endParaRPr lang="ru-RU" sz="400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52596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1557338"/>
            <a:ext cx="8208962" cy="5200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989" name="Picture 7" descr="http://im4-tub-ru.yandex.net/i?id=537627333-20-7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31075" y="0"/>
            <a:ext cx="181292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144463"/>
            <a:ext cx="8229600" cy="90805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3300"/>
                </a:solidFill>
              </a:rPr>
              <a:t>Награды студентов и аспирантов </a:t>
            </a:r>
            <a:br>
              <a:rPr lang="ru-RU" sz="2400" smtClean="0">
                <a:solidFill>
                  <a:srgbClr val="FF3300"/>
                </a:solidFill>
              </a:rPr>
            </a:br>
            <a:r>
              <a:rPr lang="ru-RU" sz="2400" smtClean="0">
                <a:solidFill>
                  <a:srgbClr val="FF3300"/>
                </a:solidFill>
              </a:rPr>
              <a:t>на Всероссийских конференциях и конкурсах</a:t>
            </a:r>
            <a:br>
              <a:rPr lang="ru-RU" sz="2400" smtClean="0">
                <a:solidFill>
                  <a:srgbClr val="FF3300"/>
                </a:solidFill>
              </a:rPr>
            </a:br>
            <a:endParaRPr lang="ru-RU" sz="2400" smtClean="0">
              <a:solidFill>
                <a:srgbClr val="FF3300"/>
              </a:solidFill>
            </a:endParaRPr>
          </a:p>
        </p:txBody>
      </p:sp>
      <p:graphicFrame>
        <p:nvGraphicFramePr>
          <p:cNvPr id="10242" name="Object 7"/>
          <p:cNvGraphicFramePr>
            <a:graphicFrameLocks noChangeAspect="1"/>
          </p:cNvGraphicFramePr>
          <p:nvPr/>
        </p:nvGraphicFramePr>
        <p:xfrm>
          <a:off x="179388" y="981075"/>
          <a:ext cx="10140950" cy="6192838"/>
        </p:xfrm>
        <a:graphic>
          <a:graphicData uri="http://schemas.openxmlformats.org/presentationml/2006/ole">
            <p:oleObj spid="_x0000_s10242" name="Документ" r:id="rId3" imgW="9806710" imgH="6090672" progId="Word.Document.12">
              <p:embed/>
            </p:oleObj>
          </a:graphicData>
        </a:graphic>
      </p:graphicFrame>
      <p:pic>
        <p:nvPicPr>
          <p:cNvPr id="10244" name="Picture 6" descr="http://im5-tub-ru.yandex.net/i?id=392964294-20-7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-980189">
            <a:off x="8099425" y="79375"/>
            <a:ext cx="928688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2088" y="1412875"/>
            <a:ext cx="8628062" cy="5761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395288" y="0"/>
            <a:ext cx="8748712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30000"/>
              </a:spcBef>
            </a:pPr>
            <a:r>
              <a:rPr lang="ru-RU" sz="2400" b="1">
                <a:solidFill>
                  <a:srgbClr val="FF0000"/>
                </a:solidFill>
              </a:rPr>
              <a:t>Сайт кафедры </a:t>
            </a:r>
            <a:r>
              <a:rPr lang="ru-RU" sz="1400"/>
              <a:t>(будет расположен на новом домене </a:t>
            </a:r>
            <a:r>
              <a:rPr lang="en-US" sz="1400"/>
              <a:t>tkn.isuct.ru</a:t>
            </a:r>
            <a:r>
              <a:rPr lang="ru-RU" sz="1400"/>
              <a:t>) </a:t>
            </a:r>
            <a:endParaRPr lang="ru-RU" sz="2000"/>
          </a:p>
          <a:p>
            <a:pPr eaLnBrk="0" hangingPunct="0">
              <a:lnSpc>
                <a:spcPct val="100000"/>
              </a:lnSpc>
              <a:spcBef>
                <a:spcPct val="30000"/>
              </a:spcBef>
              <a:buClr>
                <a:srgbClr val="0033CC"/>
              </a:buClr>
              <a:buFont typeface="Arial" charset="0"/>
              <a:buChar char="•"/>
            </a:pPr>
            <a:r>
              <a:rPr lang="en-US" sz="1800"/>
              <a:t> </a:t>
            </a:r>
            <a:r>
              <a:rPr lang="ru-RU" sz="1800"/>
              <a:t>С учетом потребностей целевых аудиторий разработана новая архитектура.</a:t>
            </a:r>
          </a:p>
          <a:p>
            <a:pPr eaLnBrk="0" hangingPunct="0">
              <a:lnSpc>
                <a:spcPct val="100000"/>
              </a:lnSpc>
              <a:spcBef>
                <a:spcPct val="30000"/>
              </a:spcBef>
              <a:buClr>
                <a:srgbClr val="0033CC"/>
              </a:buClr>
              <a:buFont typeface="Arial" charset="0"/>
              <a:buChar char="•"/>
            </a:pPr>
            <a:r>
              <a:rPr lang="ru-RU" sz="1800"/>
              <a:t> Современное программное обеспечение позволяет безгранично расширять его возможности. </a:t>
            </a:r>
          </a:p>
          <a:p>
            <a:pPr eaLnBrk="0" hangingPunct="0">
              <a:lnSpc>
                <a:spcPct val="100000"/>
              </a:lnSpc>
              <a:spcBef>
                <a:spcPct val="30000"/>
              </a:spcBef>
            </a:pPr>
            <a:r>
              <a:rPr lang="ru-RU" sz="1800"/>
              <a:t/>
            </a:r>
            <a:br>
              <a:rPr lang="ru-RU" sz="1800"/>
            </a:b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138113"/>
            <a:ext cx="8499475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331913" y="5805488"/>
            <a:ext cx="7502525" cy="1052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600" b="1"/>
              <a:t>XII Всероссийский смотр-конкурс студенческих работ по специальности "Технология художественной обработки материалов", </a:t>
            </a:r>
            <a:br>
              <a:rPr lang="ru-RU" sz="1600" b="1"/>
            </a:br>
            <a:r>
              <a:rPr lang="ru-RU" sz="1600" b="1"/>
              <a:t>г. Ростов-на-Дону, 2009 г</a:t>
            </a:r>
          </a:p>
        </p:txBody>
      </p:sp>
      <p:pic>
        <p:nvPicPr>
          <p:cNvPr id="43012" name="Picture 4" descr="img34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3388" y="1641475"/>
            <a:ext cx="3059112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1844675"/>
            <a:ext cx="4391025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132138" y="5373688"/>
            <a:ext cx="1004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2 место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188913"/>
            <a:ext cx="4381500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539750" y="188913"/>
            <a:ext cx="4249738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XIII Всероссийская научно-практическая конференция и смотр-конкурс работ студентов и аспирантов по специальности "Технология художественной обработки материалов», г.Москва, 2010 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4211638" cy="4525963"/>
          </a:xfrm>
        </p:spPr>
        <p:txBody>
          <a:bodyPr/>
          <a:lstStyle/>
          <a:p>
            <a:pPr>
              <a:buFontTx/>
              <a:buNone/>
            </a:pPr>
            <a:r>
              <a:rPr lang="ru-RU" sz="2400" smtClean="0"/>
              <a:t>	</a:t>
            </a:r>
            <a:r>
              <a:rPr lang="ru-RU" smtClean="0"/>
              <a:t>Участие в олимпиадах по дисциплине ТХОМ</a:t>
            </a:r>
            <a:endParaRPr lang="ru-RU" sz="2800" smtClean="0"/>
          </a:p>
        </p:txBody>
      </p:sp>
      <p:pic>
        <p:nvPicPr>
          <p:cNvPr id="45059" name="Picture 2" descr="C:\Users\1\Desktop\Для МФБутмана\благодарственное письмо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56100" y="0"/>
            <a:ext cx="4735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C:\Users\1\Desktop\imagesCA2T5QW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313" y="3644900"/>
            <a:ext cx="12922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89"/>
          <p:cNvPicPr>
            <a:picLocks noChangeAspect="1" noChangeArrowheads="1"/>
          </p:cNvPicPr>
          <p:nvPr/>
        </p:nvPicPr>
        <p:blipFill>
          <a:blip r:embed="rId2" cstate="email"/>
          <a:srcRect l="38464" t="31972" r="36157" b="33577"/>
          <a:stretch>
            <a:fillRect/>
          </a:stretch>
        </p:blipFill>
        <p:spPr bwMode="auto">
          <a:xfrm>
            <a:off x="2051050" y="1185863"/>
            <a:ext cx="4537075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7"/>
          <p:cNvSpPr>
            <a:spLocks noGrp="1" noChangeAspect="1" noChangeArrowheads="1"/>
          </p:cNvSpPr>
          <p:nvPr>
            <p:ph type="title"/>
          </p:nvPr>
        </p:nvSpPr>
        <p:spPr>
          <a:xfrm>
            <a:off x="179388" y="0"/>
            <a:ext cx="8785225" cy="1143000"/>
          </a:xfrm>
          <a:ln algn="ctr"/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Показатели НИР кафедры за 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2010 г. </a:t>
            </a:r>
          </a:p>
        </p:txBody>
      </p:sp>
      <p:grpSp>
        <p:nvGrpSpPr>
          <p:cNvPr id="46084" name="Group 78"/>
          <p:cNvGrpSpPr>
            <a:grpSpLocks/>
          </p:cNvGrpSpPr>
          <p:nvPr/>
        </p:nvGrpSpPr>
        <p:grpSpPr bwMode="auto">
          <a:xfrm>
            <a:off x="465138" y="5551488"/>
            <a:ext cx="8285162" cy="1289050"/>
            <a:chOff x="293" y="3462"/>
            <a:chExt cx="5219" cy="812"/>
          </a:xfrm>
        </p:grpSpPr>
        <p:sp>
          <p:nvSpPr>
            <p:cNvPr id="46086" name="Line 24"/>
            <p:cNvSpPr>
              <a:spLocks noChangeShapeType="1"/>
            </p:cNvSpPr>
            <p:nvPr/>
          </p:nvSpPr>
          <p:spPr bwMode="auto">
            <a:xfrm>
              <a:off x="2420" y="3644"/>
              <a:ext cx="212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87" name="Line 25"/>
            <p:cNvSpPr>
              <a:spLocks noChangeShapeType="1"/>
            </p:cNvSpPr>
            <p:nvPr/>
          </p:nvSpPr>
          <p:spPr bwMode="auto">
            <a:xfrm>
              <a:off x="2336" y="3828"/>
              <a:ext cx="22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88" name="Line 26"/>
            <p:cNvSpPr>
              <a:spLocks noChangeShapeType="1"/>
            </p:cNvSpPr>
            <p:nvPr/>
          </p:nvSpPr>
          <p:spPr bwMode="auto">
            <a:xfrm>
              <a:off x="2368" y="4016"/>
              <a:ext cx="244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89" name="Line 27"/>
            <p:cNvSpPr>
              <a:spLocks noChangeShapeType="1"/>
            </p:cNvSpPr>
            <p:nvPr/>
          </p:nvSpPr>
          <p:spPr bwMode="auto">
            <a:xfrm flipV="1">
              <a:off x="2476" y="4144"/>
              <a:ext cx="288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90" name="Line 28"/>
            <p:cNvSpPr>
              <a:spLocks noChangeShapeType="1"/>
            </p:cNvSpPr>
            <p:nvPr/>
          </p:nvSpPr>
          <p:spPr bwMode="auto">
            <a:xfrm flipH="1" flipV="1">
              <a:off x="2972" y="4040"/>
              <a:ext cx="23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91" name="Line 29"/>
            <p:cNvSpPr>
              <a:spLocks noChangeShapeType="1"/>
            </p:cNvSpPr>
            <p:nvPr/>
          </p:nvSpPr>
          <p:spPr bwMode="auto">
            <a:xfrm flipH="1" flipV="1">
              <a:off x="3032" y="3872"/>
              <a:ext cx="232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92" name="Line 30"/>
            <p:cNvSpPr>
              <a:spLocks noChangeShapeType="1"/>
            </p:cNvSpPr>
            <p:nvPr/>
          </p:nvSpPr>
          <p:spPr bwMode="auto">
            <a:xfrm flipH="1" flipV="1">
              <a:off x="3012" y="3724"/>
              <a:ext cx="180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93" name="Line 31"/>
            <p:cNvSpPr>
              <a:spLocks noChangeShapeType="1"/>
            </p:cNvSpPr>
            <p:nvPr/>
          </p:nvSpPr>
          <p:spPr bwMode="auto">
            <a:xfrm flipH="1">
              <a:off x="2856" y="3560"/>
              <a:ext cx="232" cy="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94" name="Text Box 32"/>
            <p:cNvSpPr txBox="1">
              <a:spLocks noChangeArrowheads="1"/>
            </p:cNvSpPr>
            <p:nvPr/>
          </p:nvSpPr>
          <p:spPr bwMode="auto">
            <a:xfrm>
              <a:off x="2613" y="3975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/>
                <a:t>8</a:t>
              </a:r>
              <a:endParaRPr lang="ru-RU" b="1"/>
            </a:p>
          </p:txBody>
        </p:sp>
        <p:sp>
          <p:nvSpPr>
            <p:cNvPr id="46095" name="Text Box 33"/>
            <p:cNvSpPr txBox="1">
              <a:spLocks noChangeArrowheads="1"/>
            </p:cNvSpPr>
            <p:nvPr/>
          </p:nvSpPr>
          <p:spPr bwMode="auto">
            <a:xfrm>
              <a:off x="2913" y="3977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/>
                <a:t>39</a:t>
              </a:r>
              <a:endParaRPr lang="ru-RU" sz="1100" b="1"/>
            </a:p>
          </p:txBody>
        </p:sp>
        <p:sp>
          <p:nvSpPr>
            <p:cNvPr id="46096" name="Text Box 34"/>
            <p:cNvSpPr txBox="1">
              <a:spLocks noChangeArrowheads="1"/>
            </p:cNvSpPr>
            <p:nvPr/>
          </p:nvSpPr>
          <p:spPr bwMode="auto">
            <a:xfrm>
              <a:off x="2910" y="3656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/>
                <a:t>39</a:t>
              </a:r>
              <a:endParaRPr lang="ru-RU" sz="1100" b="1"/>
            </a:p>
          </p:txBody>
        </p:sp>
        <p:sp>
          <p:nvSpPr>
            <p:cNvPr id="46097" name="Text Box 35"/>
            <p:cNvSpPr txBox="1">
              <a:spLocks noChangeArrowheads="1"/>
            </p:cNvSpPr>
            <p:nvPr/>
          </p:nvSpPr>
          <p:spPr bwMode="auto">
            <a:xfrm>
              <a:off x="3103" y="3496"/>
              <a:ext cx="240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100"/>
                <a:t>Объем НИР на 1 научно-педагогического работника (НПР)</a:t>
              </a:r>
            </a:p>
          </p:txBody>
        </p:sp>
        <p:sp>
          <p:nvSpPr>
            <p:cNvPr id="46098" name="Text Box 36"/>
            <p:cNvSpPr txBox="1">
              <a:spLocks noChangeArrowheads="1"/>
            </p:cNvSpPr>
            <p:nvPr/>
          </p:nvSpPr>
          <p:spPr bwMode="auto">
            <a:xfrm>
              <a:off x="3208" y="3680"/>
              <a:ext cx="1515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100"/>
                <a:t>Объем привлеченных НИР на 1 НПР</a:t>
              </a:r>
            </a:p>
          </p:txBody>
        </p:sp>
        <p:sp>
          <p:nvSpPr>
            <p:cNvPr id="46099" name="Text Box 37"/>
            <p:cNvSpPr txBox="1">
              <a:spLocks noChangeArrowheads="1"/>
            </p:cNvSpPr>
            <p:nvPr/>
          </p:nvSpPr>
          <p:spPr bwMode="auto">
            <a:xfrm>
              <a:off x="3287" y="3865"/>
              <a:ext cx="96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100"/>
                <a:t>% остепененности НПР</a:t>
              </a:r>
            </a:p>
          </p:txBody>
        </p:sp>
        <p:sp>
          <p:nvSpPr>
            <p:cNvPr id="46100" name="Text Box 38"/>
            <p:cNvSpPr txBox="1">
              <a:spLocks noChangeArrowheads="1"/>
            </p:cNvSpPr>
            <p:nvPr/>
          </p:nvSpPr>
          <p:spPr bwMode="auto">
            <a:xfrm>
              <a:off x="3224" y="4039"/>
              <a:ext cx="125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100"/>
                <a:t>Число аспирантов на 100 НПР</a:t>
              </a:r>
            </a:p>
          </p:txBody>
        </p:sp>
        <p:sp>
          <p:nvSpPr>
            <p:cNvPr id="46101" name="Text Box 39"/>
            <p:cNvSpPr txBox="1">
              <a:spLocks noChangeArrowheads="1"/>
            </p:cNvSpPr>
            <p:nvPr/>
          </p:nvSpPr>
          <p:spPr bwMode="auto">
            <a:xfrm>
              <a:off x="827" y="4121"/>
              <a:ext cx="16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100"/>
                <a:t>Эффективность аспирантуры (за 5 лет)</a:t>
              </a:r>
            </a:p>
          </p:txBody>
        </p:sp>
        <p:sp>
          <p:nvSpPr>
            <p:cNvPr id="46102" name="Text Box 40"/>
            <p:cNvSpPr txBox="1">
              <a:spLocks noChangeArrowheads="1"/>
            </p:cNvSpPr>
            <p:nvPr/>
          </p:nvSpPr>
          <p:spPr bwMode="auto">
            <a:xfrm>
              <a:off x="923" y="3954"/>
              <a:ext cx="143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100"/>
                <a:t>Монографии на 100 НПР (за 5 лет)</a:t>
              </a:r>
            </a:p>
          </p:txBody>
        </p:sp>
        <p:sp>
          <p:nvSpPr>
            <p:cNvPr id="46103" name="Text Box 41"/>
            <p:cNvSpPr txBox="1">
              <a:spLocks noChangeArrowheads="1"/>
            </p:cNvSpPr>
            <p:nvPr/>
          </p:nvSpPr>
          <p:spPr bwMode="auto">
            <a:xfrm>
              <a:off x="1544" y="3777"/>
              <a:ext cx="79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100"/>
                <a:t>Статьи на 100 НПР</a:t>
              </a:r>
            </a:p>
          </p:txBody>
        </p:sp>
        <p:sp>
          <p:nvSpPr>
            <p:cNvPr id="46104" name="Text Box 42"/>
            <p:cNvSpPr txBox="1">
              <a:spLocks noChangeArrowheads="1"/>
            </p:cNvSpPr>
            <p:nvPr/>
          </p:nvSpPr>
          <p:spPr bwMode="auto">
            <a:xfrm>
              <a:off x="293" y="3594"/>
              <a:ext cx="210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100"/>
                <a:t>Студенческие статьи, патенты, работы на 100 НПР</a:t>
              </a:r>
            </a:p>
          </p:txBody>
        </p:sp>
        <p:sp>
          <p:nvSpPr>
            <p:cNvPr id="46105" name="AutoShape 43"/>
            <p:cNvSpPr>
              <a:spLocks noChangeAspect="1" noChangeArrowheads="1" noTextEdit="1"/>
            </p:cNvSpPr>
            <p:nvPr/>
          </p:nvSpPr>
          <p:spPr bwMode="auto">
            <a:xfrm>
              <a:off x="2195" y="3462"/>
              <a:ext cx="1000" cy="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06" name="Line 44"/>
            <p:cNvSpPr>
              <a:spLocks noChangeShapeType="1"/>
            </p:cNvSpPr>
            <p:nvPr/>
          </p:nvSpPr>
          <p:spPr bwMode="auto">
            <a:xfrm flipH="1" flipV="1">
              <a:off x="2804" y="3655"/>
              <a:ext cx="161" cy="66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07" name="Line 45"/>
            <p:cNvSpPr>
              <a:spLocks noChangeShapeType="1"/>
            </p:cNvSpPr>
            <p:nvPr/>
          </p:nvSpPr>
          <p:spPr bwMode="auto">
            <a:xfrm flipH="1" flipV="1">
              <a:off x="2965" y="3721"/>
              <a:ext cx="66" cy="162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08" name="Line 46"/>
            <p:cNvSpPr>
              <a:spLocks noChangeShapeType="1"/>
            </p:cNvSpPr>
            <p:nvPr/>
          </p:nvSpPr>
          <p:spPr bwMode="auto">
            <a:xfrm flipV="1">
              <a:off x="2965" y="3883"/>
              <a:ext cx="66" cy="161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09" name="Line 47"/>
            <p:cNvSpPr>
              <a:spLocks noChangeShapeType="1"/>
            </p:cNvSpPr>
            <p:nvPr/>
          </p:nvSpPr>
          <p:spPr bwMode="auto">
            <a:xfrm flipV="1">
              <a:off x="2804" y="4044"/>
              <a:ext cx="161" cy="66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10" name="Line 48"/>
            <p:cNvSpPr>
              <a:spLocks noChangeShapeType="1"/>
            </p:cNvSpPr>
            <p:nvPr/>
          </p:nvSpPr>
          <p:spPr bwMode="auto">
            <a:xfrm>
              <a:off x="2643" y="4044"/>
              <a:ext cx="161" cy="66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11" name="Line 49"/>
            <p:cNvSpPr>
              <a:spLocks noChangeShapeType="1"/>
            </p:cNvSpPr>
            <p:nvPr/>
          </p:nvSpPr>
          <p:spPr bwMode="auto">
            <a:xfrm>
              <a:off x="2576" y="3883"/>
              <a:ext cx="67" cy="161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12" name="Line 50"/>
            <p:cNvSpPr>
              <a:spLocks noChangeShapeType="1"/>
            </p:cNvSpPr>
            <p:nvPr/>
          </p:nvSpPr>
          <p:spPr bwMode="auto">
            <a:xfrm flipH="1">
              <a:off x="2576" y="3721"/>
              <a:ext cx="67" cy="162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13" name="Line 51"/>
            <p:cNvSpPr>
              <a:spLocks noChangeShapeType="1"/>
            </p:cNvSpPr>
            <p:nvPr/>
          </p:nvSpPr>
          <p:spPr bwMode="auto">
            <a:xfrm flipH="1">
              <a:off x="2643" y="3655"/>
              <a:ext cx="161" cy="66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14" name="Line 52"/>
            <p:cNvSpPr>
              <a:spLocks noChangeShapeType="1"/>
            </p:cNvSpPr>
            <p:nvPr/>
          </p:nvSpPr>
          <p:spPr bwMode="auto">
            <a:xfrm>
              <a:off x="2804" y="3655"/>
              <a:ext cx="1" cy="22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15" name="Oval 53"/>
            <p:cNvSpPr>
              <a:spLocks noChangeArrowheads="1"/>
            </p:cNvSpPr>
            <p:nvPr/>
          </p:nvSpPr>
          <p:spPr bwMode="auto">
            <a:xfrm>
              <a:off x="2725" y="3576"/>
              <a:ext cx="157" cy="158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16" name="Line 54"/>
            <p:cNvSpPr>
              <a:spLocks noChangeShapeType="1"/>
            </p:cNvSpPr>
            <p:nvPr/>
          </p:nvSpPr>
          <p:spPr bwMode="auto">
            <a:xfrm flipH="1">
              <a:off x="2804" y="3721"/>
              <a:ext cx="161" cy="16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17" name="Oval 55"/>
            <p:cNvSpPr>
              <a:spLocks noChangeArrowheads="1"/>
            </p:cNvSpPr>
            <p:nvPr/>
          </p:nvSpPr>
          <p:spPr bwMode="auto">
            <a:xfrm>
              <a:off x="2886" y="3642"/>
              <a:ext cx="158" cy="158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18" name="Line 56"/>
            <p:cNvSpPr>
              <a:spLocks noChangeShapeType="1"/>
            </p:cNvSpPr>
            <p:nvPr/>
          </p:nvSpPr>
          <p:spPr bwMode="auto">
            <a:xfrm flipH="1">
              <a:off x="2804" y="3883"/>
              <a:ext cx="22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19" name="Oval 57"/>
            <p:cNvSpPr>
              <a:spLocks noChangeArrowheads="1"/>
            </p:cNvSpPr>
            <p:nvPr/>
          </p:nvSpPr>
          <p:spPr bwMode="auto">
            <a:xfrm>
              <a:off x="2952" y="3803"/>
              <a:ext cx="158" cy="158"/>
            </a:xfrm>
            <a:prstGeom prst="ellipse">
              <a:avLst/>
            </a:prstGeom>
            <a:solidFill>
              <a:srgbClr val="00FF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20" name="Line 58"/>
            <p:cNvSpPr>
              <a:spLocks noChangeShapeType="1"/>
            </p:cNvSpPr>
            <p:nvPr/>
          </p:nvSpPr>
          <p:spPr bwMode="auto">
            <a:xfrm flipH="1" flipV="1">
              <a:off x="2804" y="3883"/>
              <a:ext cx="161" cy="16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21" name="Oval 59"/>
            <p:cNvSpPr>
              <a:spLocks noChangeArrowheads="1"/>
            </p:cNvSpPr>
            <p:nvPr/>
          </p:nvSpPr>
          <p:spPr bwMode="auto">
            <a:xfrm>
              <a:off x="2886" y="3965"/>
              <a:ext cx="158" cy="157"/>
            </a:xfrm>
            <a:prstGeom prst="ellipse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22" name="Line 60"/>
            <p:cNvSpPr>
              <a:spLocks noChangeShapeType="1"/>
            </p:cNvSpPr>
            <p:nvPr/>
          </p:nvSpPr>
          <p:spPr bwMode="auto">
            <a:xfrm flipV="1">
              <a:off x="2804" y="3883"/>
              <a:ext cx="1" cy="22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23" name="Oval 61"/>
            <p:cNvSpPr>
              <a:spLocks noChangeArrowheads="1"/>
            </p:cNvSpPr>
            <p:nvPr/>
          </p:nvSpPr>
          <p:spPr bwMode="auto">
            <a:xfrm>
              <a:off x="2725" y="4031"/>
              <a:ext cx="157" cy="158"/>
            </a:xfrm>
            <a:prstGeom prst="ellipse">
              <a:avLst/>
            </a:prstGeom>
            <a:solidFill>
              <a:srgbClr val="00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24" name="Line 62"/>
            <p:cNvSpPr>
              <a:spLocks noChangeShapeType="1"/>
            </p:cNvSpPr>
            <p:nvPr/>
          </p:nvSpPr>
          <p:spPr bwMode="auto">
            <a:xfrm flipV="1">
              <a:off x="2643" y="3883"/>
              <a:ext cx="161" cy="16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25" name="Oval 63"/>
            <p:cNvSpPr>
              <a:spLocks noChangeArrowheads="1"/>
            </p:cNvSpPr>
            <p:nvPr/>
          </p:nvSpPr>
          <p:spPr bwMode="auto">
            <a:xfrm>
              <a:off x="2564" y="3965"/>
              <a:ext cx="157" cy="157"/>
            </a:xfrm>
            <a:prstGeom prst="ellipse">
              <a:avLst/>
            </a:prstGeom>
            <a:solidFill>
              <a:srgbClr val="FF00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26" name="Line 64"/>
            <p:cNvSpPr>
              <a:spLocks noChangeShapeType="1"/>
            </p:cNvSpPr>
            <p:nvPr/>
          </p:nvSpPr>
          <p:spPr bwMode="auto">
            <a:xfrm>
              <a:off x="2576" y="3883"/>
              <a:ext cx="2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27" name="Oval 65"/>
            <p:cNvSpPr>
              <a:spLocks noChangeArrowheads="1"/>
            </p:cNvSpPr>
            <p:nvPr/>
          </p:nvSpPr>
          <p:spPr bwMode="auto">
            <a:xfrm>
              <a:off x="2497" y="3803"/>
              <a:ext cx="158" cy="158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28" name="Line 66"/>
            <p:cNvSpPr>
              <a:spLocks noChangeShapeType="1"/>
            </p:cNvSpPr>
            <p:nvPr/>
          </p:nvSpPr>
          <p:spPr bwMode="auto">
            <a:xfrm>
              <a:off x="2643" y="3721"/>
              <a:ext cx="161" cy="16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29" name="Oval 67"/>
            <p:cNvSpPr>
              <a:spLocks noChangeArrowheads="1"/>
            </p:cNvSpPr>
            <p:nvPr/>
          </p:nvSpPr>
          <p:spPr bwMode="auto">
            <a:xfrm>
              <a:off x="2564" y="3642"/>
              <a:ext cx="157" cy="158"/>
            </a:xfrm>
            <a:prstGeom prst="ellipse">
              <a:avLst/>
            </a:prstGeom>
            <a:solidFill>
              <a:srgbClr val="666633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30" name="Line 68"/>
            <p:cNvSpPr>
              <a:spLocks noChangeShapeType="1"/>
            </p:cNvSpPr>
            <p:nvPr/>
          </p:nvSpPr>
          <p:spPr bwMode="auto">
            <a:xfrm>
              <a:off x="2804" y="3655"/>
              <a:ext cx="1" cy="22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31" name="Oval 69"/>
            <p:cNvSpPr>
              <a:spLocks noChangeArrowheads="1"/>
            </p:cNvSpPr>
            <p:nvPr/>
          </p:nvSpPr>
          <p:spPr bwMode="auto">
            <a:xfrm>
              <a:off x="2725" y="3576"/>
              <a:ext cx="157" cy="158"/>
            </a:xfrm>
            <a:prstGeom prst="ellipse">
              <a:avLst/>
            </a:prstGeom>
            <a:solidFill>
              <a:srgbClr val="0000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32" name="Rectangle 70"/>
            <p:cNvSpPr>
              <a:spLocks noChangeArrowheads="1"/>
            </p:cNvSpPr>
            <p:nvPr/>
          </p:nvSpPr>
          <p:spPr bwMode="auto">
            <a:xfrm>
              <a:off x="2733" y="3610"/>
              <a:ext cx="13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>
                  <a:solidFill>
                    <a:srgbClr val="FFFFFF"/>
                  </a:solidFill>
                </a:rPr>
                <a:t>129</a:t>
              </a:r>
              <a:endParaRPr lang="ru-RU" sz="1000"/>
            </a:p>
          </p:txBody>
        </p:sp>
        <p:sp>
          <p:nvSpPr>
            <p:cNvPr id="46133" name="Rectangle 71"/>
            <p:cNvSpPr>
              <a:spLocks noChangeArrowheads="1"/>
            </p:cNvSpPr>
            <p:nvPr/>
          </p:nvSpPr>
          <p:spPr bwMode="auto">
            <a:xfrm>
              <a:off x="2895" y="3669"/>
              <a:ext cx="13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>
                  <a:solidFill>
                    <a:srgbClr val="FFFFFF"/>
                  </a:solidFill>
                </a:rPr>
                <a:t>111</a:t>
              </a:r>
              <a:endParaRPr lang="ru-RU" sz="1000"/>
            </a:p>
          </p:txBody>
        </p:sp>
        <p:sp>
          <p:nvSpPr>
            <p:cNvPr id="46134" name="Rectangle 72"/>
            <p:cNvSpPr>
              <a:spLocks noChangeArrowheads="1"/>
            </p:cNvSpPr>
            <p:nvPr/>
          </p:nvSpPr>
          <p:spPr bwMode="auto">
            <a:xfrm>
              <a:off x="2985" y="3834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/>
                <a:t>77</a:t>
              </a:r>
              <a:endParaRPr lang="ru-RU" sz="1000"/>
            </a:p>
          </p:txBody>
        </p:sp>
        <p:sp>
          <p:nvSpPr>
            <p:cNvPr id="46135" name="Rectangle 73"/>
            <p:cNvSpPr>
              <a:spLocks noChangeArrowheads="1"/>
            </p:cNvSpPr>
            <p:nvPr/>
          </p:nvSpPr>
          <p:spPr bwMode="auto">
            <a:xfrm>
              <a:off x="2917" y="3993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>
                  <a:solidFill>
                    <a:srgbClr val="FFFFFF"/>
                  </a:solidFill>
                </a:rPr>
                <a:t>35</a:t>
              </a:r>
              <a:endParaRPr lang="ru-RU" sz="1000"/>
            </a:p>
          </p:txBody>
        </p:sp>
        <p:sp>
          <p:nvSpPr>
            <p:cNvPr id="46136" name="Rectangle 74"/>
            <p:cNvSpPr>
              <a:spLocks noChangeArrowheads="1"/>
            </p:cNvSpPr>
            <p:nvPr/>
          </p:nvSpPr>
          <p:spPr bwMode="auto">
            <a:xfrm>
              <a:off x="2759" y="4062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/>
                <a:t>65</a:t>
              </a:r>
              <a:endParaRPr lang="ru-RU" sz="1000"/>
            </a:p>
          </p:txBody>
        </p:sp>
        <p:sp>
          <p:nvSpPr>
            <p:cNvPr id="46137" name="Rectangle 75"/>
            <p:cNvSpPr>
              <a:spLocks noChangeArrowheads="1"/>
            </p:cNvSpPr>
            <p:nvPr/>
          </p:nvSpPr>
          <p:spPr bwMode="auto">
            <a:xfrm>
              <a:off x="2597" y="3995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>
                  <a:solidFill>
                    <a:srgbClr val="FFFFFF"/>
                  </a:solidFill>
                </a:rPr>
                <a:t>16</a:t>
              </a:r>
              <a:endParaRPr lang="ru-RU" sz="1000"/>
            </a:p>
          </p:txBody>
        </p:sp>
        <p:sp>
          <p:nvSpPr>
            <p:cNvPr id="46138" name="Rectangle 76"/>
            <p:cNvSpPr>
              <a:spLocks noChangeArrowheads="1"/>
            </p:cNvSpPr>
            <p:nvPr/>
          </p:nvSpPr>
          <p:spPr bwMode="auto">
            <a:xfrm>
              <a:off x="2506" y="3834"/>
              <a:ext cx="13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/>
                <a:t>103</a:t>
              </a:r>
              <a:endParaRPr lang="ru-RU" sz="1000"/>
            </a:p>
          </p:txBody>
        </p:sp>
        <p:sp>
          <p:nvSpPr>
            <p:cNvPr id="46139" name="Rectangle 77"/>
            <p:cNvSpPr>
              <a:spLocks noChangeArrowheads="1"/>
            </p:cNvSpPr>
            <p:nvPr/>
          </p:nvSpPr>
          <p:spPr bwMode="auto">
            <a:xfrm>
              <a:off x="2570" y="3669"/>
              <a:ext cx="13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>
                  <a:solidFill>
                    <a:srgbClr val="FFFFFF"/>
                  </a:solidFill>
                </a:rPr>
                <a:t>163</a:t>
              </a:r>
              <a:endParaRPr lang="ru-RU" sz="1000"/>
            </a:p>
          </p:txBody>
        </p:sp>
      </p:grpSp>
      <p:pic>
        <p:nvPicPr>
          <p:cNvPr id="46085" name="Picture 61" descr="http://im8-tub-ru.yandex.net/i?id=319239731-05-7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48488" y="2349500"/>
            <a:ext cx="13620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1" descr="http://im2-tub-ru.yandex.net/i?id=211203020-19-7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33350" y="5013325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856662" cy="633412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3300"/>
                </a:solidFill>
              </a:rPr>
              <a:t>Показатели  публикационной активности </a:t>
            </a:r>
            <a:br>
              <a:rPr lang="ru-RU" sz="2400" b="1" smtClean="0">
                <a:solidFill>
                  <a:srgbClr val="FF3300"/>
                </a:solidFill>
              </a:rPr>
            </a:br>
            <a:r>
              <a:rPr lang="ru-RU" sz="2400" b="1" smtClean="0">
                <a:solidFill>
                  <a:srgbClr val="FF3300"/>
                </a:solidFill>
              </a:rPr>
              <a:t>преподавателей кафедры ТКиН</a:t>
            </a:r>
            <a:r>
              <a:rPr lang="ru-RU" sz="2000" b="1" smtClean="0">
                <a:solidFill>
                  <a:srgbClr val="FF3300"/>
                </a:solidFill>
              </a:rPr>
              <a:t/>
            </a:r>
            <a:br>
              <a:rPr lang="ru-RU" sz="2000" b="1" smtClean="0">
                <a:solidFill>
                  <a:srgbClr val="FF3300"/>
                </a:solidFill>
              </a:rPr>
            </a:br>
            <a:r>
              <a:rPr lang="ru-RU" sz="2000" smtClean="0">
                <a:solidFill>
                  <a:srgbClr val="0000FF"/>
                </a:solidFill>
              </a:rPr>
              <a:t>(по данным РИНЦ, </a:t>
            </a:r>
            <a:r>
              <a:rPr lang="en-US" sz="2000" smtClean="0">
                <a:solidFill>
                  <a:srgbClr val="0000FF"/>
                </a:solidFill>
              </a:rPr>
              <a:t>e-library</a:t>
            </a:r>
            <a:r>
              <a:rPr lang="ru-RU" sz="2000" smtClean="0">
                <a:solidFill>
                  <a:srgbClr val="0000FF"/>
                </a:solidFill>
              </a:rPr>
              <a:t>, июль 2011 г.</a:t>
            </a:r>
            <a:r>
              <a:rPr lang="en-US" sz="2000" smtClean="0">
                <a:solidFill>
                  <a:srgbClr val="0000FF"/>
                </a:solidFill>
              </a:rPr>
              <a:t>)</a:t>
            </a:r>
            <a:endParaRPr lang="ru-RU" sz="2000" smtClean="0">
              <a:solidFill>
                <a:srgbClr val="0000FF"/>
              </a:solidFill>
            </a:endParaRPr>
          </a:p>
        </p:txBody>
      </p:sp>
      <p:graphicFrame>
        <p:nvGraphicFramePr>
          <p:cNvPr id="21588" name="Group 84"/>
          <p:cNvGraphicFramePr>
            <a:graphicFrameLocks noGrp="1"/>
          </p:cNvGraphicFramePr>
          <p:nvPr>
            <p:ph idx="1"/>
          </p:nvPr>
        </p:nvGraphicFramePr>
        <p:xfrm>
          <a:off x="806450" y="1196975"/>
          <a:ext cx="8229600" cy="5285360"/>
        </p:xfrm>
        <a:graphic>
          <a:graphicData uri="http://schemas.openxmlformats.org/drawingml/2006/table">
            <a:tbl>
              <a:tblPr/>
              <a:tblGrid>
                <a:gridCol w="2376512"/>
                <a:gridCol w="1872208"/>
                <a:gridCol w="2016224"/>
                <a:gridCol w="1964656"/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Общее число публикаций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Суммарный индекс цитирования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Индекс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Хирша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Бутман М.Ф.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Агафонов А.В.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Косенко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Н.Ф.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Овчинников Н.Л.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Козловская Г.П.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Виноградов А.В.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Филатова Н.В.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Данные отсутствуют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Смирнова М.А.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Данные отсутствуют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Виноградова Л.А.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Данные отсутствуют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Захаров О.Н.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Данные отсутствуют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7163" name="Picture 61" descr="http://im2-tub-ru.yandex.net/i?id=19060063-04-7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24750" y="765175"/>
            <a:ext cx="1076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81900" y="0"/>
            <a:ext cx="1533525" cy="1717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8131" name="Rectangle 4"/>
          <p:cNvSpPr>
            <a:spLocks noGrp="1" noChangeArrowheads="1"/>
          </p:cNvSpPr>
          <p:nvPr>
            <p:ph type="title"/>
          </p:nvPr>
        </p:nvSpPr>
        <p:spPr>
          <a:xfrm>
            <a:off x="34925" y="274638"/>
            <a:ext cx="8229600" cy="346075"/>
          </a:xfrm>
          <a:noFill/>
        </p:spPr>
        <p:txBody>
          <a:bodyPr/>
          <a:lstStyle/>
          <a:p>
            <a:pPr algn="l" eaLnBrk="1" hangingPunct="1">
              <a:lnSpc>
                <a:spcPct val="65000"/>
              </a:lnSpc>
            </a:pPr>
            <a:r>
              <a:rPr lang="ru-RU" sz="2400" b="1" smtClean="0">
                <a:solidFill>
                  <a:srgbClr val="FF3300"/>
                </a:solidFill>
              </a:rPr>
              <a:t>Студенческое самоуправление </a:t>
            </a:r>
            <a:br>
              <a:rPr lang="ru-RU" sz="2400" b="1" smtClean="0">
                <a:solidFill>
                  <a:srgbClr val="FF3300"/>
                </a:solidFill>
              </a:rPr>
            </a:br>
            <a:r>
              <a:rPr lang="ru-RU" sz="2400" b="1" smtClean="0">
                <a:solidFill>
                  <a:srgbClr val="FF3300"/>
                </a:solidFill>
              </a:rPr>
              <a:t>				и воспитательная работа</a:t>
            </a:r>
            <a:r>
              <a:rPr lang="ru-RU" smtClean="0"/>
              <a:t> </a:t>
            </a:r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0" y="1071563"/>
            <a:ext cx="8893175" cy="1420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/>
              <a:t>Вовлечение студентов в системы студенческого самоуправления и молодежные творческие объединения </a:t>
            </a:r>
          </a:p>
          <a:p>
            <a:pPr>
              <a:lnSpc>
                <a:spcPct val="120000"/>
              </a:lnSpc>
            </a:pPr>
            <a:r>
              <a:rPr lang="ru-RU" sz="2000"/>
              <a:t>	</a:t>
            </a:r>
          </a:p>
        </p:txBody>
      </p:sp>
      <p:pic>
        <p:nvPicPr>
          <p:cNvPr id="48133" name="Picture 4" descr="C:\Users\1\Desktop\DSC_050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92725" y="2781300"/>
            <a:ext cx="253365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76263" y="4662488"/>
            <a:ext cx="4859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defRPr/>
            </a:pPr>
            <a:r>
              <a:rPr lang="ru-RU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Екатерина </a:t>
            </a:r>
            <a:r>
              <a:rPr lang="ru-RU" sz="18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Шорова</a:t>
            </a:r>
            <a:r>
              <a:rPr lang="ru-RU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(6</a:t>
            </a:r>
            <a:r>
              <a:rPr lang="en-US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</a:t>
            </a:r>
            <a:r>
              <a:rPr lang="ru-RU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117)</a:t>
            </a:r>
            <a:r>
              <a:rPr lang="en-US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ru-RU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член Студенческого правительства, </a:t>
            </a:r>
            <a:br>
              <a:rPr lang="ru-RU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победитель конкурса «Студент года 2010» </a:t>
            </a:r>
            <a:br>
              <a:rPr lang="ru-RU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 номинации «Студент-сосед»</a:t>
            </a:r>
            <a:endParaRPr lang="en-US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100000"/>
              </a:lnSpc>
              <a:defRPr/>
            </a:pPr>
            <a:endParaRPr lang="ru-RU" sz="4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8135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35150" y="2708275"/>
            <a:ext cx="2257425" cy="160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14913" y="3762375"/>
            <a:ext cx="4129087" cy="3095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9155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29600" cy="346075"/>
          </a:xfrm>
          <a:noFill/>
        </p:spPr>
        <p:txBody>
          <a:bodyPr/>
          <a:lstStyle/>
          <a:p>
            <a:pPr algn="l" eaLnBrk="1" hangingPunct="1">
              <a:lnSpc>
                <a:spcPct val="65000"/>
              </a:lnSpc>
            </a:pPr>
            <a:r>
              <a:rPr lang="ru-RU" sz="2400" b="1" smtClean="0">
                <a:solidFill>
                  <a:srgbClr val="FF3300"/>
                </a:solidFill>
              </a:rPr>
              <a:t>Студенческое самоуправление </a:t>
            </a:r>
            <a:br>
              <a:rPr lang="ru-RU" sz="2400" b="1" smtClean="0">
                <a:solidFill>
                  <a:srgbClr val="FF3300"/>
                </a:solidFill>
              </a:rPr>
            </a:br>
            <a:r>
              <a:rPr lang="ru-RU" sz="2400" b="1" smtClean="0">
                <a:solidFill>
                  <a:srgbClr val="FF3300"/>
                </a:solidFill>
              </a:rPr>
              <a:t>				и воспитательная работа</a:t>
            </a:r>
            <a:r>
              <a:rPr lang="ru-RU" smtClean="0"/>
              <a:t> </a:t>
            </a:r>
          </a:p>
        </p:txBody>
      </p:sp>
      <p:pic>
        <p:nvPicPr>
          <p:cNvPr id="4915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1187450"/>
            <a:ext cx="4967288" cy="3754438"/>
          </a:xfrm>
          <a:noFill/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19700" y="981075"/>
            <a:ext cx="3636963" cy="2727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9158" name="Прямоугольник 8"/>
          <p:cNvSpPr>
            <a:spLocks noChangeArrowheads="1"/>
          </p:cNvSpPr>
          <p:nvPr/>
        </p:nvSpPr>
        <p:spPr bwMode="auto">
          <a:xfrm>
            <a:off x="395288" y="5300663"/>
            <a:ext cx="355282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/>
              <a:t>Участие в проведении  </a:t>
            </a:r>
            <a:br>
              <a:rPr lang="ru-RU" sz="2400"/>
            </a:br>
            <a:r>
              <a:rPr lang="ru-RU" sz="2400"/>
              <a:t>Дня города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29600" cy="346075"/>
          </a:xfrm>
          <a:noFill/>
        </p:spPr>
        <p:txBody>
          <a:bodyPr/>
          <a:lstStyle/>
          <a:p>
            <a:pPr algn="l" eaLnBrk="1" hangingPunct="1">
              <a:lnSpc>
                <a:spcPct val="65000"/>
              </a:lnSpc>
            </a:pPr>
            <a:r>
              <a:rPr lang="ru-RU" sz="2400" b="1" smtClean="0">
                <a:solidFill>
                  <a:srgbClr val="FF3300"/>
                </a:solidFill>
              </a:rPr>
              <a:t>Студенческое самоуправление </a:t>
            </a:r>
            <a:br>
              <a:rPr lang="ru-RU" sz="2400" b="1" smtClean="0">
                <a:solidFill>
                  <a:srgbClr val="FF3300"/>
                </a:solidFill>
              </a:rPr>
            </a:br>
            <a:r>
              <a:rPr lang="ru-RU" sz="2400" b="1" smtClean="0">
                <a:solidFill>
                  <a:srgbClr val="FF3300"/>
                </a:solidFill>
              </a:rPr>
              <a:t>				и воспитательная работа</a:t>
            </a:r>
            <a:r>
              <a:rPr lang="ru-RU" smtClean="0"/>
              <a:t> </a:t>
            </a:r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34925" y="652463"/>
            <a:ext cx="8713788" cy="3157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/>
              <a:t>Участие в проведении общеуниверситетских мероприятий </a:t>
            </a:r>
            <a:endParaRPr lang="ru-RU" sz="2000"/>
          </a:p>
          <a:p>
            <a:pPr>
              <a:lnSpc>
                <a:spcPct val="120000"/>
              </a:lnSpc>
            </a:pPr>
            <a:r>
              <a:rPr lang="ru-RU" sz="2000"/>
              <a:t>   Фестиваль науки, </a:t>
            </a:r>
          </a:p>
          <a:p>
            <a:pPr>
              <a:lnSpc>
                <a:spcPct val="120000"/>
              </a:lnSpc>
            </a:pPr>
            <a:r>
              <a:rPr lang="ru-RU" sz="2000"/>
              <a:t>   День открытых дверей, </a:t>
            </a:r>
          </a:p>
          <a:p>
            <a:pPr>
              <a:lnSpc>
                <a:spcPct val="120000"/>
              </a:lnSpc>
            </a:pPr>
            <a:r>
              <a:rPr lang="ru-RU" sz="2000"/>
              <a:t>   Посвящение в студенты,</a:t>
            </a:r>
            <a:br>
              <a:rPr lang="ru-RU" sz="2000"/>
            </a:br>
            <a:r>
              <a:rPr lang="ru-RU" sz="2000"/>
              <a:t>   День химика, </a:t>
            </a:r>
          </a:p>
          <a:p>
            <a:pPr>
              <a:lnSpc>
                <a:spcPct val="120000"/>
              </a:lnSpc>
            </a:pPr>
            <a:r>
              <a:rPr lang="ru-RU" sz="2000"/>
              <a:t>   День знаний, </a:t>
            </a:r>
          </a:p>
          <a:p>
            <a:pPr>
              <a:lnSpc>
                <a:spcPct val="120000"/>
              </a:lnSpc>
            </a:pPr>
            <a:r>
              <a:rPr lang="ru-RU" sz="2000"/>
              <a:t>   День студента "Татьянин день",</a:t>
            </a:r>
          </a:p>
          <a:p>
            <a:pPr>
              <a:lnSpc>
                <a:spcPct val="120000"/>
              </a:lnSpc>
            </a:pPr>
            <a:r>
              <a:rPr lang="ru-RU" sz="2000"/>
              <a:t>   Ярмарка вакансий и др.</a:t>
            </a:r>
            <a:r>
              <a:rPr lang="ru-RU"/>
              <a:t> </a:t>
            </a:r>
            <a:r>
              <a:rPr lang="ru-RU" sz="2000"/>
              <a:t> </a:t>
            </a:r>
          </a:p>
        </p:txBody>
      </p:sp>
      <p:pic>
        <p:nvPicPr>
          <p:cNvPr id="50180" name="Picture 6" descr="C:\Users\1\Desktop\фото для МФБ\CIMG086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40250" y="1244600"/>
            <a:ext cx="4352925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7" descr="C:\Users\1\Desktop\фото для МФБ\CIMG052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3800" y="4565650"/>
            <a:ext cx="3030538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8" descr="C:\Users\1\Desktop\фото для МФБ\CIMG051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850" y="3941763"/>
            <a:ext cx="3887788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1773238"/>
            <a:ext cx="4248150" cy="642937"/>
          </a:xfrm>
        </p:spPr>
        <p:txBody>
          <a:bodyPr/>
          <a:lstStyle/>
          <a:p>
            <a:pPr eaLnBrk="1" hangingPunct="1"/>
            <a:r>
              <a:rPr lang="ru-RU" sz="2400" b="1" smtClean="0"/>
              <a:t>Подготовка к юбилейным мероприятиям ИГХТУ</a:t>
            </a:r>
          </a:p>
        </p:txBody>
      </p:sp>
      <p:pic>
        <p:nvPicPr>
          <p:cNvPr id="51203" name="Picture 1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38550" y="3068638"/>
            <a:ext cx="5513388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1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4213" y="4105275"/>
            <a:ext cx="2430462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1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557338"/>
            <a:ext cx="40401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Rectangle 3"/>
          <p:cNvSpPr>
            <a:spLocks noChangeArrowheads="1"/>
          </p:cNvSpPr>
          <p:nvPr/>
        </p:nvSpPr>
        <p:spPr bwMode="auto">
          <a:xfrm>
            <a:off x="590550" y="419100"/>
            <a:ext cx="8229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65000"/>
              </a:lnSpc>
            </a:pPr>
            <a:r>
              <a:rPr lang="ru-RU" sz="2400" b="1">
                <a:solidFill>
                  <a:srgbClr val="FF3300"/>
                </a:solidFill>
              </a:rPr>
              <a:t>Студенческое самоуправление 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				и воспитательная работа</a:t>
            </a:r>
            <a:r>
              <a:rPr lang="ru-RU" sz="440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9750" y="1052513"/>
            <a:ext cx="77041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sz="2400" kern="0" dirty="0">
                <a:latin typeface="+mn-lt"/>
              </a:rPr>
              <a:t>Организация встреч с выпускниками кафедры, имеющими высокие карьерные достижения</a:t>
            </a:r>
          </a:p>
        </p:txBody>
      </p:sp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395288" y="274638"/>
            <a:ext cx="8229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65000"/>
              </a:lnSpc>
            </a:pPr>
            <a:r>
              <a:rPr lang="ru-RU" sz="2400" b="1">
                <a:solidFill>
                  <a:srgbClr val="FF3300"/>
                </a:solidFill>
              </a:rPr>
              <a:t>Студенческое самоуправление 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				и воспитательная работа</a:t>
            </a:r>
            <a:r>
              <a:rPr lang="ru-RU" sz="44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998663"/>
            <a:ext cx="6227763" cy="4670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227763" y="5229225"/>
            <a:ext cx="33131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sz="1600" kern="0" dirty="0">
                <a:latin typeface="+mn-lt"/>
              </a:rPr>
              <a:t>Представители руководства компании Су-155, Ивановская ДСК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endParaRPr lang="ru-RU" sz="18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http://im7-tub-ru.yandex.net/i?id=202195800-59-7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00975" y="0"/>
            <a:ext cx="13430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476250"/>
            <a:ext cx="8928100" cy="5649913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sz="1800" smtClean="0"/>
              <a:t>Набор студентов осуществлялся: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sz="1800" b="1" smtClean="0"/>
              <a:t>до 2010 г.</a:t>
            </a:r>
            <a:r>
              <a:rPr lang="ru-RU" sz="1800" smtClean="0"/>
              <a:t> - </a:t>
            </a:r>
            <a:r>
              <a:rPr lang="ru-RU" sz="1800" b="1" smtClean="0"/>
              <a:t>по направлению</a:t>
            </a:r>
            <a:r>
              <a:rPr lang="ru-RU" sz="1800" smtClean="0"/>
              <a:t> </a:t>
            </a:r>
            <a:br>
              <a:rPr lang="ru-RU" sz="1800" smtClean="0"/>
            </a:br>
            <a:r>
              <a:rPr lang="ru-RU" sz="1800" smtClean="0"/>
              <a:t>              </a:t>
            </a:r>
            <a:r>
              <a:rPr lang="ru-RU" sz="1800" u="sng" smtClean="0">
                <a:solidFill>
                  <a:schemeClr val="accent2"/>
                </a:solidFill>
              </a:rPr>
              <a:t>150600 "Материаловедение и технология новых материалов"</a:t>
            </a:r>
            <a:endParaRPr lang="ru-RU" sz="1800" smtClean="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sz="1800" smtClean="0"/>
              <a:t>                    </a:t>
            </a:r>
            <a:r>
              <a:rPr lang="ru-RU" sz="1800" b="1" smtClean="0"/>
              <a:t>по специальностям  </a:t>
            </a:r>
            <a:br>
              <a:rPr lang="ru-RU" sz="1800" b="1" smtClean="0"/>
            </a:br>
            <a:r>
              <a:rPr lang="ru-RU" sz="1800" smtClean="0"/>
              <a:t>               </a:t>
            </a:r>
            <a:r>
              <a:rPr lang="ru-RU" sz="1800" u="sng" smtClean="0">
                <a:solidFill>
                  <a:schemeClr val="accent2"/>
                </a:solidFill>
              </a:rPr>
              <a:t>240304 "Химическая технология тугоплавких неметаллических и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sz="1800" smtClean="0">
                <a:solidFill>
                  <a:schemeClr val="accent2"/>
                </a:solidFill>
              </a:rPr>
              <a:t>                                  </a:t>
            </a:r>
            <a:r>
              <a:rPr lang="ru-RU" sz="1800" u="sng" smtClean="0">
                <a:solidFill>
                  <a:schemeClr val="accent2"/>
                </a:solidFill>
              </a:rPr>
              <a:t>силикатных материалов"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sz="1800" smtClean="0">
                <a:solidFill>
                  <a:schemeClr val="accent2"/>
                </a:solidFill>
              </a:rPr>
              <a:t>                     </a:t>
            </a:r>
            <a:r>
              <a:rPr lang="ru-RU" sz="1800" u="sng" smtClean="0">
                <a:solidFill>
                  <a:schemeClr val="accent2"/>
                </a:solidFill>
              </a:rPr>
              <a:t>261001 "Технология художественной обработки материалов"</a:t>
            </a:r>
            <a:r>
              <a:rPr lang="ru-RU" sz="1800" u="sng" smtClean="0"/>
              <a:t>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sz="1800" b="1" smtClean="0"/>
              <a:t>С 2011 г.</a:t>
            </a:r>
            <a:r>
              <a:rPr lang="ru-RU" sz="1800" smtClean="0"/>
              <a:t> - </a:t>
            </a:r>
            <a:r>
              <a:rPr lang="ru-RU" sz="1800" b="1" smtClean="0"/>
              <a:t>по направлениям </a:t>
            </a:r>
            <a:br>
              <a:rPr lang="ru-RU" sz="1800" b="1" smtClean="0"/>
            </a:br>
            <a:r>
              <a:rPr lang="ru-RU" sz="1800" b="1" smtClean="0"/>
              <a:t>                </a:t>
            </a:r>
            <a:r>
              <a:rPr lang="ru-RU" sz="1800" u="sng" smtClean="0">
                <a:solidFill>
                  <a:schemeClr val="accent2"/>
                </a:solidFill>
              </a:rPr>
              <a:t>240100 " Химическая технология"</a:t>
            </a:r>
            <a:r>
              <a:rPr lang="ru-RU" sz="1800" smtClean="0"/>
              <a:t> (профиль ХТТНиСМ)</a:t>
            </a:r>
            <a:r>
              <a:rPr lang="ru-RU" sz="1800" u="sng" smtClean="0"/>
              <a:t/>
            </a:r>
            <a:br>
              <a:rPr lang="ru-RU" sz="1800" u="sng" smtClean="0"/>
            </a:br>
            <a:r>
              <a:rPr lang="ru-RU" sz="1800" smtClean="0"/>
              <a:t>                </a:t>
            </a:r>
            <a:r>
              <a:rPr lang="ru-RU" sz="1800" u="sng" smtClean="0">
                <a:solidFill>
                  <a:schemeClr val="accent2"/>
                </a:solidFill>
              </a:rPr>
              <a:t>261400 "Технология художественной обработки материалов"</a:t>
            </a:r>
            <a:endParaRPr lang="ru-RU" sz="180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ru-RU" sz="1800" i="1" smtClean="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sz="1800" i="1" smtClean="0"/>
              <a:t>Набор </a:t>
            </a:r>
            <a:r>
              <a:rPr lang="ru-RU" sz="1800" b="1" i="1" smtClean="0"/>
              <a:t>2011 </a:t>
            </a:r>
            <a:r>
              <a:rPr lang="ru-RU" sz="1800" i="1" smtClean="0"/>
              <a:t>года на дневное отделение составил </a:t>
            </a:r>
            <a:r>
              <a:rPr lang="ru-RU" sz="1800" b="1" i="1" smtClean="0"/>
              <a:t>62</a:t>
            </a:r>
            <a:r>
              <a:rPr lang="ru-RU" sz="1800" i="1" smtClean="0"/>
              <a:t> человека, </a:t>
            </a:r>
            <a:br>
              <a:rPr lang="ru-RU" sz="1800" i="1" smtClean="0"/>
            </a:br>
            <a:r>
              <a:rPr lang="ru-RU" sz="1800" i="1" smtClean="0"/>
              <a:t>                       на заочное – </a:t>
            </a:r>
            <a:r>
              <a:rPr lang="ru-RU" sz="1800" b="1" i="1" smtClean="0"/>
              <a:t>19</a:t>
            </a:r>
            <a:r>
              <a:rPr lang="ru-RU" sz="1800" i="1" smtClean="0"/>
              <a:t> человек.</a:t>
            </a:r>
            <a:endParaRPr lang="ru-RU" sz="1800" i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ru-RU" sz="1800" b="1" smtClean="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sz="1800" b="1" smtClean="0"/>
              <a:t>С 2008 г.</a:t>
            </a:r>
            <a:r>
              <a:rPr lang="ru-RU" sz="1800" smtClean="0"/>
              <a:t> начата подготовка магистров по программе </a:t>
            </a:r>
            <a:br>
              <a:rPr lang="ru-RU" sz="1800" smtClean="0"/>
            </a:br>
            <a:r>
              <a:rPr lang="ru-RU" sz="1800" smtClean="0"/>
              <a:t>                 </a:t>
            </a:r>
            <a:r>
              <a:rPr lang="ru-RU" sz="1800" u="sng" smtClean="0">
                <a:solidFill>
                  <a:schemeClr val="accent2"/>
                </a:solidFill>
              </a:rPr>
              <a:t>550831 </a:t>
            </a:r>
            <a:r>
              <a:rPr lang="en-US" sz="1800" u="sng" smtClean="0">
                <a:solidFill>
                  <a:schemeClr val="accent2"/>
                </a:solidFill>
              </a:rPr>
              <a:t>/</a:t>
            </a:r>
            <a:r>
              <a:rPr lang="ru-RU" sz="1800" u="sng" smtClean="0">
                <a:solidFill>
                  <a:schemeClr val="accent2"/>
                </a:solidFill>
              </a:rPr>
              <a:t> </a:t>
            </a:r>
            <a:r>
              <a:rPr lang="en-US" sz="1800" u="sng" smtClean="0">
                <a:solidFill>
                  <a:schemeClr val="accent2"/>
                </a:solidFill>
              </a:rPr>
              <a:t>240100</a:t>
            </a:r>
            <a:r>
              <a:rPr lang="ru-RU" sz="1800" u="sng" smtClean="0">
                <a:solidFill>
                  <a:schemeClr val="accent2"/>
                </a:solidFill>
              </a:rPr>
              <a:t> "Химическая технология тугоплавких</a:t>
            </a:r>
            <a:br>
              <a:rPr lang="ru-RU" sz="1800" u="sng" smtClean="0">
                <a:solidFill>
                  <a:schemeClr val="accent2"/>
                </a:solidFill>
              </a:rPr>
            </a:br>
            <a:r>
              <a:rPr lang="ru-RU" sz="1800" smtClean="0">
                <a:solidFill>
                  <a:schemeClr val="accent2"/>
                </a:solidFill>
              </a:rPr>
              <a:t>                                             </a:t>
            </a:r>
            <a:r>
              <a:rPr lang="ru-RU" sz="1800" u="sng" smtClean="0">
                <a:solidFill>
                  <a:schemeClr val="accent2"/>
                </a:solidFill>
              </a:rPr>
              <a:t>неметаллических и силикатных материалов".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sz="1800" smtClean="0"/>
          </a:p>
          <a:p>
            <a:pPr eaLnBrk="1" hangingPunct="1">
              <a:lnSpc>
                <a:spcPct val="80000"/>
              </a:lnSpc>
            </a:pPr>
            <a:endParaRPr lang="ru-RU" sz="1400" smtClean="0"/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971550" y="0"/>
            <a:ext cx="61198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</a:rPr>
              <a:t>Специальности и направления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6513" y="3260725"/>
            <a:ext cx="5113338" cy="340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8604250" cy="431800"/>
          </a:xfrm>
        </p:spPr>
        <p:txBody>
          <a:bodyPr/>
          <a:lstStyle/>
          <a:p>
            <a:pPr marL="0" eaLnBrk="1" hangingPunct="1">
              <a:buFontTx/>
              <a:buNone/>
            </a:pPr>
            <a:r>
              <a:rPr lang="ru-RU" sz="2400" smtClean="0"/>
              <a:t>организация экскурсий </a:t>
            </a:r>
            <a:br>
              <a:rPr lang="ru-RU" sz="2400" smtClean="0"/>
            </a:br>
            <a:r>
              <a:rPr lang="ru-RU" sz="2400" smtClean="0"/>
              <a:t>на выставки по специальности</a:t>
            </a:r>
          </a:p>
        </p:txBody>
      </p:sp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0" y="0"/>
            <a:ext cx="90011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65000"/>
              </a:lnSpc>
            </a:pPr>
            <a:r>
              <a:rPr lang="ru-RU" sz="2400" b="1">
                <a:solidFill>
                  <a:srgbClr val="FF3300"/>
                </a:solidFill>
              </a:rPr>
              <a:t/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 </a:t>
            </a:r>
            <a:r>
              <a:rPr lang="ru-RU" sz="2800" b="1">
                <a:solidFill>
                  <a:srgbClr val="FF3300"/>
                </a:solidFill>
              </a:rPr>
              <a:t>Воспитательная работа</a:t>
            </a:r>
            <a:r>
              <a:rPr lang="ru-RU" sz="48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80063" y="4365625"/>
            <a:ext cx="3071812" cy="2303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3254" name="Picture 6" descr="C:\Users\1\Desktop\фото для МФБ\MosBild-2011\фото_11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6913" y="908050"/>
            <a:ext cx="4745037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11188" y="1700213"/>
            <a:ext cx="324008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3200" b="1" kern="0" dirty="0" err="1">
                <a:solidFill>
                  <a:srgbClr val="0000FF"/>
                </a:solidFill>
                <a:latin typeface="+mn-lt"/>
              </a:rPr>
              <a:t>MosBuild</a:t>
            </a:r>
            <a:r>
              <a:rPr lang="en-US" sz="3200" b="1" kern="0" dirty="0">
                <a:solidFill>
                  <a:srgbClr val="0000FF"/>
                </a:solidFill>
                <a:latin typeface="+mn-lt"/>
              </a:rPr>
              <a:t> -2011</a:t>
            </a:r>
            <a:endParaRPr lang="ru-RU" sz="3200" b="1" kern="0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8893175" cy="6477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000" smtClean="0"/>
              <a:t>	</a:t>
            </a:r>
            <a:r>
              <a:rPr lang="ru-RU" sz="2000" b="1" smtClean="0"/>
              <a:t>Р</a:t>
            </a:r>
            <a:r>
              <a:rPr lang="ru-RU" sz="2400" b="1" smtClean="0"/>
              <a:t>аботы по благоустройству кафедры и университета </a:t>
            </a:r>
          </a:p>
        </p:txBody>
      </p:sp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395288" y="274638"/>
            <a:ext cx="8229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65000"/>
              </a:lnSpc>
            </a:pPr>
            <a:r>
              <a:rPr lang="ru-RU" sz="2400" b="1">
                <a:solidFill>
                  <a:srgbClr val="FF3300"/>
                </a:solidFill>
              </a:rPr>
              <a:t>Студенческое самоуправление 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				и воспитательная работа</a:t>
            </a:r>
            <a:r>
              <a:rPr lang="ru-RU" sz="44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54276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775" y="1916113"/>
            <a:ext cx="3027363" cy="403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180975" y="6092825"/>
            <a:ext cx="40322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sz="2000" kern="0" dirty="0">
                <a:latin typeface="+mn-lt"/>
              </a:rPr>
              <a:t>	реставрация стендов кафедры</a:t>
            </a:r>
          </a:p>
        </p:txBody>
      </p:sp>
      <p:pic>
        <p:nvPicPr>
          <p:cNvPr id="54278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68663" y="1916113"/>
            <a:ext cx="5840412" cy="3889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48038" y="5876925"/>
            <a:ext cx="57959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sz="2000" kern="0" dirty="0">
                <a:latin typeface="+mn-lt"/>
              </a:rPr>
              <a:t>	коллекция минералов ( наследие Рижского </a:t>
            </a:r>
            <a:r>
              <a:rPr lang="ru-RU" sz="2000" kern="0" dirty="0" err="1">
                <a:latin typeface="+mn-lt"/>
              </a:rPr>
              <a:t>политеха</a:t>
            </a:r>
            <a:r>
              <a:rPr lang="ru-RU" sz="2000" kern="0" dirty="0">
                <a:latin typeface="+mn-lt"/>
              </a:rPr>
              <a:t>), после реставрации</a:t>
            </a:r>
            <a:br>
              <a:rPr lang="ru-RU" sz="2000" kern="0" dirty="0">
                <a:latin typeface="+mn-lt"/>
              </a:rPr>
            </a:br>
            <a:endParaRPr lang="ru-RU" sz="20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3525" y="908050"/>
            <a:ext cx="5461000" cy="5157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9750" y="6021388"/>
            <a:ext cx="77771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sz="2000" kern="0" dirty="0">
                <a:latin typeface="+mn-lt"/>
              </a:rPr>
              <a:t>	</a:t>
            </a:r>
            <a:r>
              <a:rPr lang="ru-RU" sz="2400" kern="0" dirty="0" err="1">
                <a:latin typeface="+mn-lt"/>
              </a:rPr>
              <a:t>профориентационные</a:t>
            </a:r>
            <a:r>
              <a:rPr lang="ru-RU" sz="2400" kern="0" dirty="0">
                <a:latin typeface="+mn-lt"/>
              </a:rPr>
              <a:t> стенды кафедры </a:t>
            </a:r>
            <a:br>
              <a:rPr lang="ru-RU" sz="2400" kern="0" dirty="0">
                <a:latin typeface="+mn-lt"/>
              </a:rPr>
            </a:br>
            <a:r>
              <a:rPr lang="ru-RU" sz="2400" kern="0" dirty="0">
                <a:latin typeface="+mn-lt"/>
              </a:rPr>
              <a:t>после реставрации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68925" y="889000"/>
            <a:ext cx="3451225" cy="51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395288" y="274638"/>
            <a:ext cx="8229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65000"/>
              </a:lnSpc>
            </a:pPr>
            <a:r>
              <a:rPr lang="ru-RU" sz="2400" b="1">
                <a:solidFill>
                  <a:srgbClr val="FF3300"/>
                </a:solidFill>
              </a:rPr>
              <a:t>Студенческое самоуправление 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				и воспитательная работа</a:t>
            </a:r>
            <a:r>
              <a:rPr lang="ru-RU" sz="440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Прямоугольник 3"/>
          <p:cNvSpPr>
            <a:spLocks noChangeArrowheads="1"/>
          </p:cNvSpPr>
          <p:nvPr/>
        </p:nvSpPr>
        <p:spPr bwMode="auto">
          <a:xfrm>
            <a:off x="250825" y="815975"/>
            <a:ext cx="91455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участие студентов в профориентационной работе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95288" y="274638"/>
            <a:ext cx="8229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65000"/>
              </a:lnSpc>
            </a:pPr>
            <a:r>
              <a:rPr lang="ru-RU" sz="2400" b="1">
                <a:solidFill>
                  <a:srgbClr val="FF3300"/>
                </a:solidFill>
              </a:rPr>
              <a:t>Студенческое самоуправление 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				и воспитательная работа</a:t>
            </a:r>
            <a:r>
              <a:rPr lang="ru-RU" sz="44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56324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6375" y="1322388"/>
            <a:ext cx="6743700" cy="5059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6325" name="Прямоугольник 8"/>
          <p:cNvSpPr>
            <a:spLocks noChangeArrowheads="1"/>
          </p:cNvSpPr>
          <p:nvPr/>
        </p:nvSpPr>
        <p:spPr bwMode="auto">
          <a:xfrm>
            <a:off x="3203575" y="6407150"/>
            <a:ext cx="8461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Школьники на кафедре ТКиН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331913" y="1381125"/>
            <a:ext cx="6664325" cy="5000625"/>
          </a:xfrm>
          <a:noFill/>
        </p:spPr>
      </p:pic>
      <p:sp>
        <p:nvSpPr>
          <p:cNvPr id="57347" name="Прямоугольник 3"/>
          <p:cNvSpPr>
            <a:spLocks noChangeArrowheads="1"/>
          </p:cNvSpPr>
          <p:nvPr/>
        </p:nvSpPr>
        <p:spPr bwMode="auto">
          <a:xfrm>
            <a:off x="900113" y="117475"/>
            <a:ext cx="78486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5000"/>
              </a:lnSpc>
            </a:pPr>
            <a:r>
              <a:rPr lang="ru-RU" sz="2400" b="1">
                <a:solidFill>
                  <a:srgbClr val="FF3300"/>
                </a:solidFill>
              </a:rPr>
              <a:t>Студенческое самоуправление 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				и воспитательная работа</a:t>
            </a:r>
            <a:r>
              <a:rPr lang="ru-RU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7348" name="Прямоугольник 3"/>
          <p:cNvSpPr>
            <a:spLocks noChangeArrowheads="1"/>
          </p:cNvSpPr>
          <p:nvPr/>
        </p:nvSpPr>
        <p:spPr bwMode="auto">
          <a:xfrm>
            <a:off x="250825" y="815975"/>
            <a:ext cx="91455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участие студентов в профориентационной работе</a:t>
            </a:r>
          </a:p>
        </p:txBody>
      </p:sp>
      <p:sp>
        <p:nvSpPr>
          <p:cNvPr id="57349" name="Прямоугольник 5"/>
          <p:cNvSpPr>
            <a:spLocks noChangeArrowheads="1"/>
          </p:cNvSpPr>
          <p:nvPr/>
        </p:nvSpPr>
        <p:spPr bwMode="auto">
          <a:xfrm>
            <a:off x="3132138" y="6381750"/>
            <a:ext cx="4368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Школьники на кафедре ТКиН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395288" y="274638"/>
            <a:ext cx="8229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65000"/>
              </a:lnSpc>
            </a:pPr>
            <a:r>
              <a:rPr lang="ru-RU" sz="2400" b="1">
                <a:solidFill>
                  <a:srgbClr val="FF3300"/>
                </a:solidFill>
              </a:rPr>
              <a:t>Студенческое самоуправление 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				и воспитательная работа</a:t>
            </a:r>
            <a:r>
              <a:rPr lang="ru-RU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8371" name="Прямоугольник 6"/>
          <p:cNvSpPr>
            <a:spLocks noChangeArrowheads="1"/>
          </p:cNvSpPr>
          <p:nvPr/>
        </p:nvSpPr>
        <p:spPr bwMode="auto">
          <a:xfrm>
            <a:off x="-28575" y="692150"/>
            <a:ext cx="94678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ru-RU" sz="2200"/>
              <a:t>Помощь спортсменам - организация индивидуального графика сдачи задолженностей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925" y="1508125"/>
            <a:ext cx="6408738" cy="5376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8373" name="Прямоугольник 6"/>
          <p:cNvSpPr>
            <a:spLocks noChangeArrowheads="1"/>
          </p:cNvSpPr>
          <p:nvPr/>
        </p:nvSpPr>
        <p:spPr bwMode="auto">
          <a:xfrm>
            <a:off x="6227763" y="4848225"/>
            <a:ext cx="2808287" cy="1893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/>
              <a:t>Половина звездного состава волейбольной сборной ИГХТУ </a:t>
            </a:r>
            <a:br>
              <a:rPr lang="ru-RU" sz="1800"/>
            </a:br>
            <a:r>
              <a:rPr lang="ru-RU" sz="1800"/>
              <a:t>– наши студентки</a:t>
            </a:r>
            <a:br>
              <a:rPr lang="ru-RU" sz="1800"/>
            </a:br>
            <a:r>
              <a:rPr lang="ru-RU" sz="1800"/>
              <a:t>(победа в Белгороде)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395288" y="274638"/>
            <a:ext cx="8229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65000"/>
              </a:lnSpc>
            </a:pPr>
            <a:r>
              <a:rPr lang="ru-RU" sz="2400" b="1">
                <a:solidFill>
                  <a:srgbClr val="FF3300"/>
                </a:solidFill>
              </a:rPr>
              <a:t>Студенческое самоуправление 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				и воспитательная работа</a:t>
            </a:r>
            <a:r>
              <a:rPr lang="ru-RU" sz="44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706438"/>
            <a:ext cx="3816350" cy="6107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779838" y="1557338"/>
            <a:ext cx="5545137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sz="1800" kern="0" dirty="0">
                <a:latin typeface="+mn-lt"/>
              </a:rPr>
              <a:t>	</a:t>
            </a:r>
            <a:r>
              <a:rPr lang="ru-RU" sz="2800" b="1" kern="0" dirty="0">
                <a:solidFill>
                  <a:srgbClr val="0033CC"/>
                </a:solidFill>
                <a:latin typeface="+mn-lt"/>
              </a:rPr>
              <a:t>Самая красивая девушка ИГХТУ – наша студентка!!!!!</a:t>
            </a:r>
            <a:endParaRPr lang="ru-RU" sz="2000" b="1" kern="0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59397" name="Прямоугольник 6"/>
          <p:cNvSpPr>
            <a:spLocks noChangeArrowheads="1"/>
          </p:cNvSpPr>
          <p:nvPr/>
        </p:nvSpPr>
        <p:spPr bwMode="auto">
          <a:xfrm>
            <a:off x="4140200" y="4941888"/>
            <a:ext cx="5303838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«Мисс ИГХТУ» </a:t>
            </a:r>
            <a:br>
              <a:rPr lang="ru-RU" sz="2400"/>
            </a:br>
            <a:r>
              <a:rPr lang="ru-RU" sz="2400"/>
              <a:t>Александра Афинеевская (гр.4</a:t>
            </a:r>
            <a:r>
              <a:rPr lang="en-US" sz="2400"/>
              <a:t>/6)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40200" y="1196975"/>
            <a:ext cx="5003800" cy="7191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smtClean="0"/>
              <a:t>	</a:t>
            </a:r>
            <a:r>
              <a:rPr lang="ru-RU" sz="2400" b="1" smtClean="0"/>
              <a:t>Организация при кафедре мастерской художественной керамики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395288" y="274638"/>
            <a:ext cx="8229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65000"/>
              </a:lnSpc>
            </a:pPr>
            <a:r>
              <a:rPr lang="ru-RU" sz="2400" b="1">
                <a:solidFill>
                  <a:srgbClr val="FF3300"/>
                </a:solidFill>
              </a:rPr>
              <a:t>Студенческое самоуправление 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				и воспитательная работа</a:t>
            </a:r>
            <a:r>
              <a:rPr lang="ru-RU" sz="44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60420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765175"/>
            <a:ext cx="4022725" cy="3017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43213" y="3475038"/>
            <a:ext cx="6300787" cy="3382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4581525"/>
            <a:ext cx="270033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+mn-lt"/>
              </a:rPr>
              <a:t>	</a:t>
            </a:r>
            <a:r>
              <a:rPr lang="ru-RU" sz="2000" kern="0" dirty="0">
                <a:latin typeface="+mn-lt"/>
              </a:rPr>
              <a:t>Занятия проводит скульптор по керамике</a:t>
            </a:r>
            <a:br>
              <a:rPr lang="ru-RU" sz="2000" kern="0" dirty="0">
                <a:latin typeface="+mn-lt"/>
              </a:rPr>
            </a:br>
            <a:r>
              <a:rPr lang="ru-RU" sz="2000" kern="0" dirty="0">
                <a:latin typeface="+mn-lt"/>
              </a:rPr>
              <a:t>Самохин А.Ф.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395288" y="274638"/>
            <a:ext cx="8229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65000"/>
              </a:lnSpc>
            </a:pPr>
            <a:r>
              <a:rPr lang="ru-RU" sz="2400" b="1">
                <a:solidFill>
                  <a:srgbClr val="FF3300"/>
                </a:solidFill>
              </a:rPr>
              <a:t>Студенческое самоуправление 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				и воспитательная работа</a:t>
            </a:r>
            <a:r>
              <a:rPr lang="ru-RU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6238" y="6362700"/>
            <a:ext cx="5472112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sz="2800" b="1" kern="0" dirty="0">
                <a:solidFill>
                  <a:srgbClr val="0000FF"/>
                </a:solidFill>
              </a:rPr>
              <a:t>Творческий фейерверк -2009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825" y="765175"/>
            <a:ext cx="62706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sz="2400" kern="0" dirty="0"/>
              <a:t>Проведение выставок студенческих работ</a:t>
            </a:r>
          </a:p>
        </p:txBody>
      </p:sp>
      <p:pic>
        <p:nvPicPr>
          <p:cNvPr id="6144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827088" y="1222375"/>
            <a:ext cx="7521575" cy="50149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15888"/>
            <a:ext cx="1714500" cy="285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16100" y="284163"/>
            <a:ext cx="2035175" cy="5411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167063"/>
            <a:ext cx="1692275" cy="354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2470" name="Picture 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24300" y="68263"/>
            <a:ext cx="2519363" cy="2486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2471" name="Picture 9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924300" y="2638425"/>
            <a:ext cx="2519363" cy="3017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2472" name="Picture 1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00813" y="476250"/>
            <a:ext cx="2628900" cy="5170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2473" name="Прямоугольник 6"/>
          <p:cNvSpPr>
            <a:spLocks noChangeArrowheads="1"/>
          </p:cNvSpPr>
          <p:nvPr/>
        </p:nvSpPr>
        <p:spPr bwMode="auto">
          <a:xfrm>
            <a:off x="1692275" y="6021388"/>
            <a:ext cx="90011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Нас поддержали – мы продолжили!</a:t>
            </a:r>
          </a:p>
        </p:txBody>
      </p:sp>
      <p:pic>
        <p:nvPicPr>
          <p:cNvPr id="62474" name="Picture 13" descr="http://t2.gstatic.com/images?q=tbn:ANd9GcT7PyP8enPHe1_RitrQZbw_pRO2BEudiXIxUq7XyfPlYrfFGIDGg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783513" y="5661025"/>
            <a:ext cx="1336675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504825"/>
          </a:xfrm>
        </p:spPr>
        <p:txBody>
          <a:bodyPr/>
          <a:lstStyle/>
          <a:p>
            <a:pPr eaLnBrk="1" hangingPunct="1">
              <a:lnSpc>
                <a:spcPct val="65000"/>
              </a:lnSpc>
            </a:pPr>
            <a:r>
              <a:rPr lang="ru-RU" sz="3200" b="1" smtClean="0">
                <a:solidFill>
                  <a:srgbClr val="FF3300"/>
                </a:solidFill>
              </a:rPr>
              <a:t>Кадровый состав</a:t>
            </a:r>
            <a:r>
              <a:rPr lang="ru-RU" smtClean="0"/>
              <a:t> </a:t>
            </a:r>
            <a:r>
              <a:rPr lang="ru-RU" sz="3200" smtClean="0">
                <a:solidFill>
                  <a:srgbClr val="FF3300"/>
                </a:solidFill>
              </a:rPr>
              <a:t>(ППС)</a:t>
            </a:r>
          </a:p>
        </p:txBody>
      </p:sp>
      <p:sp>
        <p:nvSpPr>
          <p:cNvPr id="18435" name="Rectangle 117"/>
          <p:cNvSpPr>
            <a:spLocks noChangeArrowheads="1"/>
          </p:cNvSpPr>
          <p:nvPr/>
        </p:nvSpPr>
        <p:spPr bwMode="auto">
          <a:xfrm>
            <a:off x="0" y="4000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endParaRPr lang="ru-RU" sz="1800"/>
          </a:p>
        </p:txBody>
      </p:sp>
      <p:graphicFrame>
        <p:nvGraphicFramePr>
          <p:cNvPr id="5618" name="Group 498"/>
          <p:cNvGraphicFramePr>
            <a:graphicFrameLocks noGrp="1"/>
          </p:cNvGraphicFramePr>
          <p:nvPr>
            <p:ph idx="1"/>
          </p:nvPr>
        </p:nvGraphicFramePr>
        <p:xfrm>
          <a:off x="250825" y="1052513"/>
          <a:ext cx="8713788" cy="5268144"/>
        </p:xfrm>
        <a:graphic>
          <a:graphicData uri="http://schemas.openxmlformats.org/drawingml/2006/table">
            <a:tbl>
              <a:tblPr/>
              <a:tblGrid>
                <a:gridCol w="6626225"/>
                <a:gridCol w="935038"/>
                <a:gridCol w="687387"/>
                <a:gridCol w="465138"/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-52"/>
                          <a:cs typeface="Times New Roman" pitchFamily="18" charset="0"/>
                        </a:rPr>
                        <a:t>Профессор</a:t>
                      </a:r>
                      <a:endParaRPr kumimoji="0" 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Cyr" pitchFamily="34" charset="-5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          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Бутман М.Ф. (зав. каф.)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                                                                  Агафонов А.В.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д.ф.-м.н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д.х.н.</a:t>
                      </a:r>
                    </a:p>
                  </a:txBody>
                  <a:tcPr marL="90000" marR="90000" marT="216000" marB="90000" anchor="b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Проф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Проф</a:t>
                      </a:r>
                    </a:p>
                  </a:txBody>
                  <a:tcPr marL="90000" marR="90000" marT="216000" marB="90000" anchor="b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Доцент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Козловская Г.П.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                       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Косенко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Н.Ф.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                        Овчинников Н.Л.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                        Смирнова М.А.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                        Филатова Н.В.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                                                       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Захаров О.Н.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к.х.н.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к.х.н.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к.х.н.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к.х.н.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к.х.н.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к.т.н.</a:t>
                      </a:r>
                    </a:p>
                  </a:txBody>
                  <a:tcPr marL="90000" marR="90000" marT="0" marB="10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доц. доц. доц. доц. доц.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0" marB="10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Ст. преподаватель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Виноградова Л.А.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                                                               Виноградов А.В.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к.х.н.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к.х.н.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Ассистент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                                                               Виноградов В.В.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                                                               Герасимова Т.В.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к.х.н.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63" name="Text Box 400"/>
          <p:cNvSpPr txBox="1">
            <a:spLocks noChangeArrowheads="1"/>
          </p:cNvSpPr>
          <p:nvPr/>
        </p:nvSpPr>
        <p:spPr bwMode="auto">
          <a:xfrm>
            <a:off x="4572000" y="692150"/>
            <a:ext cx="4537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i="1"/>
              <a:t>   </a:t>
            </a:r>
            <a:r>
              <a:rPr lang="ru-RU" sz="1400" i="1"/>
              <a:t>по совместительству   степень </a:t>
            </a:r>
            <a:r>
              <a:rPr lang="en-US" sz="1400" i="1"/>
              <a:t>  </a:t>
            </a:r>
            <a:r>
              <a:rPr lang="ru-RU" sz="1400" i="1"/>
              <a:t>звание  </a:t>
            </a:r>
            <a:r>
              <a:rPr lang="en-US" sz="1400" i="1"/>
              <a:t> </a:t>
            </a:r>
            <a:r>
              <a:rPr lang="ru-RU" sz="1400" i="1"/>
              <a:t>всего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9750" y="6353175"/>
            <a:ext cx="8229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65000"/>
              </a:lnSpc>
              <a:defRPr/>
            </a:pPr>
            <a:r>
              <a:rPr lang="ru-RU" sz="2000" b="1" kern="0" dirty="0">
                <a:latin typeface="+mj-lt"/>
                <a:ea typeface="+mj-ea"/>
                <a:cs typeface="+mj-cs"/>
              </a:rPr>
              <a:t>Средний возраст ППС – 41 год</a:t>
            </a:r>
            <a:endParaRPr lang="ru-RU" sz="24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8465" name="Picture 37" descr="http://im4-tub-ru.yandex.net/i?id=176326374-24-7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42950" y="19050"/>
            <a:ext cx="11874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>
          <a:xfrm>
            <a:off x="971550" y="5957888"/>
            <a:ext cx="8507413" cy="1143000"/>
          </a:xfrm>
        </p:spPr>
        <p:txBody>
          <a:bodyPr/>
          <a:lstStyle/>
          <a:p>
            <a:r>
              <a:rPr lang="ru-RU" sz="4000" b="1" smtClean="0">
                <a:solidFill>
                  <a:srgbClr val="0000FF"/>
                </a:solidFill>
              </a:rPr>
              <a:t>Вместе - 2010</a:t>
            </a:r>
          </a:p>
        </p:txBody>
      </p:sp>
      <p:pic>
        <p:nvPicPr>
          <p:cNvPr id="634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39750" y="836613"/>
            <a:ext cx="8099425" cy="5400675"/>
          </a:xfrm>
          <a:noFill/>
        </p:spPr>
      </p:pic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395288" y="274638"/>
            <a:ext cx="8229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65000"/>
              </a:lnSpc>
            </a:pPr>
            <a:r>
              <a:rPr lang="ru-RU" sz="2400" b="1">
                <a:solidFill>
                  <a:srgbClr val="FF3300"/>
                </a:solidFill>
              </a:rPr>
              <a:t>Студенческое самоуправление 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				и воспитательная работа</a:t>
            </a:r>
            <a:r>
              <a:rPr lang="ru-RU" sz="440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55650" y="941388"/>
            <a:ext cx="7943850" cy="5295900"/>
          </a:xfrm>
          <a:noFill/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95288" y="274638"/>
            <a:ext cx="8229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65000"/>
              </a:lnSpc>
            </a:pPr>
            <a:r>
              <a:rPr lang="ru-RU" sz="2400" b="1">
                <a:solidFill>
                  <a:srgbClr val="FF3300"/>
                </a:solidFill>
              </a:rPr>
              <a:t>Студенческое самоуправление 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				и воспитательная работа</a:t>
            </a:r>
            <a:r>
              <a:rPr lang="ru-RU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87788" y="6362700"/>
            <a:ext cx="3348037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sz="2800" b="1" kern="0" dirty="0" err="1">
                <a:solidFill>
                  <a:srgbClr val="0000FF"/>
                </a:solidFill>
              </a:rPr>
              <a:t>Котовасия</a:t>
            </a:r>
            <a:r>
              <a:rPr lang="ru-RU" sz="2800" b="1" kern="0" dirty="0">
                <a:solidFill>
                  <a:srgbClr val="0000FF"/>
                </a:solidFill>
              </a:rPr>
              <a:t> -2010</a:t>
            </a:r>
          </a:p>
        </p:txBody>
      </p:sp>
      <p:pic>
        <p:nvPicPr>
          <p:cNvPr id="64517" name="Picture 6" descr="http://t2.gstatic.com/images?q=tbn:ANd9GcSkFFY5IkaAF6eHt_lHyRg2frRoioXGntMHsYU2IT2bczI3nqbv5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48488" y="6238875"/>
            <a:ext cx="8636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395288" y="274638"/>
            <a:ext cx="8229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65000"/>
              </a:lnSpc>
            </a:pPr>
            <a:r>
              <a:rPr lang="ru-RU" sz="2400" b="1">
                <a:solidFill>
                  <a:srgbClr val="FF3300"/>
                </a:solidFill>
              </a:rPr>
              <a:t>Студенческое самоуправление 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				и воспитательная работа</a:t>
            </a:r>
            <a:r>
              <a:rPr lang="ru-RU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1275" y="6334125"/>
            <a:ext cx="334962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sz="2800" b="1" kern="0" dirty="0" err="1">
                <a:solidFill>
                  <a:srgbClr val="0000FF"/>
                </a:solidFill>
              </a:rPr>
              <a:t>ДракоНика</a:t>
            </a:r>
            <a:r>
              <a:rPr lang="ru-RU" sz="2800" b="1" kern="0" dirty="0">
                <a:solidFill>
                  <a:srgbClr val="0000FF"/>
                </a:solidFill>
              </a:rPr>
              <a:t> -2011</a:t>
            </a:r>
          </a:p>
        </p:txBody>
      </p:sp>
      <p:pic>
        <p:nvPicPr>
          <p:cNvPr id="65540" name="Picture 2" descr="C:\Users\1\Desktop\фото для МФБ\Выставки ТХОМ\выставка-конкурс на кафедре\2011-Драконика\фото Владимира Язева\Jpeg\IMG_072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836613"/>
            <a:ext cx="8064500" cy="53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6" descr="http://t1.gstatic.com/images?q=tbn:ANd9GcRhDIe6DF-KVewMKfasuMUACCWjAwgrHF3H5mLVLD-uCkaFxYFss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950" y="6234113"/>
            <a:ext cx="5746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65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68313" y="104775"/>
            <a:ext cx="8280400" cy="66532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0" y="-100013"/>
            <a:ext cx="8229600" cy="561976"/>
          </a:xfrm>
        </p:spPr>
        <p:txBody>
          <a:bodyPr/>
          <a:lstStyle/>
          <a:p>
            <a:pPr algn="l" eaLnBrk="1" hangingPunct="1"/>
            <a:r>
              <a:rPr lang="ru-RU" sz="2800" b="1" smtClean="0">
                <a:solidFill>
                  <a:srgbClr val="FF0000"/>
                </a:solidFill>
              </a:rPr>
              <a:t>Заключение</a:t>
            </a:r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>
          <a:xfrm>
            <a:off x="107950" y="549275"/>
            <a:ext cx="7488238" cy="1800225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ru-RU" sz="1600" dirty="0" smtClean="0"/>
              <a:t>Кадровый состав кафедры, ее материально-техническая база, </a:t>
            </a:r>
            <a:br>
              <a:rPr lang="ru-RU" sz="1600" dirty="0" smtClean="0"/>
            </a:br>
            <a:r>
              <a:rPr lang="ru-RU" sz="1600" dirty="0" smtClean="0"/>
              <a:t>методическое обеспечение учебного процесса и уровень научных </a:t>
            </a:r>
            <a:br>
              <a:rPr lang="ru-RU" sz="1600" dirty="0" smtClean="0"/>
            </a:br>
            <a:r>
              <a:rPr lang="ru-RU" sz="1600" dirty="0" smtClean="0"/>
              <a:t>исследований обеспечивают высокое качество подготовки специалистов</a:t>
            </a: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ru-RU" sz="1600" dirty="0" smtClean="0"/>
              <a:t>В целом, кафедра по всем критериям готова к переходу на </a:t>
            </a:r>
            <a:br>
              <a:rPr lang="ru-RU" sz="1600" dirty="0" smtClean="0"/>
            </a:br>
            <a:r>
              <a:rPr lang="ru-RU" sz="1600" dirty="0" smtClean="0"/>
              <a:t>двухуровневую систему обучения и введению ФГОС третьего поколения</a:t>
            </a:r>
          </a:p>
          <a:p>
            <a:pPr eaLnBrk="1" hangingPunct="1">
              <a:buClr>
                <a:srgbClr val="FF0000"/>
              </a:buClr>
              <a:buFontTx/>
              <a:buNone/>
              <a:defRPr/>
            </a:pPr>
            <a:r>
              <a:rPr lang="ru-RU" sz="1800" dirty="0" smtClean="0"/>
              <a:t>		</a:t>
            </a:r>
          </a:p>
          <a:p>
            <a:pPr indent="0" eaLnBrk="1" hangingPunct="1">
              <a:buClr>
                <a:srgbClr val="FF0000"/>
              </a:buClr>
              <a:buFontTx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		</a:t>
            </a:r>
            <a:endParaRPr lang="ru-RU" sz="16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051050" y="2789238"/>
            <a:ext cx="6985000" cy="4240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  <a:defRPr/>
            </a:pPr>
            <a:r>
              <a:rPr lang="ru-RU" sz="1800" b="1" dirty="0">
                <a:solidFill>
                  <a:srgbClr val="FF0000"/>
                </a:solidFill>
              </a:rPr>
              <a:t>Кафедра ходатайствует перед Ученым советом и Ректоратом о решении следующих проблем</a:t>
            </a:r>
            <a:r>
              <a:rPr lang="en-US" sz="1800" b="1" dirty="0">
                <a:solidFill>
                  <a:srgbClr val="FF0000"/>
                </a:solidFill>
              </a:rPr>
              <a:t>:</a:t>
            </a:r>
            <a:endParaRPr lang="ru-RU" sz="1800" b="1" dirty="0">
              <a:solidFill>
                <a:srgbClr val="FF0000"/>
              </a:solidFill>
            </a:endParaRPr>
          </a:p>
          <a:p>
            <a:pPr marL="1260000">
              <a:lnSpc>
                <a:spcPct val="110000"/>
              </a:lnSpc>
              <a:defRPr/>
            </a:pPr>
            <a:endParaRPr lang="ru-RU" sz="800" dirty="0"/>
          </a:p>
          <a:p>
            <a:pPr marL="342900" indent="-342900">
              <a:lnSpc>
                <a:spcPct val="110000"/>
              </a:lnSpc>
              <a:buFontTx/>
              <a:buAutoNum type="arabicParenR"/>
              <a:defRPr/>
            </a:pPr>
            <a:r>
              <a:rPr lang="ru-RU" sz="1600" dirty="0"/>
              <a:t>Недостаточная укомплектованность современным лабораторным  оборудованием</a:t>
            </a:r>
            <a:r>
              <a:rPr lang="en-US" sz="1600" dirty="0"/>
              <a:t> </a:t>
            </a:r>
            <a:r>
              <a:rPr lang="ru-RU" sz="1600" dirty="0"/>
              <a:t>для физико-технических   испытаний материалов.</a:t>
            </a:r>
          </a:p>
          <a:p>
            <a:pPr marL="342900" indent="-342900">
              <a:lnSpc>
                <a:spcPct val="110000"/>
              </a:lnSpc>
              <a:buFontTx/>
              <a:buAutoNum type="arabicParenR"/>
              <a:defRPr/>
            </a:pPr>
            <a:endParaRPr lang="ru-RU" sz="900" dirty="0"/>
          </a:p>
          <a:p>
            <a:pPr marL="342900" indent="-342900">
              <a:lnSpc>
                <a:spcPct val="110000"/>
              </a:lnSpc>
              <a:buFontTx/>
              <a:buAutoNum type="arabicParenR" startAt="2"/>
              <a:defRPr/>
            </a:pPr>
            <a:r>
              <a:rPr lang="ru-RU" sz="1600" dirty="0"/>
              <a:t>Недостаточная укомплектованность расходными материалами для проведения лабораторного практикума,  особенно для студентов  специальности ТХОМ.</a:t>
            </a:r>
          </a:p>
          <a:p>
            <a:pPr marL="342900" indent="-342900">
              <a:lnSpc>
                <a:spcPct val="110000"/>
              </a:lnSpc>
              <a:buFontTx/>
              <a:buAutoNum type="arabicParenR" startAt="2"/>
              <a:defRPr/>
            </a:pPr>
            <a:endParaRPr lang="ru-RU" sz="900" dirty="0"/>
          </a:p>
          <a:p>
            <a:pPr marL="342900" indent="-342900">
              <a:lnSpc>
                <a:spcPct val="110000"/>
              </a:lnSpc>
              <a:buFontTx/>
              <a:buAutoNum type="arabicParenR" startAt="3"/>
              <a:defRPr/>
            </a:pPr>
            <a:r>
              <a:rPr lang="ru-RU" sz="1600" dirty="0"/>
              <a:t>Неудовлетворительное состояние помещений для проведения лабораторного технологического практикума.</a:t>
            </a:r>
          </a:p>
          <a:p>
            <a:pPr marL="342900" indent="-342900">
              <a:lnSpc>
                <a:spcPct val="110000"/>
              </a:lnSpc>
              <a:buFontTx/>
              <a:buAutoNum type="arabicParenR" startAt="3"/>
              <a:defRPr/>
            </a:pPr>
            <a:endParaRPr lang="ru-RU" sz="900" dirty="0"/>
          </a:p>
          <a:p>
            <a:pPr marL="342900" indent="-342900">
              <a:lnSpc>
                <a:spcPct val="110000"/>
              </a:lnSpc>
              <a:buFontTx/>
              <a:buAutoNum type="arabicParenR" startAt="4"/>
              <a:defRPr/>
            </a:pPr>
            <a:r>
              <a:rPr lang="ru-RU" sz="1600" dirty="0"/>
              <a:t>Недостаточное количество рабочих мест для проведения  интерактивных занятий и организации самостоятельной работы студентов.</a:t>
            </a:r>
          </a:p>
          <a:p>
            <a:pPr marL="342900" indent="-342900">
              <a:lnSpc>
                <a:spcPct val="110000"/>
              </a:lnSpc>
              <a:buFontTx/>
              <a:buAutoNum type="arabicParenR" startAt="4"/>
              <a:defRPr/>
            </a:pPr>
            <a:endParaRPr lang="ru-RU" sz="1400" dirty="0"/>
          </a:p>
        </p:txBody>
      </p:sp>
      <p:pic>
        <p:nvPicPr>
          <p:cNvPr id="67589" name="Picture 7" descr="C:\Users\1\Desktop\1302081220_460065ad98b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3860800"/>
            <a:ext cx="10795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229600" cy="69215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3300"/>
                </a:solidFill>
              </a:rPr>
              <a:t>Повышение квалификации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ph idx="1"/>
          </p:nvPr>
        </p:nvGraphicFramePr>
        <p:xfrm>
          <a:off x="1512888" y="836613"/>
          <a:ext cx="9467850" cy="5905500"/>
        </p:xfrm>
        <a:graphic>
          <a:graphicData uri="http://schemas.openxmlformats.org/presentationml/2006/ole">
            <p:oleObj spid="_x0000_s1026" name="Document" r:id="rId4" imgW="9374447" imgH="5847693" progId="Word.Document.8">
              <p:embed/>
            </p:oleObj>
          </a:graphicData>
        </a:graphic>
      </p:graphicFrame>
      <p:pic>
        <p:nvPicPr>
          <p:cNvPr id="1028" name="Picture 6" descr="http://im4-tub-ru.yandex.net/i?id=38245461-69-7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142875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836613"/>
            <a:ext cx="8229600" cy="561975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FF3300"/>
                </a:solidFill>
              </a:rPr>
              <a:t>Кадровый состав</a:t>
            </a:r>
            <a:r>
              <a:rPr lang="ru-RU" smtClean="0"/>
              <a:t> </a:t>
            </a:r>
            <a:r>
              <a:rPr lang="ru-RU" sz="2800" smtClean="0">
                <a:solidFill>
                  <a:srgbClr val="FF0000"/>
                </a:solidFill>
              </a:rPr>
              <a:t>(УВС)</a:t>
            </a:r>
          </a:p>
        </p:txBody>
      </p:sp>
      <p:graphicFrame>
        <p:nvGraphicFramePr>
          <p:cNvPr id="7260" name="Group 92"/>
          <p:cNvGraphicFramePr>
            <a:graphicFrameLocks noGrp="1"/>
          </p:cNvGraphicFramePr>
          <p:nvPr>
            <p:ph idx="1"/>
          </p:nvPr>
        </p:nvGraphicFramePr>
        <p:xfrm>
          <a:off x="1331913" y="1916113"/>
          <a:ext cx="7704856" cy="4824536"/>
        </p:xfrm>
        <a:graphic>
          <a:graphicData uri="http://schemas.openxmlformats.org/drawingml/2006/table">
            <a:tbl>
              <a:tblPr/>
              <a:tblGrid>
                <a:gridCol w="3650294"/>
                <a:gridCol w="4054562"/>
              </a:tblGrid>
              <a:tr h="602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Чаплыгина Н.Б.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Зав. лабораторией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17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Гусаров А.М.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Вед. электроник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2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Макаров В.В.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Инженер-исследователь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2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Пичужкина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Е.В.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Уч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. мастер I категории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2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Куркина И.Д.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Уч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. мастер I категории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2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Белова Н.Г.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Уч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. мастер I категории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17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Обухова Т.А.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Уч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. мастер II категории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2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Самохин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А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.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Ф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.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Уч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. мастер I категории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13" name="Picture 37" descr="http://im2-tub-ru.yandex.net/i?id=349764928-16-7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15888"/>
            <a:ext cx="1152525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04025" y="2273300"/>
            <a:ext cx="2592388" cy="1257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-396875" y="0"/>
            <a:ext cx="82296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800" b="1">
                <a:solidFill>
                  <a:srgbClr val="FF3300"/>
                </a:solidFill>
              </a:rPr>
              <a:t>Материально-техническая база кафедры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68313" y="600075"/>
            <a:ext cx="6335712" cy="1892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800"/>
              <a:t>Кафедра имеет необходимый комплекс учебных и учебно-научных лабораторий, обеспечивающих проведение лабораторных занятий в полном объеме</a:t>
            </a:r>
            <a:br>
              <a:rPr lang="ru-RU" sz="1800"/>
            </a:br>
            <a:r>
              <a:rPr lang="ru-RU" sz="1800"/>
              <a:t>в соответствии с  учебными планами и рабочими программами дисциплин. </a:t>
            </a:r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>
            <p:ph/>
          </p:nvPr>
        </p:nvGraphicFramePr>
        <p:xfrm>
          <a:off x="409575" y="2760663"/>
          <a:ext cx="8496300" cy="4124325"/>
        </p:xfrm>
        <a:graphic>
          <a:graphicData uri="http://schemas.openxmlformats.org/presentationml/2006/ole">
            <p:oleObj spid="_x0000_s2050" name="Документ" r:id="rId4" imgW="6585652" imgH="3197207" progId="Word.Document.8">
              <p:embed/>
            </p:oleObj>
          </a:graphicData>
        </a:graphic>
      </p:graphicFrame>
      <p:pic>
        <p:nvPicPr>
          <p:cNvPr id="2054" name="Picture 7" descr="http://im3-tub-ru.yandex.net/i?id=523022683-66-7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24750" y="11113"/>
            <a:ext cx="16192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9646</TotalTime>
  <Words>1470</Words>
  <Application>Microsoft Office PowerPoint</Application>
  <PresentationFormat>Экран (4:3)</PresentationFormat>
  <Paragraphs>434</Paragraphs>
  <Slides>64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64</vt:i4>
      </vt:variant>
    </vt:vector>
  </HeadingPairs>
  <TitlesOfParts>
    <vt:vector size="68" baseType="lpstr">
      <vt:lpstr>Оформление по умолчанию</vt:lpstr>
      <vt:lpstr>Document</vt:lpstr>
      <vt:lpstr>Документ</vt:lpstr>
      <vt:lpstr>Лист Microsoft Office Excel 97-2003</vt:lpstr>
      <vt:lpstr>Слайд 1</vt:lpstr>
      <vt:lpstr>Фото каф.</vt:lpstr>
      <vt:lpstr>Слайд 3</vt:lpstr>
      <vt:lpstr>Слайд 4</vt:lpstr>
      <vt:lpstr>Слайд 5</vt:lpstr>
      <vt:lpstr>Кадровый состав (ППС)</vt:lpstr>
      <vt:lpstr>Повышение квалификации</vt:lpstr>
      <vt:lpstr>Кадровый состав (УВС)</vt:lpstr>
      <vt:lpstr>Слайд 9</vt:lpstr>
      <vt:lpstr>Слайд 10</vt:lpstr>
      <vt:lpstr>Материально-техническая база кафедры</vt:lpstr>
      <vt:lpstr>Методическое обеспечение  учебного процесса</vt:lpstr>
      <vt:lpstr>Повышение качества инженерного образования на современном этапе</vt:lpstr>
      <vt:lpstr>Использование информационных технологий  в учебном процессе</vt:lpstr>
      <vt:lpstr>Слайд 15</vt:lpstr>
      <vt:lpstr>Слайд 16</vt:lpstr>
      <vt:lpstr>Слайд 17</vt:lpstr>
      <vt:lpstr>Слайд 18</vt:lpstr>
      <vt:lpstr>Распределение контингента студентов по курсам </vt:lpstr>
      <vt:lpstr>Слайд 20</vt:lpstr>
      <vt:lpstr>Слайд 21</vt:lpstr>
      <vt:lpstr>Защиты дипломных проектов по специальности ТХОМ </vt:lpstr>
      <vt:lpstr>Дипломные работы студентов специальности ТХОМ 2011 г.</vt:lpstr>
      <vt:lpstr>Дипломные работы студентов специальности ТХОМ 2011 г.</vt:lpstr>
      <vt:lpstr>Дипломные работы студентов специальности ТХОМ 2011 г.</vt:lpstr>
      <vt:lpstr>Дипломные работы студентов специальности ТХОМ 2011 г.</vt:lpstr>
      <vt:lpstr>Химтех – лучше всех!!!</vt:lpstr>
      <vt:lpstr>Трудоустройство выпускников  по специальности</vt:lpstr>
      <vt:lpstr>Защиты магистерских диссертаций  Председатель ГАК (2010, 2011 гг.) д.х.н. проф., зам. директора ИХР им. Г.А. Крестова РАН  А.М. Колкер  </vt:lpstr>
      <vt:lpstr>Слайд 30</vt:lpstr>
      <vt:lpstr>Аспирантура и докторантура</vt:lpstr>
      <vt:lpstr>Слайд 32</vt:lpstr>
      <vt:lpstr>Слайд 33</vt:lpstr>
      <vt:lpstr>Научно-производственная лаборатория  «Керамика»  прикладные исследования кафедры ТКиН (2008 – 2011)</vt:lpstr>
      <vt:lpstr>Разработки и услуги научно-производственного характера  </vt:lpstr>
      <vt:lpstr>Международное сотрудничество</vt:lpstr>
      <vt:lpstr>Международное сотрудничество</vt:lpstr>
      <vt:lpstr>НИРС  Дни науки на кафедре – 2011 г. работа секции ХТТНиСМ</vt:lpstr>
      <vt:lpstr>Награды студентов и аспирантов  на Всероссийских конференциях и конкурсах </vt:lpstr>
      <vt:lpstr>Слайд 40</vt:lpstr>
      <vt:lpstr>Слайд 41</vt:lpstr>
      <vt:lpstr>Слайд 42</vt:lpstr>
      <vt:lpstr>Показатели НИР кафедры за 2010 г. </vt:lpstr>
      <vt:lpstr>Показатели  публикационной активности  преподавателей кафедры ТКиН (по данным РИНЦ, e-library, июль 2011 г.)</vt:lpstr>
      <vt:lpstr>Студенческое самоуправление      и воспитательная работа </vt:lpstr>
      <vt:lpstr>Студенческое самоуправление      и воспитательная работа </vt:lpstr>
      <vt:lpstr>Студенческое самоуправление      и воспитательная работа </vt:lpstr>
      <vt:lpstr>Подготовка к юбилейным мероприятиям ИГХТУ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Вместе - 2010</vt:lpstr>
      <vt:lpstr>Слайд 61</vt:lpstr>
      <vt:lpstr>Слайд 62</vt:lpstr>
      <vt:lpstr>Слайд 63</vt:lpstr>
      <vt:lpstr>Заключение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Mike Stankov</cp:lastModifiedBy>
  <cp:revision>393</cp:revision>
  <dcterms:created xsi:type="dcterms:W3CDTF">2012-01-03T14:00:40Z</dcterms:created>
  <dcterms:modified xsi:type="dcterms:W3CDTF">2012-02-13T10:10:28Z</dcterms:modified>
</cp:coreProperties>
</file>