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324" r:id="rId3"/>
    <p:sldId id="326" r:id="rId4"/>
    <p:sldId id="328" r:id="rId5"/>
    <p:sldId id="329" r:id="rId6"/>
    <p:sldId id="333" r:id="rId7"/>
    <p:sldId id="336" r:id="rId8"/>
    <p:sldId id="351" r:id="rId9"/>
    <p:sldId id="352" r:id="rId10"/>
    <p:sldId id="358" r:id="rId11"/>
    <p:sldId id="340" r:id="rId12"/>
    <p:sldId id="330" r:id="rId13"/>
    <p:sldId id="362" r:id="rId14"/>
    <p:sldId id="307" r:id="rId15"/>
    <p:sldId id="311" r:id="rId16"/>
    <p:sldId id="345" r:id="rId17"/>
    <p:sldId id="308" r:id="rId18"/>
    <p:sldId id="346" r:id="rId19"/>
    <p:sldId id="315" r:id="rId20"/>
    <p:sldId id="318" r:id="rId21"/>
    <p:sldId id="347" r:id="rId22"/>
    <p:sldId id="348" r:id="rId23"/>
    <p:sldId id="339" r:id="rId24"/>
    <p:sldId id="306" r:id="rId2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8461E"/>
    <a:srgbClr val="1C23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3" autoAdjust="0"/>
  </p:normalViewPr>
  <p:slideViewPr>
    <p:cSldViewPr>
      <p:cViewPr>
        <p:scale>
          <a:sx n="100" d="100"/>
          <a:sy n="100" d="100"/>
        </p:scale>
        <p:origin x="-2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2011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numRef>
              <c:f>Лист1!$A$79:$A$109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21</c:v>
                </c:pt>
                <c:pt idx="28">
                  <c:v>22</c:v>
                </c:pt>
                <c:pt idx="29">
                  <c:v>23</c:v>
                </c:pt>
                <c:pt idx="30">
                  <c:v>25</c:v>
                </c:pt>
              </c:numCache>
            </c:numRef>
          </c:cat>
          <c:val>
            <c:numRef>
              <c:f>Лист1!$B$79:$B$109</c:f>
              <c:numCache>
                <c:formatCode>General</c:formatCode>
                <c:ptCount val="31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41</c:v>
                </c:pt>
                <c:pt idx="7">
                  <c:v>77</c:v>
                </c:pt>
                <c:pt idx="8">
                  <c:v>65</c:v>
                </c:pt>
                <c:pt idx="9">
                  <c:v>152</c:v>
                </c:pt>
                <c:pt idx="10">
                  <c:v>130</c:v>
                </c:pt>
                <c:pt idx="11">
                  <c:v>54</c:v>
                </c:pt>
                <c:pt idx="12">
                  <c:v>201</c:v>
                </c:pt>
                <c:pt idx="13">
                  <c:v>201</c:v>
                </c:pt>
                <c:pt idx="14">
                  <c:v>185</c:v>
                </c:pt>
                <c:pt idx="15">
                  <c:v>90</c:v>
                </c:pt>
                <c:pt idx="16">
                  <c:v>76</c:v>
                </c:pt>
                <c:pt idx="17">
                  <c:v>32</c:v>
                </c:pt>
                <c:pt idx="18">
                  <c:v>67</c:v>
                </c:pt>
                <c:pt idx="19">
                  <c:v>66</c:v>
                </c:pt>
                <c:pt idx="20">
                  <c:v>40</c:v>
                </c:pt>
                <c:pt idx="21">
                  <c:v>26</c:v>
                </c:pt>
                <c:pt idx="22">
                  <c:v>25</c:v>
                </c:pt>
                <c:pt idx="23">
                  <c:v>8</c:v>
                </c:pt>
                <c:pt idx="24">
                  <c:v>21</c:v>
                </c:pt>
                <c:pt idx="25">
                  <c:v>17</c:v>
                </c:pt>
                <c:pt idx="26">
                  <c:v>20</c:v>
                </c:pt>
                <c:pt idx="27">
                  <c:v>17</c:v>
                </c:pt>
                <c:pt idx="28">
                  <c:v>19</c:v>
                </c:pt>
                <c:pt idx="29">
                  <c:v>7</c:v>
                </c:pt>
                <c:pt idx="30">
                  <c:v>28</c:v>
                </c:pt>
              </c:numCache>
            </c:numRef>
          </c:val>
        </c:ser>
        <c:marker val="1"/>
        <c:axId val="51146752"/>
        <c:axId val="51148288"/>
      </c:lineChart>
      <c:catAx>
        <c:axId val="51146752"/>
        <c:scaling>
          <c:orientation val="minMax"/>
        </c:scaling>
        <c:axPos val="b"/>
        <c:numFmt formatCode="General" sourceLinked="1"/>
        <c:tickLblPos val="nextTo"/>
        <c:crossAx val="51148288"/>
        <c:crosses val="autoZero"/>
        <c:auto val="1"/>
        <c:lblAlgn val="ctr"/>
        <c:lblOffset val="100"/>
      </c:catAx>
      <c:valAx>
        <c:axId val="51148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51146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2012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numRef>
              <c:f>Лист1!$A$112:$A$140</c:f>
              <c:numCache>
                <c:formatCode>General</c:formatCode>
                <c:ptCount val="29"/>
                <c:pt idx="0">
                  <c:v>20</c:v>
                </c:pt>
                <c:pt idx="1">
                  <c:v>22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  <c:pt idx="25">
                  <c:v>21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</c:numCache>
            </c:numRef>
          </c:cat>
          <c:val>
            <c:numRef>
              <c:f>Лист1!$B$112:$B$140</c:f>
              <c:numCache>
                <c:formatCode>General</c:formatCode>
                <c:ptCount val="29"/>
                <c:pt idx="0">
                  <c:v>9</c:v>
                </c:pt>
                <c:pt idx="1">
                  <c:v>1</c:v>
                </c:pt>
                <c:pt idx="2">
                  <c:v>17</c:v>
                </c:pt>
                <c:pt idx="3">
                  <c:v>31</c:v>
                </c:pt>
                <c:pt idx="4">
                  <c:v>75</c:v>
                </c:pt>
                <c:pt idx="5">
                  <c:v>88</c:v>
                </c:pt>
                <c:pt idx="6">
                  <c:v>101</c:v>
                </c:pt>
                <c:pt idx="7">
                  <c:v>56</c:v>
                </c:pt>
                <c:pt idx="8">
                  <c:v>215</c:v>
                </c:pt>
                <c:pt idx="9">
                  <c:v>243</c:v>
                </c:pt>
                <c:pt idx="10">
                  <c:v>258</c:v>
                </c:pt>
                <c:pt idx="11">
                  <c:v>203</c:v>
                </c:pt>
                <c:pt idx="12">
                  <c:v>147</c:v>
                </c:pt>
                <c:pt idx="13">
                  <c:v>64</c:v>
                </c:pt>
                <c:pt idx="14">
                  <c:v>146</c:v>
                </c:pt>
                <c:pt idx="15">
                  <c:v>108</c:v>
                </c:pt>
                <c:pt idx="16">
                  <c:v>81</c:v>
                </c:pt>
                <c:pt idx="17">
                  <c:v>52</c:v>
                </c:pt>
                <c:pt idx="18">
                  <c:v>43</c:v>
                </c:pt>
                <c:pt idx="19">
                  <c:v>17</c:v>
                </c:pt>
                <c:pt idx="20">
                  <c:v>44</c:v>
                </c:pt>
                <c:pt idx="21">
                  <c:v>46</c:v>
                </c:pt>
                <c:pt idx="22">
                  <c:v>27</c:v>
                </c:pt>
                <c:pt idx="23">
                  <c:v>28</c:v>
                </c:pt>
                <c:pt idx="24">
                  <c:v>25</c:v>
                </c:pt>
                <c:pt idx="25">
                  <c:v>11</c:v>
                </c:pt>
                <c:pt idx="26">
                  <c:v>23</c:v>
                </c:pt>
                <c:pt idx="27">
                  <c:v>31</c:v>
                </c:pt>
                <c:pt idx="28">
                  <c:v>24</c:v>
                </c:pt>
              </c:numCache>
            </c:numRef>
          </c:val>
        </c:ser>
        <c:marker val="1"/>
        <c:axId val="56256768"/>
        <c:axId val="56262656"/>
      </c:lineChart>
      <c:catAx>
        <c:axId val="56256768"/>
        <c:scaling>
          <c:orientation val="minMax"/>
        </c:scaling>
        <c:axPos val="b"/>
        <c:numFmt formatCode="General" sourceLinked="1"/>
        <c:tickLblPos val="nextTo"/>
        <c:crossAx val="56262656"/>
        <c:crosses val="autoZero"/>
        <c:auto val="1"/>
        <c:lblAlgn val="ctr"/>
        <c:lblOffset val="100"/>
      </c:catAx>
      <c:valAx>
        <c:axId val="56262656"/>
        <c:scaling>
          <c:orientation val="minMax"/>
        </c:scaling>
        <c:axPos val="l"/>
        <c:majorGridlines/>
        <c:numFmt formatCode="General" sourceLinked="1"/>
        <c:tickLblPos val="nextTo"/>
        <c:crossAx val="56256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 baseline="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numRef>
              <c:f>Лист1!$A$2:$A$37</c:f>
              <c:numCache>
                <c:formatCode>General</c:formatCode>
                <c:ptCount val="3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</c:numCache>
            </c:num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  <c:pt idx="6">
                  <c:v>15</c:v>
                </c:pt>
                <c:pt idx="7">
                  <c:v>56</c:v>
                </c:pt>
                <c:pt idx="8">
                  <c:v>133</c:v>
                </c:pt>
                <c:pt idx="9">
                  <c:v>198</c:v>
                </c:pt>
                <c:pt idx="10">
                  <c:v>350</c:v>
                </c:pt>
                <c:pt idx="11">
                  <c:v>480</c:v>
                </c:pt>
                <c:pt idx="12">
                  <c:v>534</c:v>
                </c:pt>
                <c:pt idx="13">
                  <c:v>534</c:v>
                </c:pt>
                <c:pt idx="14">
                  <c:v>735</c:v>
                </c:pt>
                <c:pt idx="15">
                  <c:v>936</c:v>
                </c:pt>
                <c:pt idx="16">
                  <c:v>1121</c:v>
                </c:pt>
                <c:pt idx="17">
                  <c:v>1211</c:v>
                </c:pt>
                <c:pt idx="18">
                  <c:v>1287</c:v>
                </c:pt>
                <c:pt idx="19">
                  <c:v>1319</c:v>
                </c:pt>
                <c:pt idx="20">
                  <c:v>1319</c:v>
                </c:pt>
                <c:pt idx="21">
                  <c:v>1386</c:v>
                </c:pt>
                <c:pt idx="22">
                  <c:v>1452</c:v>
                </c:pt>
                <c:pt idx="23">
                  <c:v>1492</c:v>
                </c:pt>
                <c:pt idx="24">
                  <c:v>1518</c:v>
                </c:pt>
                <c:pt idx="25">
                  <c:v>1543</c:v>
                </c:pt>
                <c:pt idx="26">
                  <c:v>1551</c:v>
                </c:pt>
                <c:pt idx="27">
                  <c:v>1551</c:v>
                </c:pt>
                <c:pt idx="28">
                  <c:v>1572</c:v>
                </c:pt>
                <c:pt idx="29">
                  <c:v>1589</c:v>
                </c:pt>
                <c:pt idx="30">
                  <c:v>1609</c:v>
                </c:pt>
                <c:pt idx="31">
                  <c:v>1626</c:v>
                </c:pt>
                <c:pt idx="32">
                  <c:v>1645</c:v>
                </c:pt>
                <c:pt idx="33">
                  <c:v>1652</c:v>
                </c:pt>
                <c:pt idx="34">
                  <c:v>1652</c:v>
                </c:pt>
                <c:pt idx="35">
                  <c:v>1680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numRef>
              <c:f>Лист1!$A$2:$A$37</c:f>
              <c:numCache>
                <c:formatCode>General</c:formatCode>
                <c:ptCount val="3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</c:numCache>
            </c:numRef>
          </c:cat>
          <c:val>
            <c:numRef>
              <c:f>Лист1!$C$2:$C$37</c:f>
              <c:numCache>
                <c:formatCode>General</c:formatCode>
                <c:ptCount val="36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27</c:v>
                </c:pt>
                <c:pt idx="6">
                  <c:v>58</c:v>
                </c:pt>
                <c:pt idx="7">
                  <c:v>133</c:v>
                </c:pt>
                <c:pt idx="8">
                  <c:v>221</c:v>
                </c:pt>
                <c:pt idx="9">
                  <c:v>322</c:v>
                </c:pt>
                <c:pt idx="10">
                  <c:v>378</c:v>
                </c:pt>
                <c:pt idx="11">
                  <c:v>378</c:v>
                </c:pt>
                <c:pt idx="12">
                  <c:v>593</c:v>
                </c:pt>
                <c:pt idx="13">
                  <c:v>836</c:v>
                </c:pt>
                <c:pt idx="14">
                  <c:v>1094</c:v>
                </c:pt>
                <c:pt idx="15">
                  <c:v>1297</c:v>
                </c:pt>
                <c:pt idx="16">
                  <c:v>1444</c:v>
                </c:pt>
                <c:pt idx="17">
                  <c:v>1508</c:v>
                </c:pt>
                <c:pt idx="18">
                  <c:v>1508</c:v>
                </c:pt>
                <c:pt idx="19">
                  <c:v>1654</c:v>
                </c:pt>
                <c:pt idx="20">
                  <c:v>1762</c:v>
                </c:pt>
                <c:pt idx="21">
                  <c:v>1843</c:v>
                </c:pt>
                <c:pt idx="22">
                  <c:v>1895</c:v>
                </c:pt>
                <c:pt idx="23">
                  <c:v>1938</c:v>
                </c:pt>
                <c:pt idx="24">
                  <c:v>1955</c:v>
                </c:pt>
                <c:pt idx="25">
                  <c:v>1955</c:v>
                </c:pt>
                <c:pt idx="26">
                  <c:v>1999</c:v>
                </c:pt>
                <c:pt idx="27">
                  <c:v>2045</c:v>
                </c:pt>
                <c:pt idx="28">
                  <c:v>2072</c:v>
                </c:pt>
                <c:pt idx="29">
                  <c:v>2100</c:v>
                </c:pt>
                <c:pt idx="30">
                  <c:v>2125</c:v>
                </c:pt>
                <c:pt idx="31">
                  <c:v>2136</c:v>
                </c:pt>
                <c:pt idx="32">
                  <c:v>2136</c:v>
                </c:pt>
                <c:pt idx="33">
                  <c:v>2159</c:v>
                </c:pt>
                <c:pt idx="34">
                  <c:v>2190</c:v>
                </c:pt>
                <c:pt idx="35">
                  <c:v>2214</c:v>
                </c:pt>
              </c:numCache>
            </c:numRef>
          </c:val>
        </c:ser>
        <c:marker val="1"/>
        <c:axId val="56272768"/>
        <c:axId val="56274304"/>
      </c:lineChart>
      <c:catAx>
        <c:axId val="56272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56274304"/>
        <c:crosses val="autoZero"/>
        <c:auto val="1"/>
        <c:lblAlgn val="ctr"/>
        <c:lblOffset val="100"/>
      </c:catAx>
      <c:valAx>
        <c:axId val="56274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562727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ayout>
        <c:manualLayout>
          <c:xMode val="edge"/>
          <c:yMode val="edge"/>
          <c:x val="0.7870303109720953"/>
          <c:y val="0.456901748154109"/>
          <c:w val="0.20392510993555318"/>
          <c:h val="0.30069969703066057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387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387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2F9B2A51-AF2A-45C0-8D9B-CDB168146B79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689397"/>
            <a:ext cx="5394644" cy="4443254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204"/>
            <a:ext cx="2922165" cy="493871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359" y="9377204"/>
            <a:ext cx="2922164" cy="493871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32C102BF-CAF2-4F33-A16C-9E73FBEA8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102BF-CAF2-4F33-A16C-9E73FBEA86D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D791-28A1-491B-AB5D-724CCB449603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90A7-7D40-47DD-B613-5480CA72F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" TargetMode="External"/><Relationship Id="rId2" Type="http://schemas.openxmlformats.org/officeDocument/2006/relationships/hyperlink" Target="http://www.hse.ru/ege/first_section201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abitur/act.3/ds.1/isn.171/index.php" TargetMode="External"/><Relationship Id="rId3" Type="http://schemas.openxmlformats.org/officeDocument/2006/relationships/hyperlink" Target="http://www.edu.ru/abitur/act.3/ds.1/isn.172/index.php" TargetMode="External"/><Relationship Id="rId7" Type="http://schemas.openxmlformats.org/officeDocument/2006/relationships/hyperlink" Target="http://www.edu.ru/abitur/act.3/ds.1/isn.175/index.php" TargetMode="External"/><Relationship Id="rId2" Type="http://schemas.openxmlformats.org/officeDocument/2006/relationships/hyperlink" Target="http://www.edu.ru/abitur/act.3/ds.1/isn.174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.ru/abitur/act.3/ds.1/isn.170/index.php" TargetMode="External"/><Relationship Id="rId5" Type="http://schemas.openxmlformats.org/officeDocument/2006/relationships/hyperlink" Target="http://www.edu.ru/abitur/act.3/ds.1/isn.3474/index.php" TargetMode="External"/><Relationship Id="rId4" Type="http://schemas.openxmlformats.org/officeDocument/2006/relationships/hyperlink" Target="http://www.edu.ru/abitur/act.3/ds.1/isn.173/index.php" TargetMode="External"/><Relationship Id="rId9" Type="http://schemas.openxmlformats.org/officeDocument/2006/relationships/hyperlink" Target="http://www.edu.ru/abitur/act.3/ds.1/isn.176/index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abitur/act.3/ds.1/isn.1515/index.php" TargetMode="External"/><Relationship Id="rId3" Type="http://schemas.openxmlformats.org/officeDocument/2006/relationships/hyperlink" Target="http://www.edu.ru/abitur/act.3/ds.1/isn.3347/index.php" TargetMode="External"/><Relationship Id="rId7" Type="http://schemas.openxmlformats.org/officeDocument/2006/relationships/hyperlink" Target="http://www.edu.ru/abitur/act.3/ds.1/isn.1912/index.php" TargetMode="External"/><Relationship Id="rId2" Type="http://schemas.openxmlformats.org/officeDocument/2006/relationships/hyperlink" Target="http://www.edu.ru/abitur/act.3/ds.1/isn.3257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abitur/act.3/ds.1/isn.177/index.php" TargetMode="External"/><Relationship Id="rId5" Type="http://schemas.openxmlformats.org/officeDocument/2006/relationships/hyperlink" Target="http://www.edu.ru/abitur/act.3/ds.1/isn.2749/index.php" TargetMode="External"/><Relationship Id="rId4" Type="http://schemas.openxmlformats.org/officeDocument/2006/relationships/hyperlink" Target="http://www.edu.ru/abitur/act.3/ds.1/isn.178/index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Итоги приема 2012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260648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027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44216" cy="17171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4492" y="5103674"/>
            <a:ext cx="5459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Ответственный секретарь </a:t>
            </a:r>
          </a:p>
          <a:p>
            <a:r>
              <a:rPr lang="ru-RU" sz="3600" b="1" dirty="0" smtClean="0"/>
              <a:t>приемной комиссии</a:t>
            </a:r>
          </a:p>
          <a:p>
            <a:r>
              <a:rPr lang="ru-RU" sz="3600" b="1" dirty="0" smtClean="0"/>
              <a:t>Константинова Е.П.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Направление: химическая технология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7571183" cy="5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17"/>
                <a:gridCol w="2902933"/>
                <a:gridCol w="2902933"/>
              </a:tblGrid>
              <a:tr h="10777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Баллы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зачисленных в 2011 году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зачисленных в 2012 году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200 и выше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199…180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179…170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169…150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140…149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Итоги олимпиад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0"/>
          <a:ext cx="9143999" cy="6926580"/>
        </p:xfrm>
        <a:graphic>
          <a:graphicData uri="http://schemas.openxmlformats.org/drawingml/2006/table">
            <a:tbl>
              <a:tblPr/>
              <a:tblGrid>
                <a:gridCol w="1656520"/>
                <a:gridCol w="1403313"/>
                <a:gridCol w="1180860"/>
                <a:gridCol w="1192696"/>
                <a:gridCol w="864706"/>
                <a:gridCol w="1169504"/>
                <a:gridCol w="908570"/>
                <a:gridCol w="767830"/>
              </a:tblGrid>
              <a:tr h="1252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/>
                          <a:ea typeface="Times New Roman"/>
                        </a:rPr>
                        <a:t>Награда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/>
                          <a:ea typeface="Times New Roman"/>
                        </a:rPr>
                        <a:t>Количество,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чел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/>
                          <a:ea typeface="Times New Roman"/>
                        </a:rPr>
                        <a:t>Поступили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</a:rPr>
                        <a:t> в ИГХТУ, чел</a:t>
                      </a:r>
                      <a:endParaRPr lang="ru-RU" sz="19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Реальное кол-во 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участников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4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Победители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455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846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Призеры </a:t>
                      </a:r>
                      <a:endParaRPr lang="ru-RU" sz="19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Призеры </a:t>
                      </a:r>
                      <a:endParaRPr lang="ru-RU" sz="19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Призеры </a:t>
                      </a:r>
                      <a:endParaRPr lang="ru-RU" sz="19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Участники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290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Олимпиада по информатике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9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564/ 869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178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262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424936" cy="503231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12468"/>
                <a:gridCol w="4212468"/>
              </a:tblGrid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Целевой прием (</a:t>
                      </a:r>
                      <a:r>
                        <a:rPr lang="ru-RU" sz="2400" b="1" dirty="0" err="1" smtClean="0"/>
                        <a:t>бакалавриат</a:t>
                      </a:r>
                      <a:r>
                        <a:rPr lang="ru-RU" sz="2400" b="1" dirty="0" smtClean="0"/>
                        <a:t>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/>
                </a:tc>
              </a:tr>
              <a:tr h="351039">
                <a:tc rowSpan="2">
                  <a:txBody>
                    <a:bodyPr/>
                    <a:lstStyle/>
                    <a:p>
                      <a:r>
                        <a:rPr lang="ru-RU" sz="2400" b="1" dirty="0" smtClean="0"/>
                        <a:t>Медалисты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Золотая медаль/Серебряная медаль</a:t>
                      </a:r>
                      <a:endParaRPr lang="ru-RU" sz="2400" b="1" dirty="0"/>
                    </a:p>
                  </a:txBody>
                  <a:tcPr/>
                </a:tc>
              </a:tr>
              <a:tr h="351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22/23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Сумма баллов по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ЕГЭ 200 и выше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   с хим./ физ./информатикой</a:t>
                      </a:r>
                    </a:p>
                    <a:p>
                      <a:pPr algn="ctr"/>
                      <a:r>
                        <a:rPr lang="ru-RU" sz="2400" b="1" dirty="0" smtClean="0"/>
                        <a:t>50     /     2       /       20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Вне конкурса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Победители, призеры олимпиад</a:t>
                      </a:r>
                      <a:r>
                        <a:rPr lang="ru-RU" sz="2400" b="1" baseline="0" dirty="0" smtClean="0"/>
                        <a:t> школьников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Договорная основа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88640"/>
            <a:ext cx="569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Категории зачисленных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Мониторинг прозрачности сайтов российских вузов для абитуриентов – 2012</a:t>
            </a:r>
            <a:r>
              <a:rPr lang="ru-RU" dirty="0" smtClean="0"/>
              <a:t> (ВШЭ)</a:t>
            </a:r>
          </a:p>
          <a:p>
            <a:endParaRPr lang="ru-RU" dirty="0" smtClean="0"/>
          </a:p>
          <a:p>
            <a:r>
              <a:rPr lang="ru-RU" dirty="0" smtClean="0"/>
              <a:t>Этап I: </a:t>
            </a:r>
            <a:r>
              <a:rPr lang="ru-RU" dirty="0" smtClean="0">
                <a:solidFill>
                  <a:srgbClr val="C00000"/>
                </a:solidFill>
              </a:rPr>
              <a:t>правила приема (февраль 2012) </a:t>
            </a:r>
          </a:p>
          <a:p>
            <a:r>
              <a:rPr lang="ru-RU" dirty="0" smtClean="0"/>
              <a:t>Этап II: </a:t>
            </a:r>
            <a:r>
              <a:rPr lang="ru-RU" dirty="0" smtClean="0">
                <a:solidFill>
                  <a:srgbClr val="C00000"/>
                </a:solidFill>
              </a:rPr>
              <a:t>основная информация для абитуриентов (июнь 2012) </a:t>
            </a:r>
          </a:p>
          <a:p>
            <a:r>
              <a:rPr lang="ru-RU" dirty="0" smtClean="0"/>
              <a:t>БАКАЛАВРИАТ                                           </a:t>
            </a:r>
            <a:r>
              <a:rPr lang="en-US" sz="3600" dirty="0" smtClean="0">
                <a:hlinkClick r:id="rId3"/>
              </a:rPr>
              <a:t>hse.ru</a:t>
            </a:r>
            <a:endParaRPr lang="ru-RU" sz="3600" dirty="0" smtClean="0"/>
          </a:p>
          <a:p>
            <a:r>
              <a:rPr lang="ru-RU" dirty="0" smtClean="0"/>
              <a:t>МАГИСТРАТУРА </a:t>
            </a:r>
          </a:p>
          <a:p>
            <a:r>
              <a:rPr lang="ru-RU" dirty="0" smtClean="0"/>
              <a:t>Этап III: </a:t>
            </a:r>
            <a:r>
              <a:rPr lang="ru-RU" dirty="0" smtClean="0">
                <a:solidFill>
                  <a:srgbClr val="C00000"/>
                </a:solidFill>
              </a:rPr>
              <a:t>процедура зачисления (30-31 июля)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23728" y="5229200"/>
            <a:ext cx="6696744" cy="193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рейтинге фигурируют только 4 вуза г. Иванова (ИГХТУ,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ИвГУ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ИГЭУ, ИГАСУ 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699792" y="3789040"/>
          <a:ext cx="3384376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84176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ИГАСУ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15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ИВГУ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ИГХТУ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ИГЭУ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29953" t="45109" r="26660" b="31104"/>
          <a:stretch>
            <a:fillRect/>
          </a:stretch>
        </p:blipFill>
        <p:spPr bwMode="auto">
          <a:xfrm>
            <a:off x="0" y="476672"/>
            <a:ext cx="88080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143" t="23291" r="4621" b="1211"/>
          <a:stretch>
            <a:fillRect/>
          </a:stretch>
        </p:blipFill>
        <p:spPr bwMode="auto">
          <a:xfrm>
            <a:off x="0" y="332656"/>
            <a:ext cx="8892480" cy="61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Бакалавриат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63" t="40862" r="3438" b="9066"/>
          <a:stretch>
            <a:fillRect/>
          </a:stretch>
        </p:blipFill>
        <p:spPr bwMode="auto">
          <a:xfrm>
            <a:off x="251520" y="476672"/>
            <a:ext cx="84249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2771800" y="4365104"/>
          <a:ext cx="3384376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84176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ИГАСУ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120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ИВГУ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125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ИГХТУ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110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ИГЭУ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125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Магистратура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04" t="53319" r="19385" b="9373"/>
          <a:stretch>
            <a:fillRect/>
          </a:stretch>
        </p:blipFill>
        <p:spPr bwMode="auto">
          <a:xfrm>
            <a:off x="0" y="836712"/>
            <a:ext cx="60486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00" t="43996" r="11632" b="25993"/>
          <a:stretch>
            <a:fillRect/>
          </a:stretch>
        </p:blipFill>
        <p:spPr bwMode="auto">
          <a:xfrm>
            <a:off x="395536" y="3717032"/>
            <a:ext cx="836670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6084168" y="836712"/>
          <a:ext cx="2808312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14530"/>
                <a:gridCol w="14937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ИГАСУ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45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ИВГУ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ИГХТУ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ИГЭУ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3190" r="36513" b="4157"/>
          <a:stretch>
            <a:fillRect/>
          </a:stretch>
        </p:blipFill>
        <p:spPr bwMode="auto">
          <a:xfrm>
            <a:off x="755576" y="116631"/>
            <a:ext cx="4968552" cy="633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52728" cy="2074242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C00000"/>
                </a:solidFill>
              </a:rPr>
              <a:t>Количество выпускников 11 классов г. Иванова и Ивановской области </a:t>
            </a:r>
            <a:endParaRPr lang="ru-RU" sz="4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944216" cy="1717155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2388828"/>
          <a:ext cx="8352928" cy="420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657"/>
                <a:gridCol w="2906063"/>
                <a:gridCol w="3323208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КЦП в ИГХТУ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756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2010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5500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72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2011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4254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146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2012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4843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647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3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2013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4529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40254" r="3438" b="21456"/>
          <a:stretch>
            <a:fillRect/>
          </a:stretch>
        </p:blipFill>
        <p:spPr bwMode="auto">
          <a:xfrm>
            <a:off x="107504" y="2492896"/>
            <a:ext cx="8893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6084168" y="0"/>
          <a:ext cx="2808312" cy="2316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14530"/>
                <a:gridCol w="14937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ИГАСУ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65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ИВГУ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ИГХТУ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80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ИГЭУ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Рейтинг вуза и направлений ИГХТУ в группе технических вузов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 l="19874" t="40397" r="31968" b="3428"/>
          <a:stretch>
            <a:fillRect/>
          </a:stretch>
        </p:blipFill>
        <p:spPr bwMode="auto">
          <a:xfrm>
            <a:off x="1187624" y="1412776"/>
            <a:ext cx="75937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59632" y="6237312"/>
            <a:ext cx="7344816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8229600" cy="748680"/>
          </a:xfrm>
        </p:spPr>
        <p:txBody>
          <a:bodyPr/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3290664" y="1340768"/>
            <a:ext cx="5853336" cy="207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рейтинге по баллам фигурируют только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вуза г. Иванова (ИГХТУ,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ИвГУ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ИГЭУ)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 l="1483" t="30825" r="3576" b="40816"/>
          <a:stretch>
            <a:fillRect/>
          </a:stretch>
        </p:blipFill>
        <p:spPr bwMode="auto">
          <a:xfrm>
            <a:off x="0" y="3429000"/>
            <a:ext cx="9217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88424" y="4869160"/>
            <a:ext cx="2160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76256" y="4869160"/>
            <a:ext cx="2160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4869160"/>
            <a:ext cx="2160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5576" y="188640"/>
            <a:ext cx="6669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КАЧЕСТВО ПРИЕМА В ВУЗЫ 2012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Прием в магистратуру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764704"/>
          <a:ext cx="8229600" cy="3566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План</a:t>
                      </a:r>
                      <a:r>
                        <a:rPr lang="ru-RU" sz="3600" b="0" baseline="0" dirty="0" smtClean="0"/>
                        <a:t> приема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94 + 6 (целевые</a:t>
                      </a:r>
                      <a:r>
                        <a:rPr lang="ru-RU" sz="3600" b="0" baseline="0" dirty="0" smtClean="0"/>
                        <a:t> места </a:t>
                      </a:r>
                      <a:r>
                        <a:rPr lang="ru-RU" sz="3600" b="0" dirty="0" smtClean="0"/>
                        <a:t>ОПК)</a:t>
                      </a:r>
                      <a:endParaRPr lang="ru-RU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Зачислено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100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Прошедшие</a:t>
                      </a:r>
                      <a:r>
                        <a:rPr lang="ru-RU" sz="3600" baseline="0" dirty="0" smtClean="0"/>
                        <a:t> обучение в других вузах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r>
                        <a:rPr lang="ru-RU" sz="3600" dirty="0" smtClean="0"/>
                        <a:t> человек (из них </a:t>
                      </a:r>
                      <a:r>
                        <a:rPr lang="ru-RU" sz="3600" dirty="0" err="1" smtClean="0"/>
                        <a:t>целевиков</a:t>
                      </a:r>
                      <a:r>
                        <a:rPr lang="ru-RU" sz="3600" dirty="0" smtClean="0"/>
                        <a:t> 5)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123728" y="548680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Количество участников, зарегистрированных на экзамены (Ивановская область)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042513"/>
          <a:ext cx="8749480" cy="4053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0927"/>
                <a:gridCol w="1281681"/>
                <a:gridCol w="1296144"/>
                <a:gridCol w="1980728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Предмет 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2011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2012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ОБЩЕСТВОЗНАНИЕ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2900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2745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3113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ФИЗИКА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1891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1565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1946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ХИМИЯ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852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706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783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БИОЛОГИЯ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1047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975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1091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ИНФОРМАТИКА 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696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577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546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ИТОГО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7386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6568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7479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0"/>
          <a:ext cx="8784976" cy="6905805"/>
        </p:xfrm>
        <a:graphic>
          <a:graphicData uri="http://schemas.openxmlformats.org/drawingml/2006/table">
            <a:tbl>
              <a:tblPr/>
              <a:tblGrid>
                <a:gridCol w="72008"/>
                <a:gridCol w="8712968"/>
              </a:tblGrid>
              <a:tr h="90872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hlinkClick r:id="rId2"/>
                        </a:rPr>
                        <a:t>Ивановский государственный химико-технологический университет</a:t>
                      </a:r>
                      <a:r>
                        <a:rPr lang="ru-RU" sz="1900" dirty="0" smtClean="0"/>
                        <a:t>  (ИГХТУ)  Иваново </a:t>
                      </a:r>
                    </a:p>
                    <a:p>
                      <a:endParaRPr lang="ru-RU" sz="19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886561">
                <a:tc>
                  <a:txBody>
                    <a:bodyPr/>
                    <a:lstStyle/>
                    <a:p>
                      <a:r>
                        <a:rPr lang="ru-RU" sz="500"/>
                        <a:t>2.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3"/>
                        </a:rPr>
                        <a:t>Ивановская государственная сельскохозяйственная академия имени академика Д.К. Беляева</a:t>
                      </a:r>
                      <a:r>
                        <a:rPr lang="ru-RU" sz="1900" dirty="0"/>
                        <a:t>  (</a:t>
                      </a:r>
                      <a:r>
                        <a:rPr lang="ru-RU" sz="1900" dirty="0" err="1"/>
                        <a:t>ИвГСХА</a:t>
                      </a:r>
                      <a:r>
                        <a:rPr lang="ru-RU" sz="1900" dirty="0"/>
                        <a:t>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06.03.2012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347">
                <a:tc>
                  <a:txBody>
                    <a:bodyPr/>
                    <a:lstStyle/>
                    <a:p>
                      <a:r>
                        <a:rPr lang="ru-RU" sz="500"/>
                        <a:t>3.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4"/>
                        </a:rPr>
                        <a:t>Ивановская государственная текстильная академия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07.07.2013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1176361">
                <a:tc>
                  <a:txBody>
                    <a:bodyPr/>
                    <a:lstStyle/>
                    <a:p>
                      <a:r>
                        <a:rPr lang="ru-RU" sz="500"/>
                        <a:t>4.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hlinkClick r:id="rId5"/>
                        </a:rPr>
                        <a:t>Ивановский институт Государственной противопожарной службы Министерства Российской Федерации по делам гражданской обороны, чрезвычайным ситуациям и ликвидации последствий стихийных бедствий</a:t>
                      </a:r>
                      <a:r>
                        <a:rPr lang="ru-RU" sz="1900" dirty="0" smtClean="0"/>
                        <a:t>    Иваново 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аккредитация до: 16.07.2012</a:t>
                      </a:r>
                      <a:endParaRPr lang="ru-RU" sz="19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6561">
                <a:tc>
                  <a:txBody>
                    <a:bodyPr/>
                    <a:lstStyle/>
                    <a:p>
                      <a:r>
                        <a:rPr lang="ru-RU" sz="500"/>
                        <a:t>5.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6"/>
                        </a:rPr>
                        <a:t>Ивановский государственный архитектурно-строительный университет</a:t>
                      </a:r>
                      <a:r>
                        <a:rPr lang="ru-RU" sz="1900" dirty="0"/>
                        <a:t>  (ИГАСУ)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17.07.2014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20347">
                <a:tc>
                  <a:txBody>
                    <a:bodyPr/>
                    <a:lstStyle/>
                    <a:p>
                      <a:r>
                        <a:rPr lang="ru-RU" sz="500"/>
                        <a:t>6.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7"/>
                        </a:rPr>
                        <a:t>Ивановский государственный университет</a:t>
                      </a:r>
                      <a:r>
                        <a:rPr lang="ru-RU" sz="1900" dirty="0"/>
                        <a:t>  (</a:t>
                      </a:r>
                      <a:r>
                        <a:rPr lang="ru-RU" sz="1900" dirty="0" err="1"/>
                        <a:t>ИвГУ</a:t>
                      </a:r>
                      <a:r>
                        <a:rPr lang="ru-RU" sz="1900" dirty="0"/>
                        <a:t>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25.05.2014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347">
                <a:tc>
                  <a:txBody>
                    <a:bodyPr/>
                    <a:lstStyle/>
                    <a:p>
                      <a:r>
                        <a:rPr lang="ru-RU" sz="500"/>
                        <a:t>7.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hlinkClick r:id="rId8"/>
                        </a:rPr>
                        <a:t>Ивановская государственная медицинская академия</a:t>
                      </a:r>
                      <a:r>
                        <a:rPr lang="ru-RU" sz="1900" dirty="0" smtClean="0"/>
                        <a:t>  (</a:t>
                      </a:r>
                      <a:r>
                        <a:rPr lang="ru-RU" sz="1900" dirty="0" err="1" smtClean="0"/>
                        <a:t>ИвГМА</a:t>
                      </a:r>
                      <a:r>
                        <a:rPr lang="ru-RU" sz="1900" dirty="0" smtClean="0"/>
                        <a:t>)  Иваново 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аккредитация до: 17.02.2015 </a:t>
                      </a:r>
                      <a:endParaRPr lang="ru-RU" sz="19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886561">
                <a:tc>
                  <a:txBody>
                    <a:bodyPr/>
                    <a:lstStyle/>
                    <a:p>
                      <a:r>
                        <a:rPr lang="ru-RU" sz="500"/>
                        <a:t>8.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9"/>
                        </a:rPr>
                        <a:t>Ивановский государственный энергетический университет имени В.И. Ленина</a:t>
                      </a:r>
                      <a:r>
                        <a:rPr lang="ru-RU" sz="1900" dirty="0"/>
                        <a:t>  (ИГЭУ)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22.06.2014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8831" y="0"/>
            <a:ext cx="3110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 государственных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вузов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332656"/>
          <a:ext cx="8856984" cy="6022057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hlinkClick r:id="rId2"/>
                        </a:rPr>
                        <a:t>(г. Иваново) филиал Международного юридического института</a:t>
                      </a:r>
                      <a:r>
                        <a:rPr lang="ru-RU" sz="1900" dirty="0" smtClean="0"/>
                        <a:t>  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аккредитация до: 17.07.2014</a:t>
                      </a:r>
                    </a:p>
                    <a:p>
                      <a:endParaRPr lang="ru-RU" sz="19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3"/>
                        </a:rPr>
                        <a:t>Ивановский филиал Института управления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10.11.2013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439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4"/>
                        </a:rPr>
                        <a:t>Ивановский филиал Российского государственного торгово-экономического университета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22.06.2014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5"/>
                        </a:rPr>
                        <a:t>Ивановский филиал Российского университета кооперации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11.12.2013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524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6"/>
                        </a:rPr>
                        <a:t>Ивановский филиал Российской академии народного хозяйства и государственной службы при Президенте Российской Федерации</a:t>
                      </a:r>
                      <a:r>
                        <a:rPr lang="ru-RU" sz="1900" dirty="0"/>
                        <a:t>  (Ивановский филиал </a:t>
                      </a:r>
                      <a:r>
                        <a:rPr lang="ru-RU" sz="1900" dirty="0" err="1"/>
                        <a:t>РАНХиГС</a:t>
                      </a:r>
                      <a:r>
                        <a:rPr lang="ru-RU" sz="1900" dirty="0"/>
                        <a:t>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25.03.2015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7"/>
                        </a:rPr>
                        <a:t>Ивановский филиал Современной гуманитарной академии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26.03.2015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8"/>
                        </a:rPr>
                        <a:t>Институт бизнеса, информационных технологий и финансов</a:t>
                      </a:r>
                      <a:r>
                        <a:rPr lang="ru-RU" sz="1900" dirty="0"/>
                        <a:t>  (МИБИФ)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07.03.2013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332656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7 филиалов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Контрольные цифры приема в вузы 2012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571500"/>
          <a:ext cx="9267825" cy="5514975"/>
        </p:xfrm>
        <a:graphic>
          <a:graphicData uri="http://schemas.openxmlformats.org/presentationml/2006/ole">
            <p:oleObj spid="_x0000_s104450" name="Документ" r:id="rId3" imgW="10305557" imgH="6133868" progId="Word.Document.12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2996952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624" y="692696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42900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3789040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41490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450912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49411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35696" y="548680"/>
            <a:ext cx="0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5577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491880" y="54868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47864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9593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4008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3609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28184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87625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96336" y="234888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16416" y="206084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68344" y="19888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316416" y="19888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Контрольные цифры приема в вузы 2012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552450"/>
          <a:ext cx="8772525" cy="5514975"/>
        </p:xfrm>
        <a:graphic>
          <a:graphicData uri="http://schemas.openxmlformats.org/presentationml/2006/ole">
            <p:oleObj spid="_x0000_s107522" name="Документ" r:id="rId3" imgW="9753442" imgH="6133868" progId="Word.Document.12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2996952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624" y="692696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42900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3789040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41490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450912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49411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35696" y="548680"/>
            <a:ext cx="0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5577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491880" y="54868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47864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9593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4008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3609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28184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87625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54868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-2" y="6165304"/>
          <a:ext cx="9144003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83"/>
                <a:gridCol w="2234683"/>
                <a:gridCol w="648072"/>
                <a:gridCol w="648072"/>
                <a:gridCol w="864096"/>
                <a:gridCol w="864096"/>
                <a:gridCol w="1224136"/>
                <a:gridCol w="1547665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ЕГЭ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3113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783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1946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1091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0"/>
          <a:ext cx="678599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3284985"/>
          <a:ext cx="684076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абитуриентов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340768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6273225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июнь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2732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июль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</TotalTime>
  <Words>562</Words>
  <Application>Microsoft Office PowerPoint</Application>
  <PresentationFormat>Экран (4:3)</PresentationFormat>
  <Paragraphs>268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Итоги приема 2012</vt:lpstr>
      <vt:lpstr>Количество выпускников 11 классов г. Иванова и Ивановской области </vt:lpstr>
      <vt:lpstr>Количество участников, зарегистрированных на экзамены (Ивановская область) </vt:lpstr>
      <vt:lpstr>Слайд 4</vt:lpstr>
      <vt:lpstr>Слайд 5</vt:lpstr>
      <vt:lpstr>Слайд 6</vt:lpstr>
      <vt:lpstr>Слайд 7</vt:lpstr>
      <vt:lpstr>Слайд 8</vt:lpstr>
      <vt:lpstr>Количество абитуриентов</vt:lpstr>
      <vt:lpstr>Направление: химическая технология </vt:lpstr>
      <vt:lpstr>Итоги олимпиад</vt:lpstr>
      <vt:lpstr>Слайд 12</vt:lpstr>
      <vt:lpstr>Слайд 13</vt:lpstr>
      <vt:lpstr>Слайд 14</vt:lpstr>
      <vt:lpstr>Слайд 15</vt:lpstr>
      <vt:lpstr>Слайд 16</vt:lpstr>
      <vt:lpstr>Бакалавриат</vt:lpstr>
      <vt:lpstr>Магистратура</vt:lpstr>
      <vt:lpstr>Процедура зачисления </vt:lpstr>
      <vt:lpstr>Слайд 20</vt:lpstr>
      <vt:lpstr>Рейтинг вуза и направлений ИГХТУ в группе технических вузов</vt:lpstr>
      <vt:lpstr> В рейтинге по баллам фигурируют только  3 вуза г. Иванова (ИГХТУ, ИвГУ, ИГЭУ) </vt:lpstr>
      <vt:lpstr>Прием в магистратуру</vt:lpstr>
      <vt:lpstr>Спасибо за внимание!</vt:lpstr>
    </vt:vector>
  </TitlesOfParts>
  <Company>ИГХТУ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ИГХТУ</dc:creator>
  <cp:lastModifiedBy>chimik</cp:lastModifiedBy>
  <cp:revision>228</cp:revision>
  <dcterms:created xsi:type="dcterms:W3CDTF">2011-10-05T08:23:13Z</dcterms:created>
  <dcterms:modified xsi:type="dcterms:W3CDTF">2012-09-18T07:42:57Z</dcterms:modified>
</cp:coreProperties>
</file>