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5" r:id="rId2"/>
    <p:sldMasterId id="2147483687" r:id="rId3"/>
  </p:sldMasterIdLst>
  <p:notesMasterIdLst>
    <p:notesMasterId r:id="rId17"/>
  </p:notesMasterIdLst>
  <p:sldIdLst>
    <p:sldId id="256" r:id="rId4"/>
    <p:sldId id="261" r:id="rId5"/>
    <p:sldId id="267" r:id="rId6"/>
    <p:sldId id="276" r:id="rId7"/>
    <p:sldId id="266" r:id="rId8"/>
    <p:sldId id="268" r:id="rId9"/>
    <p:sldId id="279" r:id="rId10"/>
    <p:sldId id="271" r:id="rId11"/>
    <p:sldId id="272" r:id="rId12"/>
    <p:sldId id="274" r:id="rId13"/>
    <p:sldId id="278" r:id="rId14"/>
    <p:sldId id="265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6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D2205-95E4-46C5-9C44-2DBE12F41DDE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35B8-59FC-419B-8940-98AB1112F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5B8-59FC-419B-8940-98AB1112F33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5B8-59FC-419B-8940-98AB1112F33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5B8-59FC-419B-8940-98AB1112F3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5B8-59FC-419B-8940-98AB1112F33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5B8-59FC-419B-8940-98AB1112F33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B1E2-14B0-4DFD-9D94-C76C49A2F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73673-55F1-4493-9D76-A0F863DBE1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7C2E6-3CD7-45A9-8179-E0C50CA778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7C2E6-3CD7-45A9-8179-E0C50CA778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7C2E6-3CD7-45A9-8179-E0C50CA778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132856"/>
            <a:ext cx="7488832" cy="3024336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3600" cap="all" dirty="0" smtClean="0">
                <a:solidFill>
                  <a:srgbClr val="0000FF"/>
                </a:solidFill>
              </a:rPr>
              <a:t>О задачах </a:t>
            </a:r>
            <a:br>
              <a:rPr lang="ru-RU" sz="3600" cap="all" dirty="0" smtClean="0">
                <a:solidFill>
                  <a:srgbClr val="0000FF"/>
                </a:solidFill>
              </a:rPr>
            </a:br>
            <a:r>
              <a:rPr lang="ru-RU" sz="3600" cap="all" dirty="0" smtClean="0">
                <a:solidFill>
                  <a:srgbClr val="0000FF"/>
                </a:solidFill>
              </a:rPr>
              <a:t>коллектива Университета </a:t>
            </a:r>
            <a:r>
              <a:rPr lang="ru-RU" sz="4000" cap="all" dirty="0" smtClean="0">
                <a:solidFill>
                  <a:srgbClr val="0000FF"/>
                </a:solidFill>
              </a:rPr>
              <a:t/>
            </a:r>
            <a:br>
              <a:rPr lang="ru-RU" sz="4000" cap="all" dirty="0" smtClean="0">
                <a:solidFill>
                  <a:srgbClr val="0000FF"/>
                </a:solidFill>
              </a:rPr>
            </a:br>
            <a:r>
              <a:rPr lang="ru-RU" sz="2400" cap="all" dirty="0" smtClean="0">
                <a:solidFill>
                  <a:srgbClr val="0000FF"/>
                </a:solidFill>
              </a:rPr>
              <a:t>на 2013 – 2014 </a:t>
            </a:r>
            <a:r>
              <a:rPr lang="ru-RU" sz="2400" cap="all" dirty="0" err="1" smtClean="0">
                <a:solidFill>
                  <a:srgbClr val="0000FF"/>
                </a:solidFill>
              </a:rPr>
              <a:t>уч</a:t>
            </a:r>
            <a:r>
              <a:rPr lang="ru-RU" sz="2400" cap="all" dirty="0" smtClean="0">
                <a:solidFill>
                  <a:srgbClr val="0000FF"/>
                </a:solidFill>
              </a:rPr>
              <a:t>. Год</a:t>
            </a:r>
            <a:br>
              <a:rPr lang="ru-RU" sz="2400" cap="all" dirty="0" smtClean="0">
                <a:solidFill>
                  <a:srgbClr val="0000FF"/>
                </a:solidFill>
              </a:rPr>
            </a:br>
            <a:r>
              <a:rPr lang="ru-RU" sz="2400" cap="all" dirty="0" smtClean="0">
                <a:solidFill>
                  <a:srgbClr val="0000FF"/>
                </a:solidFill>
              </a:rPr>
              <a:t/>
            </a:r>
            <a:br>
              <a:rPr lang="ru-RU" sz="2400" cap="all" dirty="0" smtClean="0">
                <a:solidFill>
                  <a:srgbClr val="0000FF"/>
                </a:solidFill>
              </a:rPr>
            </a:br>
            <a:r>
              <a:rPr lang="ru-RU" sz="1600" cap="all" dirty="0" smtClean="0">
                <a:solidFill>
                  <a:srgbClr val="0000FF"/>
                </a:solidFill>
              </a:rPr>
              <a:t>(расширенное заседание Ученого совета </a:t>
            </a:r>
            <a:br>
              <a:rPr lang="ru-RU" sz="1600" cap="all" dirty="0" smtClean="0">
                <a:solidFill>
                  <a:srgbClr val="0000FF"/>
                </a:solidFill>
              </a:rPr>
            </a:br>
            <a:r>
              <a:rPr lang="ru-RU" sz="1600" cap="all" dirty="0" smtClean="0">
                <a:solidFill>
                  <a:srgbClr val="0000FF"/>
                </a:solidFill>
              </a:rPr>
              <a:t>30 августа 2013 года)</a:t>
            </a:r>
            <a:br>
              <a:rPr lang="ru-RU" sz="1600" cap="all" dirty="0" smtClean="0">
                <a:solidFill>
                  <a:srgbClr val="0000FF"/>
                </a:solidFill>
              </a:rPr>
            </a:br>
            <a:endParaRPr lang="ru-RU" sz="1600" cap="all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Спортлагерь 2013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25602" name="Picture 2" descr="C:\Documents and Settings\sharnin\Рабочий стол\Для сайта\E5LIf3YdOIM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836712"/>
            <a:ext cx="3489852" cy="4653136"/>
          </a:xfrm>
          <a:prstGeom prst="rect">
            <a:avLst/>
          </a:prstGeom>
          <a:noFill/>
        </p:spPr>
      </p:pic>
      <p:pic>
        <p:nvPicPr>
          <p:cNvPr id="25603" name="Picture 3" descr="C:\Documents and Settings\sharnin\Рабочий стол\Для сайта\xhQhsFQW5aM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63412" y="908720"/>
            <a:ext cx="5280588" cy="39604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23728" y="5661248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На ремонтные работы и содержание лагеря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использовано более 7 млн. рублей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Сокращение штатов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696200" cy="423366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Преподаватели – 20,5 ед.                      (6,5%)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Административные отделы – 18,65 ед. (20,6%)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Научные сотрудники – 5,25 ед.              (10,5%)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Учебный персонал ~ 10,0 ед.                  (~ 5%)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Обслуживающий персонал -  12,0 ед.    (4,8%)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Ректорат – 2                                            (28,6%)</a:t>
            </a:r>
          </a:p>
          <a:p>
            <a:pPr>
              <a:buNone/>
            </a:pPr>
            <a:r>
              <a:rPr lang="ru-RU" sz="2400" dirty="0" smtClean="0"/>
              <a:t>_______________________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     Всего: 68,4 единицы                                (6%) 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870700" cy="1032520"/>
          </a:xfrm>
        </p:spPr>
        <p:txBody>
          <a:bodyPr/>
          <a:lstStyle/>
          <a:p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Новая заработная плата ППС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(с 1 октября)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208912" cy="3888432"/>
        </p:xfrm>
        <a:graphic>
          <a:graphicData uri="http://schemas.openxmlformats.org/drawingml/2006/table">
            <a:tbl>
              <a:tblPr/>
              <a:tblGrid>
                <a:gridCol w="2113540"/>
                <a:gridCol w="1654863"/>
                <a:gridCol w="1420748"/>
                <a:gridCol w="1487398"/>
                <a:gridCol w="1532363"/>
              </a:tblGrid>
              <a:tr h="10080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</a:t>
                      </a: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Должность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Должност-ной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оклад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Средняя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стимулир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. надбавка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4000" marR="576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 Black"/>
                          <a:ea typeface="Calibri"/>
                        </a:rPr>
                        <a:t>Заработ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- </a:t>
                      </a:r>
                      <a:r>
                        <a:rPr lang="ru-RU" sz="1400" b="1" dirty="0" err="1" smtClean="0">
                          <a:latin typeface="Arial Black"/>
                          <a:ea typeface="Calibri"/>
                        </a:rPr>
                        <a:t>ная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b="1" dirty="0">
                          <a:latin typeface="Arial Black"/>
                          <a:ea typeface="Calibri"/>
                        </a:rPr>
                        <a:t>плата новая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Заработ-ная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плата старая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Ассистент, 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б/с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9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1 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000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10</a:t>
                      </a:r>
                      <a:r>
                        <a:rPr lang="ru-RU" sz="1400" b="1" dirty="0">
                          <a:latin typeface="Arial Black"/>
                          <a:ea typeface="Calibri"/>
                        </a:rPr>
                        <a:t> 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000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7 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221</a:t>
                      </a: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Ст. </a:t>
                      </a:r>
                      <a:r>
                        <a:rPr lang="ru-RU" sz="1400" dirty="0" err="1">
                          <a:latin typeface="Arial Black"/>
                          <a:ea typeface="Calibri"/>
                        </a:rPr>
                        <a:t>препод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., </a:t>
                      </a:r>
                      <a:r>
                        <a:rPr lang="ru-RU" sz="1400" dirty="0" err="1">
                          <a:latin typeface="Arial Black"/>
                          <a:ea typeface="Calibri"/>
                        </a:rPr>
                        <a:t>кн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12 700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1 300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 Black"/>
                          <a:ea typeface="Calibri"/>
                        </a:rPr>
                        <a:t>14 000</a:t>
                      </a:r>
                      <a:endParaRPr lang="ru-RU" sz="140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10 928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Доцент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,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кн</a:t>
                      </a: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+ звание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16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500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16</a:t>
                      </a:r>
                      <a:r>
                        <a:rPr lang="ru-RU" sz="1400" b="1" dirty="0">
                          <a:latin typeface="Arial Black"/>
                          <a:ea typeface="Calibri"/>
                        </a:rPr>
                        <a:t> 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500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17 500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15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029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Профессор,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дн</a:t>
                      </a: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+ звание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23 105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500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/>
                          <a:ea typeface="Calibri"/>
                        </a:rPr>
                        <a:t>23 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605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24 605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22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357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Зав. 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каф.,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дн</a:t>
                      </a: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+ звание 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26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 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1 500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27</a:t>
                      </a:r>
                      <a:r>
                        <a:rPr lang="ru-RU" sz="1400" b="1" dirty="0">
                          <a:latin typeface="Arial Black"/>
                          <a:ea typeface="Calibri"/>
                        </a:rPr>
                        <a:t> 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500 –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28 500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23 488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98688" y="5517232"/>
            <a:ext cx="6833752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2013 году средняя заработная плата </a:t>
            </a:r>
          </a:p>
          <a:p>
            <a:pPr algn="ctr"/>
            <a:r>
              <a:rPr lang="ru-RU" sz="2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ППС должна быть не менее 19.8 тыс.руб.</a:t>
            </a:r>
          </a:p>
          <a:p>
            <a:pPr algn="ctr"/>
            <a:r>
              <a:rPr lang="ru-RU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плана деятельности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Минобрнауки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2013-2018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гг</a:t>
            </a:r>
            <a:r>
              <a:rPr lang="ru-RU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ru-RU" sz="1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70700" cy="1347936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Новая заработная плата </a:t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научных сотрудников 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(с 1 октября)</a:t>
            </a:r>
            <a:endParaRPr lang="ru-RU" sz="2000" dirty="0">
              <a:solidFill>
                <a:srgbClr val="00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7848872" cy="3657600"/>
        </p:xfrm>
        <a:graphic>
          <a:graphicData uri="http://schemas.openxmlformats.org/drawingml/2006/table">
            <a:tbl>
              <a:tblPr/>
              <a:tblGrid>
                <a:gridCol w="1882300"/>
                <a:gridCol w="1405331"/>
                <a:gridCol w="1553728"/>
                <a:gridCol w="1467079"/>
                <a:gridCol w="1540434"/>
              </a:tblGrid>
              <a:tr h="12192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/>
                        <a:ea typeface="Calibri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Должность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Долж-ностной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оклад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Средняя 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стимул. надбавка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 Black"/>
                          <a:ea typeface="Calibri"/>
                        </a:rPr>
                        <a:t>Заработ-ная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b="1" dirty="0">
                          <a:latin typeface="Arial Black"/>
                          <a:ea typeface="Calibri"/>
                        </a:rPr>
                        <a:t>плата новая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Заработ-ная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плата 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сейчас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Мнс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, без ст.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8 000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1 500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9 500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7 292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Нс,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кн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11 700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13 200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10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987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 Black"/>
                          <a:ea typeface="Calibri"/>
                        </a:rPr>
                        <a:t>Снс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, </a:t>
                      </a:r>
                      <a:r>
                        <a:rPr lang="en-US" sz="1400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кн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12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/>
                          <a:ea typeface="Calibri"/>
                        </a:rPr>
                        <a:t>14 000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11 6</a:t>
                      </a:r>
                      <a:r>
                        <a:rPr lang="en-US" sz="1400" dirty="0" smtClean="0">
                          <a:latin typeface="Arial Black"/>
                          <a:ea typeface="Calibri"/>
                        </a:rPr>
                        <a:t>81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 Black"/>
                          <a:ea typeface="Calibri"/>
                        </a:rPr>
                        <a:t>Внс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, </a:t>
                      </a:r>
                      <a:r>
                        <a:rPr lang="en-US" sz="1400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18 000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/>
                          <a:ea typeface="Calibri"/>
                        </a:rPr>
                        <a:t>19 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16 549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 Black"/>
                          <a:ea typeface="Calibri"/>
                        </a:rPr>
                        <a:t>Гнс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,</a:t>
                      </a:r>
                      <a:r>
                        <a:rPr lang="en-US" sz="1400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 </a:t>
                      </a:r>
                      <a:r>
                        <a:rPr lang="ru-RU" sz="1400" dirty="0" err="1" smtClean="0">
                          <a:latin typeface="Arial Black"/>
                          <a:ea typeface="Calibri"/>
                        </a:rPr>
                        <a:t>дн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/>
                          <a:ea typeface="Calibri"/>
                        </a:rPr>
                        <a:t>20 </a:t>
                      </a:r>
                      <a:r>
                        <a:rPr lang="ru-RU" sz="1400" dirty="0">
                          <a:latin typeface="Arial Black"/>
                          <a:ea typeface="Calibri"/>
                        </a:rPr>
                        <a:t>000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Arial Black"/>
                          <a:ea typeface="Calibri"/>
                        </a:rPr>
                        <a:t>1 500</a:t>
                      </a:r>
                      <a:endParaRPr lang="ru-RU" sz="1400" i="1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/>
                          <a:ea typeface="Calibri"/>
                        </a:rPr>
                        <a:t>21 </a:t>
                      </a:r>
                      <a:r>
                        <a:rPr lang="ru-RU" sz="1400" b="1" dirty="0" smtClean="0">
                          <a:latin typeface="Arial Black"/>
                          <a:ea typeface="Calibri"/>
                        </a:rPr>
                        <a:t>500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/>
                          <a:ea typeface="Calibri"/>
                        </a:rPr>
                        <a:t>18 502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5473005"/>
            <a:ext cx="76683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 2013 году средняя заработная плата научных сотрудников должна быть не менее 23.04 тыс.руб.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(из плана деятельности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Минобрнауки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2013-2018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гг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  <a:p>
            <a:pPr algn="ctr"/>
            <a:r>
              <a:rPr lang="ru-RU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Наши ближайшие задачи</a:t>
            </a:r>
            <a:r>
              <a:rPr lang="en-US" sz="3200" dirty="0" smtClean="0">
                <a:solidFill>
                  <a:srgbClr val="0000FF"/>
                </a:solidFill>
              </a:rPr>
              <a:t/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ru-RU" sz="2000" dirty="0" smtClean="0">
                <a:solidFill>
                  <a:srgbClr val="0000FF"/>
                </a:solidFill>
              </a:rPr>
              <a:t>из выступления на Ученом </a:t>
            </a:r>
            <a:r>
              <a:rPr lang="ru-RU" sz="2000" smtClean="0">
                <a:solidFill>
                  <a:srgbClr val="0000FF"/>
                </a:solidFill>
              </a:rPr>
              <a:t>совете </a:t>
            </a:r>
            <a:r>
              <a:rPr lang="ru-RU" sz="2000" smtClean="0">
                <a:solidFill>
                  <a:srgbClr val="0000FF"/>
                </a:solidFill>
              </a:rPr>
              <a:t>25.06.2013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544616"/>
          </a:xfrm>
        </p:spPr>
        <p:txBody>
          <a:bodyPr/>
          <a:lstStyle/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Обеспечить новый набор и бороться за каждого      абитуриента и за каждого студента 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Успешно пройти мониторинг 2013 года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Избавиться от «лишней» учебной нагрузки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Перейти на «</a:t>
            </a:r>
            <a:r>
              <a:rPr lang="ru-RU" sz="2000" dirty="0" err="1" smtClean="0"/>
              <a:t>подушевой</a:t>
            </a:r>
            <a:r>
              <a:rPr lang="ru-RU" sz="2000" dirty="0" smtClean="0"/>
              <a:t>» принцип распределения материальных, финансовых и трудовых ресурсов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Провести оптимизацию структуры и сокращение штатов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r>
              <a:rPr lang="ru-RU" sz="2000" dirty="0" smtClean="0"/>
              <a:t>Перевести преподавателей и научных сотрудников на новые должностные оклады с 1 сентября 2013 года</a:t>
            </a:r>
          </a:p>
          <a:p>
            <a:pPr marL="514350" indent="-514350">
              <a:lnSpc>
                <a:spcPts val="2000"/>
              </a:lnSpc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lnSpc>
                <a:spcPts val="2000"/>
              </a:lnSpc>
              <a:buNone/>
            </a:pPr>
            <a:r>
              <a:rPr lang="ru-RU" sz="2000" dirty="0" smtClean="0"/>
              <a:t>                   7. По состоянию на 31.12.2013 обеспечить повышение</a:t>
            </a:r>
          </a:p>
          <a:p>
            <a:pPr marL="514350" indent="-514350">
              <a:lnSpc>
                <a:spcPts val="2000"/>
              </a:lnSpc>
              <a:buNone/>
            </a:pPr>
            <a:r>
              <a:rPr lang="ru-RU" sz="2000" dirty="0" smtClean="0"/>
              <a:t>                       заработной платы в среднем по университету </a:t>
            </a:r>
          </a:p>
          <a:p>
            <a:pPr marL="514350" indent="-514350">
              <a:lnSpc>
                <a:spcPts val="2000"/>
              </a:lnSpc>
              <a:buNone/>
            </a:pPr>
            <a:r>
              <a:rPr lang="ru-RU" sz="2000" dirty="0" smtClean="0"/>
              <a:t>                       не менее чем на 10 %</a:t>
            </a:r>
          </a:p>
          <a:p>
            <a:pPr marL="514350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870700" cy="1008112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Предварительные итоги приема 2013 года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4608512"/>
          </a:xfrm>
        </p:spPr>
        <p:txBody>
          <a:bodyPr/>
          <a:lstStyle/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Принято в университет: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Бакалавров – 9</a:t>
            </a:r>
            <a:r>
              <a:rPr lang="en-US" sz="2000" dirty="0" smtClean="0"/>
              <a:t>37</a:t>
            </a:r>
            <a:r>
              <a:rPr lang="ru-RU" sz="2000" dirty="0" smtClean="0"/>
              <a:t> (7</a:t>
            </a:r>
            <a:r>
              <a:rPr lang="en-US" sz="2000" dirty="0" smtClean="0"/>
              <a:t>64</a:t>
            </a:r>
            <a:r>
              <a:rPr lang="ru-RU" sz="2000" dirty="0" smtClean="0"/>
              <a:t> – очное обучение)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Магистрантов – 62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Аспирантов – 43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Докторантов – 4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Коммерческий прием – </a:t>
            </a:r>
            <a:r>
              <a:rPr lang="en-US" sz="2000" dirty="0" smtClean="0"/>
              <a:t>282</a:t>
            </a:r>
            <a:r>
              <a:rPr lang="ru-RU" sz="2000" dirty="0" smtClean="0"/>
              <a:t> бакалавра (15</a:t>
            </a:r>
            <a:r>
              <a:rPr lang="en-US" sz="2000" dirty="0" smtClean="0"/>
              <a:t>9</a:t>
            </a:r>
            <a:r>
              <a:rPr lang="ru-RU" sz="2000" dirty="0" smtClean="0"/>
              <a:t> – очное обучение)</a:t>
            </a:r>
          </a:p>
          <a:p>
            <a:pPr>
              <a:buNone/>
            </a:pPr>
            <a:r>
              <a:rPr lang="ru-RU" sz="2000" dirty="0" smtClean="0"/>
              <a:t>__________________________________</a:t>
            </a:r>
          </a:p>
          <a:p>
            <a:pPr>
              <a:buNone/>
            </a:pPr>
            <a:r>
              <a:rPr lang="ru-RU" sz="2000" dirty="0" smtClean="0"/>
              <a:t>Всего </a:t>
            </a:r>
            <a:r>
              <a:rPr lang="ru-RU" sz="2800" dirty="0" smtClean="0"/>
              <a:t>1</a:t>
            </a:r>
            <a:r>
              <a:rPr lang="en-US" sz="2800" dirty="0" smtClean="0"/>
              <a:t>046</a:t>
            </a:r>
            <a:r>
              <a:rPr lang="ru-RU" sz="2000" dirty="0" smtClean="0"/>
              <a:t> первокурсников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</a:rPr>
              <a:t>Средний балл ЕГЭ – </a:t>
            </a:r>
            <a:r>
              <a:rPr lang="ru-RU" sz="2800" dirty="0" smtClean="0">
                <a:solidFill>
                  <a:srgbClr val="0000FF"/>
                </a:solidFill>
              </a:rPr>
              <a:t>63 (60 </a:t>
            </a:r>
            <a:r>
              <a:rPr lang="ru-RU" sz="2000" dirty="0" smtClean="0">
                <a:solidFill>
                  <a:srgbClr val="0000FF"/>
                </a:solidFill>
              </a:rPr>
              <a:t>– по технологическим напр.)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FF"/>
                </a:solidFill>
              </a:rPr>
              <a:t>             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</a:rPr>
              <a:t>                  </a:t>
            </a:r>
            <a:r>
              <a:rPr lang="ru-RU" sz="2000" i="1" dirty="0" smtClean="0"/>
              <a:t>Приведенный контингент – </a:t>
            </a:r>
            <a:r>
              <a:rPr lang="ru-RU" sz="2800" i="1" dirty="0" smtClean="0"/>
              <a:t>34</a:t>
            </a:r>
            <a:r>
              <a:rPr lang="en-US" sz="2800" i="1" dirty="0" smtClean="0"/>
              <a:t>08</a:t>
            </a:r>
            <a:endParaRPr lang="ru-RU" sz="2800" i="1" dirty="0" smtClean="0"/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       </a:t>
            </a:r>
            <a:endParaRPr lang="ru-RU" sz="2800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5328592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Обход общежитий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551723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 7</a:t>
            </a:r>
            <a:r>
              <a:rPr lang="en-US" sz="2400" dirty="0" smtClean="0"/>
              <a:t>64</a:t>
            </a:r>
            <a:r>
              <a:rPr lang="ru-RU" sz="2400" dirty="0" smtClean="0"/>
              <a:t> студентов-дневников 1 курса</a:t>
            </a:r>
            <a:r>
              <a:rPr lang="en-US" sz="2400" dirty="0" smtClean="0"/>
              <a:t> </a:t>
            </a:r>
            <a:r>
              <a:rPr lang="ru-RU" sz="2400" dirty="0" smtClean="0"/>
              <a:t>430 – иногородние (57% нового набора)</a:t>
            </a:r>
            <a:endParaRPr lang="ru-RU" sz="2400" dirty="0"/>
          </a:p>
        </p:txBody>
      </p:sp>
      <p:pic>
        <p:nvPicPr>
          <p:cNvPr id="3" name="Picture 2" descr="C:\Documents and Settings\sharnin\Рабочий стол\общежития\DSC032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36096" y="188640"/>
            <a:ext cx="3564397" cy="4752528"/>
          </a:xfrm>
          <a:prstGeom prst="rect">
            <a:avLst/>
          </a:prstGeom>
          <a:noFill/>
        </p:spPr>
      </p:pic>
      <p:pic>
        <p:nvPicPr>
          <p:cNvPr id="7" name="Picture 2" descr="C:\Documents and Settings\sharnin\Рабочий стол\общежития\DSC0322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1268760"/>
            <a:ext cx="5568620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70700" cy="843880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Встреча с губернатором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484784"/>
            <a:ext cx="2880320" cy="275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 descr="http://main.isuct.ru/files/news/y2013/August/d19/b/img02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47864" y="2420888"/>
            <a:ext cx="2432969" cy="3190781"/>
          </a:xfrm>
          <a:prstGeom prst="rect">
            <a:avLst/>
          </a:prstGeom>
          <a:noFill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4168" y="3429000"/>
            <a:ext cx="253970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Спортлагерь 2013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8062664" cy="460851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</a:t>
            </a: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0000FF"/>
                </a:solidFill>
              </a:rPr>
              <a:t>На ремонтные работы и содержание лагеря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         использовано более 7 млн. рублей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19460" name="Picture 4" descr="C:\Documents and Settings\sharnin\Рабочий стол\Для сайта\DSC039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764704"/>
            <a:ext cx="8566920" cy="481889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Documents and Settings\sharnin\Рабочий стол\Спортлагерь\Z1DXLHTyNP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56992"/>
            <a:ext cx="5468010" cy="4101008"/>
          </a:xfrm>
          <a:prstGeom prst="rect">
            <a:avLst/>
          </a:prstGeom>
          <a:noFill/>
        </p:spPr>
      </p:pic>
      <p:pic>
        <p:nvPicPr>
          <p:cNvPr id="8" name="Picture 3" descr="C:\Documents and Settings\sharnin\Рабочий стол\Спортлагерь\dJTO2LPuD8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88632" cy="426647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Спортлагерь 2013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8062664" cy="460851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</a:t>
            </a: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0000FF"/>
                </a:solidFill>
              </a:rPr>
              <a:t>На ремонтные работы и содержание лагеря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         использовано более 7 млн. рублей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22530" name="Picture 2" descr="C:\Documents and Settings\sharnin\Рабочий стол\Для сайта\DSC0386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908720"/>
            <a:ext cx="8466401" cy="47623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6870700" cy="699864"/>
          </a:xfrm>
        </p:spPr>
        <p:txBody>
          <a:bodyPr/>
          <a:lstStyle/>
          <a:p>
            <a:r>
              <a:rPr lang="ru-RU" sz="3200" dirty="0" smtClean="0">
                <a:solidFill>
                  <a:srgbClr val="0000FF"/>
                </a:solidFill>
              </a:rPr>
              <a:t>Спортлагерь 2013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08720"/>
            <a:ext cx="8062664" cy="460851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 </a:t>
            </a: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0000FF"/>
                </a:solidFill>
              </a:rPr>
              <a:t>На ремонтные работы и содержание лагеря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         использовано более 7 млн. рублей</a:t>
            </a: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23554" name="Picture 2" descr="C:\Documents and Settings\sharnin\Рабочий стол\Для сайта\DSC0391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764704"/>
            <a:ext cx="8710936" cy="489990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888</TotalTime>
  <Words>499</Words>
  <Application>Microsoft Office PowerPoint</Application>
  <PresentationFormat>Экран (4:3)</PresentationFormat>
  <Paragraphs>169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Пастель</vt:lpstr>
      <vt:lpstr>1_Пастель</vt:lpstr>
      <vt:lpstr>2_Пастель</vt:lpstr>
      <vt:lpstr>      О задачах  коллектива Университета  на 2013 – 2014 уч. Год  (расширенное заседание Ученого совета  30 августа 2013 года) </vt:lpstr>
      <vt:lpstr>Наши ближайшие задачи (из выступления на Ученом совете 25.06.2013</vt:lpstr>
      <vt:lpstr>Предварительные итоги приема 2013 года</vt:lpstr>
      <vt:lpstr>Обход общежитий</vt:lpstr>
      <vt:lpstr>Встреча с губернатором</vt:lpstr>
      <vt:lpstr>Спортлагерь 2013</vt:lpstr>
      <vt:lpstr>Слайд 7</vt:lpstr>
      <vt:lpstr>Спортлагерь 2013</vt:lpstr>
      <vt:lpstr>Спортлагерь 2013</vt:lpstr>
      <vt:lpstr>Спортлагерь 2013</vt:lpstr>
      <vt:lpstr>Сокращение штатов</vt:lpstr>
      <vt:lpstr>    Новая заработная плата ППС (с 1 октября)</vt:lpstr>
      <vt:lpstr>Новая заработная плата  научных сотрудников  (с 1 октября)</vt:lpstr>
    </vt:vector>
  </TitlesOfParts>
  <Company>ИГХТУ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Термодинамика и кинетика реакций комплексообразования в неводных растворителях</dc:title>
  <dc:creator>User</dc:creator>
  <cp:lastModifiedBy>User</cp:lastModifiedBy>
  <cp:revision>98</cp:revision>
  <dcterms:created xsi:type="dcterms:W3CDTF">2013-06-22T12:38:13Z</dcterms:created>
  <dcterms:modified xsi:type="dcterms:W3CDTF">2013-08-30T10:00:26Z</dcterms:modified>
</cp:coreProperties>
</file>