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6" r:id="rId2"/>
    <p:sldId id="369" r:id="rId3"/>
    <p:sldId id="370" r:id="rId4"/>
    <p:sldId id="389" r:id="rId5"/>
    <p:sldId id="391" r:id="rId6"/>
    <p:sldId id="388" r:id="rId7"/>
    <p:sldId id="390" r:id="rId8"/>
    <p:sldId id="386" r:id="rId9"/>
    <p:sldId id="387" r:id="rId10"/>
    <p:sldId id="324" r:id="rId11"/>
    <p:sldId id="326" r:id="rId12"/>
    <p:sldId id="373" r:id="rId13"/>
    <p:sldId id="394" r:id="rId14"/>
    <p:sldId id="395" r:id="rId15"/>
    <p:sldId id="396" r:id="rId16"/>
    <p:sldId id="397" r:id="rId17"/>
    <p:sldId id="392" r:id="rId18"/>
    <p:sldId id="393" r:id="rId19"/>
    <p:sldId id="372" r:id="rId20"/>
    <p:sldId id="362" r:id="rId21"/>
    <p:sldId id="400" r:id="rId22"/>
    <p:sldId id="406" r:id="rId23"/>
    <p:sldId id="404" r:id="rId24"/>
    <p:sldId id="405" r:id="rId25"/>
    <p:sldId id="306" r:id="rId26"/>
    <p:sldId id="407" r:id="rId27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3836"/>
    <a:srgbClr val="008000"/>
    <a:srgbClr val="38461E"/>
    <a:srgbClr val="1C230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0" autoAdjust="0"/>
    <p:restoredTop sz="93333" autoAdjust="0"/>
  </p:normalViewPr>
  <p:slideViewPr>
    <p:cSldViewPr>
      <p:cViewPr varScale="1">
        <p:scale>
          <a:sx n="96" d="100"/>
          <a:sy n="96" d="100"/>
        </p:scale>
        <p:origin x="-11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73" tIns="45736" rIns="91473" bIns="45736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17938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73" tIns="45736" rIns="91473" bIns="45736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Calibri" pitchFamily="34" charset="0"/>
              </a:defRPr>
            </a:lvl1pPr>
          </a:lstStyle>
          <a:p>
            <a:fld id="{127A85BC-B265-4ED1-B460-2D056C7BD443}" type="datetimeFigureOut">
              <a:rPr lang="ru-RU"/>
              <a:pPr/>
              <a:t>23.09.2013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1" tIns="46040" rIns="92081" bIns="4604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4688" y="4689475"/>
            <a:ext cx="5392737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73" tIns="45736" rIns="91473" bIns="457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77363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73" tIns="45736" rIns="91473" bIns="45736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17938" y="9377363"/>
            <a:ext cx="29225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73" tIns="45736" rIns="91473" bIns="45736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Calibri" pitchFamily="34" charset="0"/>
              </a:defRPr>
            </a:lvl1pPr>
          </a:lstStyle>
          <a:p>
            <a:fld id="{D91D7F55-B0DB-4D1B-9FD1-881729F931C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B572A-8089-4FD2-B09E-F7ED7060D0E9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3EDF-782D-4589-A1AC-268FE9947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7821D-E05E-4EFB-B5C1-FA05DDBB12A5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550BA-4C87-447E-9B02-6A890CCBD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FE772-EEB6-4FA1-A75B-4294D21B74A0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DC595-19C8-4F03-9C8D-C16879AF1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CC701-4B8D-4EA4-A9A0-B67A91C11638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2DEB-A472-4486-B983-0529B19BA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C1BC-C560-4684-BA78-C63EA6744BCC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1022-06A6-4691-BF06-CC295B3C4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68050-E3F5-4FA6-A24D-DC82705D5A59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C15BE-F6F0-413F-AA1A-D273FF7FC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022FC-E687-4A64-A5A3-DF6D7C69EA8C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E3817-1781-42DC-8E8E-DB85F344D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C0215-9574-4729-AB1A-40C84B528DC1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EACB-8875-407A-96C3-226DDDF34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D435-92DD-49DB-B749-DAB3526656B2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18852-34A6-4FCC-92BB-92B806D6C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20314-EAA4-4B99-AE3C-3CF7B1F78A26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25C42-5B83-4003-8B94-4B7FF13DB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F8006-9DCB-4D78-A9DF-C86223ED2BA9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8A281-6FBD-4994-AF22-0E701DB08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CFCADC-150B-448E-80B1-BDEC6BF0B39D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32A3A0-1141-4A52-908A-879AAECE3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59" r:id="rId9"/>
    <p:sldLayoutId id="2147483758" r:id="rId10"/>
    <p:sldLayoutId id="214748375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.ru/abitur/act.3/ds.1/isn.171/index.php" TargetMode="External"/><Relationship Id="rId3" Type="http://schemas.openxmlformats.org/officeDocument/2006/relationships/hyperlink" Target="http://www.edu.ru/abitur/act.3/ds.1/isn.172/index.php" TargetMode="External"/><Relationship Id="rId7" Type="http://schemas.openxmlformats.org/officeDocument/2006/relationships/hyperlink" Target="http://www.edu.ru/abitur/act.3/ds.1/isn.175/index.php" TargetMode="External"/><Relationship Id="rId2" Type="http://schemas.openxmlformats.org/officeDocument/2006/relationships/hyperlink" Target="http://www.edu.ru/abitur/act.3/ds.1/isn.174/index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du.ru/abitur/act.3/ds.1/isn.176/index.php" TargetMode="External"/><Relationship Id="rId5" Type="http://schemas.openxmlformats.org/officeDocument/2006/relationships/hyperlink" Target="http://www.edu.ru/abitur/act.3/ds.1/isn.3474/index.php" TargetMode="External"/><Relationship Id="rId4" Type="http://schemas.openxmlformats.org/officeDocument/2006/relationships/hyperlink" Target="http://www.edu.ru/abitur/act.3/ds.1/isn.173/index.php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.ru/abitur/act.3/ds.1/isn.1515/index.php" TargetMode="External"/><Relationship Id="rId3" Type="http://schemas.openxmlformats.org/officeDocument/2006/relationships/hyperlink" Target="http://www.edu.ru/abitur/act.3/ds.1/isn.3347/index.php" TargetMode="External"/><Relationship Id="rId7" Type="http://schemas.openxmlformats.org/officeDocument/2006/relationships/hyperlink" Target="http://www.edu.ru/abitur/act.3/ds.1/isn.1912/index.php" TargetMode="External"/><Relationship Id="rId2" Type="http://schemas.openxmlformats.org/officeDocument/2006/relationships/hyperlink" Target="http://www.edu.ru/abitur/act.3/ds.1/isn.3257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.ru/abitur/act.3/ds.1/isn.177/index.php" TargetMode="External"/><Relationship Id="rId5" Type="http://schemas.openxmlformats.org/officeDocument/2006/relationships/hyperlink" Target="http://www.edu.ru/abitur/act.3/ds.1/isn.2749/index.php" TargetMode="External"/><Relationship Id="rId4" Type="http://schemas.openxmlformats.org/officeDocument/2006/relationships/hyperlink" Target="http://www.edu.ru/abitur/act.3/ds.1/isn.178/index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20938"/>
            <a:ext cx="9144000" cy="23034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приемной кампании 2013 года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16" t="24959" r="1666" b="38995"/>
          <a:stretch>
            <a:fillRect/>
          </a:stretch>
        </p:blipFill>
        <p:spPr bwMode="auto">
          <a:xfrm>
            <a:off x="2496074" y="260648"/>
            <a:ext cx="6647926" cy="1556792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  <p:pic>
        <p:nvPicPr>
          <p:cNvPr id="14339" name="Picture 3" descr="C:\Users\админ\Documents\Виды ИГХТУ, реклама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94468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3684588" y="5103813"/>
            <a:ext cx="54594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Ответственный секретарь </a:t>
            </a:r>
          </a:p>
          <a:p>
            <a:r>
              <a:rPr lang="ru-RU" sz="3600" b="1">
                <a:latin typeface="Calibri" pitchFamily="34" charset="0"/>
              </a:rPr>
              <a:t>приемной комиссии</a:t>
            </a:r>
          </a:p>
          <a:p>
            <a:r>
              <a:rPr lang="ru-RU" sz="3600" b="1">
                <a:latin typeface="Calibri" pitchFamily="34" charset="0"/>
              </a:rPr>
              <a:t>Константинова Е.П.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6551612" cy="2074863"/>
          </a:xfrm>
        </p:spPr>
        <p:txBody>
          <a:bodyPr/>
          <a:lstStyle/>
          <a:p>
            <a:r>
              <a:rPr lang="ru-RU" sz="4200" b="1" smtClean="0">
                <a:solidFill>
                  <a:srgbClr val="C00000"/>
                </a:solidFill>
              </a:rPr>
              <a:t>Количество выпускников 11 классов г. Иванова и Ивановской области </a:t>
            </a:r>
          </a:p>
        </p:txBody>
      </p:sp>
      <p:pic>
        <p:nvPicPr>
          <p:cNvPr id="23554" name="Picture 3" descr="C:\Users\админ\Documents\Виды ИГХТУ, реклама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194468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388" y="2133600"/>
          <a:ext cx="8676457" cy="3998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941"/>
                <a:gridCol w="2393506"/>
                <a:gridCol w="1346347"/>
                <a:gridCol w="2109022"/>
                <a:gridCol w="1331641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</a:rPr>
                        <a:t> чел.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-%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КЦП в ИГХТУ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-%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4943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2010 г.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5500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720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4638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2011 г.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4254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-22,7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644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- 10,6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1533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2012 г.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4843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+13,8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647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+0,5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0304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2013 г.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4529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-6,5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605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-6,5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0304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2014 г.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4248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-6,2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567 ?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7002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Количество участников, зарегистрированных на экзамены (Ивановская область)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2043113"/>
          <a:ext cx="8749480" cy="4053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417309"/>
                <a:gridCol w="1045091"/>
                <a:gridCol w="1056884"/>
                <a:gridCol w="1615098"/>
                <a:gridCol w="1615098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Предмет 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2010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2011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2012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</a:rPr>
                        <a:t>2013</a:t>
                      </a:r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ОБЩЕСТВОЗНАНИЕ</a:t>
                      </a:r>
                      <a:endParaRPr lang="ru-RU" sz="2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2900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2745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3113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2954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ФИЗИКА</a:t>
                      </a:r>
                      <a:endParaRPr lang="ru-RU" sz="2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1891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1565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u="sng" dirty="0" smtClean="0">
                          <a:solidFill>
                            <a:srgbClr val="C00000"/>
                          </a:solidFill>
                        </a:rPr>
                        <a:t>1946</a:t>
                      </a:r>
                      <a:endParaRPr lang="ru-RU" sz="3200" b="1" u="sng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u="sng" dirty="0" smtClean="0">
                          <a:solidFill>
                            <a:srgbClr val="C00000"/>
                          </a:solidFill>
                        </a:rPr>
                        <a:t>1683</a:t>
                      </a:r>
                      <a:endParaRPr lang="ru-RU" sz="3200" b="1" u="sng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ХИМИЯ</a:t>
                      </a:r>
                      <a:endParaRPr lang="ru-RU" sz="2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852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706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783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745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БИОЛОГИЯ</a:t>
                      </a:r>
                      <a:endParaRPr lang="ru-RU" sz="2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1047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975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1091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982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ИНФОРМАТИКА </a:t>
                      </a:r>
                      <a:endParaRPr lang="ru-RU" sz="2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696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577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546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457</a:t>
                      </a:r>
                      <a:endParaRPr lang="ru-RU" sz="3200" b="1" dirty="0"/>
                    </a:p>
                  </a:txBody>
                  <a:tcP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rgbClr val="0070C0"/>
                          </a:solidFill>
                        </a:rPr>
                        <a:t>ИТОГО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</a:rPr>
                        <a:t>7386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</a:rPr>
                        <a:t>6568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</a:rPr>
                        <a:t>7479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</a:rPr>
                        <a:t>6821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400" b="1" smtClean="0"/>
              <a:t>Количество экзаменов по выбору / количество выпускников</a:t>
            </a:r>
          </a:p>
          <a:p>
            <a:pPr>
              <a:buFont typeface="Arial" charset="0"/>
              <a:buNone/>
            </a:pPr>
            <a:endParaRPr lang="ru-RU" sz="4000" b="1" smtClean="0"/>
          </a:p>
          <a:p>
            <a:pPr>
              <a:buFont typeface="Arial" charset="0"/>
              <a:buNone/>
            </a:pPr>
            <a:r>
              <a:rPr lang="ru-RU" sz="4400" b="1" smtClean="0"/>
              <a:t>                               </a:t>
            </a:r>
            <a:r>
              <a:rPr lang="ru-RU" sz="4400" b="1" u="sng" smtClean="0"/>
              <a:t>6821</a:t>
            </a:r>
          </a:p>
          <a:p>
            <a:pPr>
              <a:buFont typeface="Arial" charset="0"/>
              <a:buNone/>
            </a:pPr>
            <a:r>
              <a:rPr lang="ru-RU" sz="4400" b="1" smtClean="0"/>
              <a:t>					  4529</a:t>
            </a:r>
          </a:p>
          <a:p>
            <a:endParaRPr lang="ru-RU" smtClean="0"/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5724525" y="3933825"/>
            <a:ext cx="5286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latin typeface="Calibri" pitchFamily="34" charset="0"/>
              </a:rPr>
              <a:t>=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6372225" y="4005263"/>
            <a:ext cx="1416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C00000"/>
                </a:solidFill>
                <a:latin typeface="Calibri" pitchFamily="34" charset="0"/>
              </a:rPr>
              <a:t>1,51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/>
            <a:r>
              <a:rPr lang="en-US" sz="5400" b="1" smtClean="0">
                <a:solidFill>
                  <a:srgbClr val="0070C0"/>
                </a:solidFill>
              </a:rPr>
              <a:t>http://ivege.ru</a:t>
            </a:r>
            <a:endParaRPr lang="ru-RU" sz="5400" b="1" smtClean="0">
              <a:solidFill>
                <a:srgbClr val="0070C0"/>
              </a:solidFill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 l="13284" t="22208" r="11707" b="16920"/>
          <a:stretch>
            <a:fillRect/>
          </a:stretch>
        </p:blipFill>
        <p:spPr bwMode="auto">
          <a:xfrm>
            <a:off x="0" y="1052513"/>
            <a:ext cx="91455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5056" t="20245" r="12888" b="3175"/>
          <a:stretch>
            <a:fillRect/>
          </a:stretch>
        </p:blipFill>
        <p:spPr bwMode="auto">
          <a:xfrm>
            <a:off x="179388" y="1052513"/>
            <a:ext cx="87852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380288" y="3860800"/>
            <a:ext cx="863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380288" y="3500438"/>
            <a:ext cx="863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65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l"/>
            <a:r>
              <a:rPr lang="en-US" sz="5400" b="1" smtClean="0">
                <a:solidFill>
                  <a:srgbClr val="0070C0"/>
                </a:solidFill>
              </a:rPr>
              <a:t>http://ivege.ru</a:t>
            </a:r>
            <a:endParaRPr lang="ru-RU" sz="5400" b="1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0" y="5661025"/>
            <a:ext cx="9144000" cy="10525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Физика 8,62;  Химия 9,81;  Английский язык 10,69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 l="20372" t="25154" r="17023" b="30666"/>
          <a:stretch>
            <a:fillRect/>
          </a:stretch>
        </p:blipFill>
        <p:spPr bwMode="auto">
          <a:xfrm>
            <a:off x="0" y="1700213"/>
            <a:ext cx="89900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850" y="620713"/>
            <a:ext cx="8229600" cy="7778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5400" b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http://ivege.ru</a:t>
            </a:r>
            <a:endParaRPr lang="ru-RU" sz="5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7164388" y="2924175"/>
            <a:ext cx="4111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C00000"/>
                </a:solidFill>
                <a:latin typeface="Calibri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mtClean="0"/>
              <a:t> </a:t>
            </a: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39750" y="692150"/>
            <a:ext cx="3981450" cy="2555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Русский язык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Математика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Химия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3438" y="692150"/>
            <a:ext cx="3889375" cy="2555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Русский язык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Математика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Физика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750" y="3644900"/>
            <a:ext cx="3960813" cy="23082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Русский язык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Математика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Информатика и ИКТ 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4716463" y="3644900"/>
            <a:ext cx="3743325" cy="23082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Русский язык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Математика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Обществознание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 </a:t>
            </a:r>
            <a:endParaRPr lang="ru-RU" sz="3600" dirty="0"/>
          </a:p>
        </p:txBody>
      </p:sp>
      <p:sp>
        <p:nvSpPr>
          <p:cNvPr id="29702" name="TextBox 16"/>
          <p:cNvSpPr txBox="1">
            <a:spLocks noChangeArrowheads="1"/>
          </p:cNvSpPr>
          <p:nvPr/>
        </p:nvSpPr>
        <p:spPr bwMode="auto">
          <a:xfrm>
            <a:off x="3132138" y="5084763"/>
            <a:ext cx="1168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70</a:t>
            </a:r>
          </a:p>
        </p:txBody>
      </p:sp>
      <p:sp>
        <p:nvSpPr>
          <p:cNvPr id="29703" name="TextBox 17"/>
          <p:cNvSpPr txBox="1">
            <a:spLocks noChangeArrowheads="1"/>
          </p:cNvSpPr>
          <p:nvPr/>
        </p:nvSpPr>
        <p:spPr bwMode="auto">
          <a:xfrm>
            <a:off x="7596188" y="5084763"/>
            <a:ext cx="1168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29704" name="TextBox 18"/>
          <p:cNvSpPr txBox="1">
            <a:spLocks noChangeArrowheads="1"/>
          </p:cNvSpPr>
          <p:nvPr/>
        </p:nvSpPr>
        <p:spPr bwMode="auto">
          <a:xfrm>
            <a:off x="3059113" y="2492375"/>
            <a:ext cx="17287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70C0"/>
                </a:solidFill>
                <a:latin typeface="Calibri" pitchFamily="34" charset="0"/>
              </a:rPr>
              <a:t>345</a:t>
            </a:r>
          </a:p>
        </p:txBody>
      </p:sp>
      <p:sp>
        <p:nvSpPr>
          <p:cNvPr id="29705" name="TextBox 19"/>
          <p:cNvSpPr txBox="1">
            <a:spLocks noChangeArrowheads="1"/>
          </p:cNvSpPr>
          <p:nvPr/>
        </p:nvSpPr>
        <p:spPr bwMode="auto">
          <a:xfrm>
            <a:off x="7092950" y="2492375"/>
            <a:ext cx="13858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70C0"/>
                </a:solidFill>
                <a:latin typeface="Calibri" pitchFamily="34" charset="0"/>
              </a:rPr>
              <a:t>180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949950"/>
            <a:ext cx="8913813" cy="565150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ЕГЭ                </a:t>
            </a:r>
            <a:r>
              <a:rPr lang="ru-RU" b="1" dirty="0" smtClean="0">
                <a:solidFill>
                  <a:srgbClr val="0070C0"/>
                </a:solidFill>
              </a:rPr>
              <a:t>2954         457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745 </a:t>
            </a:r>
            <a:r>
              <a:rPr lang="ru-RU" b="1" dirty="0" smtClean="0">
                <a:solidFill>
                  <a:srgbClr val="0070C0"/>
                </a:solidFill>
              </a:rPr>
              <a:t>1683      781           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 l="28940" t="19637" r="14362" b="16946"/>
          <a:stretch>
            <a:fillRect/>
          </a:stretch>
        </p:blipFill>
        <p:spPr bwMode="auto">
          <a:xfrm>
            <a:off x="0" y="0"/>
            <a:ext cx="8948738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3175" cy="7921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Сопоставление КЦП и среднего балла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388" y="692150"/>
          <a:ext cx="8964487" cy="591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2516"/>
                <a:gridCol w="1176573"/>
                <a:gridCol w="1176573"/>
                <a:gridCol w="1019696"/>
                <a:gridCol w="994112"/>
                <a:gridCol w="1359033"/>
                <a:gridCol w="1355984"/>
              </a:tblGrid>
              <a:tr h="48847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ВУЗ</a:t>
                      </a:r>
                      <a:endParaRPr lang="ru-RU" sz="2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2011</a:t>
                      </a:r>
                      <a:endParaRPr lang="ru-RU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2012</a:t>
                      </a:r>
                      <a:endParaRPr lang="ru-RU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2013</a:t>
                      </a:r>
                      <a:endParaRPr lang="ru-RU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833285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ИГХТУ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644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647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</a:rPr>
                        <a:t>57,0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605 </a:t>
                      </a:r>
                    </a:p>
                    <a:p>
                      <a:r>
                        <a:rPr lang="ru-RU" sz="2000" dirty="0" smtClean="0"/>
                        <a:t>(20 цел.)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60,9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03413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ИГТА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315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326</a:t>
                      </a:r>
                      <a:endParaRPr lang="ru-RU" sz="3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</a:rPr>
                        <a:t>51,8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282</a:t>
                      </a:r>
                      <a:endParaRPr lang="ru-RU" sz="3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3200" b="1" u="none" dirty="0" smtClean="0">
                          <a:solidFill>
                            <a:srgbClr val="C00000"/>
                          </a:solidFill>
                        </a:rPr>
                        <a:t>55,8</a:t>
                      </a:r>
                      <a:endParaRPr lang="ru-RU" sz="3200" b="1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03413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ИГАСУ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494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400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482</a:t>
                      </a:r>
                      <a:endParaRPr lang="ru-RU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  <a:tr h="630128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ИГЭУ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805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691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</a:rPr>
                        <a:t>66,5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665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69,8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05689">
                <a:tc>
                  <a:txBody>
                    <a:bodyPr/>
                    <a:lstStyle/>
                    <a:p>
                      <a:r>
                        <a:rPr lang="ru-RU" sz="3600" dirty="0" err="1" smtClean="0">
                          <a:solidFill>
                            <a:schemeClr val="tx1"/>
                          </a:solidFill>
                        </a:rPr>
                        <a:t>ИвГУ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423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417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</a:rPr>
                        <a:t>63,6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405</a:t>
                      </a:r>
                    </a:p>
                    <a:p>
                      <a:r>
                        <a:rPr lang="ru-RU" sz="3200" dirty="0" smtClean="0"/>
                        <a:t> </a:t>
                      </a:r>
                      <a:r>
                        <a:rPr lang="ru-RU" sz="2000" dirty="0" smtClean="0"/>
                        <a:t>(14 цел.)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66,9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03413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ИГСХА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370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</a:rPr>
                        <a:t>49,0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337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</a:rPr>
                        <a:t>46,3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833285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ИГМА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280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280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</a:rPr>
                        <a:t>74,1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325</a:t>
                      </a:r>
                    </a:p>
                    <a:p>
                      <a:r>
                        <a:rPr lang="ru-RU" sz="2000" dirty="0" smtClean="0"/>
                        <a:t>(135 цел.)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80,9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484313"/>
          <a:ext cx="8352928" cy="4255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134"/>
                <a:gridCol w="2010459"/>
                <a:gridCol w="2513423"/>
                <a:gridCol w="2293912"/>
              </a:tblGrid>
              <a:tr h="152723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Подано заявлений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Общее количество абитуриентов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Количество подлинников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695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2010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4857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2112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358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695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2011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4038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1682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349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695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2012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5562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2214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429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97316">
                <a:tc>
                  <a:txBody>
                    <a:bodyPr/>
                    <a:lstStyle/>
                    <a:p>
                      <a:pPr algn="l"/>
                      <a:r>
                        <a:rPr lang="ru-RU" sz="3600" b="1" dirty="0" smtClean="0">
                          <a:solidFill>
                            <a:srgbClr val="C00000"/>
                          </a:solidFill>
                        </a:rPr>
                        <a:t>2013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5665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1901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329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382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r>
              <a:rPr lang="ru-RU" b="1" smtClean="0">
                <a:solidFill>
                  <a:srgbClr val="C00000"/>
                </a:solidFill>
              </a:rPr>
              <a:t>25 июля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620688"/>
          <a:ext cx="8712968" cy="5703553"/>
        </p:xfrm>
        <a:graphic>
          <a:graphicData uri="http://schemas.openxmlformats.org/drawingml/2006/table">
            <a:tbl>
              <a:tblPr/>
              <a:tblGrid>
                <a:gridCol w="81432"/>
                <a:gridCol w="8631536"/>
              </a:tblGrid>
              <a:tr h="46427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2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hlinkClick r:id="rId2"/>
                        </a:rPr>
                        <a:t>1) Ивановский государственный химико-технологический университет</a:t>
                      </a:r>
                      <a:r>
                        <a:rPr lang="ru-RU" sz="2400" dirty="0" smtClean="0"/>
                        <a:t>  </a:t>
                      </a:r>
                      <a:endParaRPr lang="ru-RU" sz="2400" dirty="0"/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2F1"/>
                    </a:solidFill>
                  </a:tcPr>
                </a:tc>
              </a:tr>
              <a:tr h="745133">
                <a:tc>
                  <a:txBody>
                    <a:bodyPr/>
                    <a:lstStyle/>
                    <a:p>
                      <a:r>
                        <a:rPr lang="ru-RU" sz="500"/>
                        <a:t>2.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hlinkClick r:id="rId3"/>
                        </a:rPr>
                        <a:t>2) Ивановская </a:t>
                      </a:r>
                      <a:r>
                        <a:rPr lang="ru-RU" sz="2400" dirty="0">
                          <a:hlinkClick r:id="rId3"/>
                        </a:rPr>
                        <a:t>государственная сельскохозяйственная академия имени академика Д.К. Беляева</a:t>
                      </a:r>
                      <a:r>
                        <a:rPr lang="ru-RU" sz="2400" dirty="0"/>
                        <a:t>  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5435">
                <a:tc>
                  <a:txBody>
                    <a:bodyPr/>
                    <a:lstStyle/>
                    <a:p>
                      <a:r>
                        <a:rPr lang="ru-RU" sz="500" dirty="0"/>
                        <a:t>3.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hlinkClick r:id="rId4"/>
                        </a:rPr>
                        <a:t>3) Ивановский</a:t>
                      </a:r>
                      <a:r>
                        <a:rPr lang="ru-RU" sz="2400" baseline="0" dirty="0" smtClean="0">
                          <a:hlinkClick r:id="rId4"/>
                        </a:rPr>
                        <a:t> </a:t>
                      </a:r>
                      <a:r>
                        <a:rPr lang="ru-RU" sz="2400" dirty="0" smtClean="0">
                          <a:hlinkClick r:id="rId4"/>
                        </a:rPr>
                        <a:t>государственный</a:t>
                      </a:r>
                      <a:r>
                        <a:rPr lang="ru-RU" sz="2400" baseline="0" dirty="0" smtClean="0">
                          <a:hlinkClick r:id="rId4"/>
                        </a:rPr>
                        <a:t> политехнический </a:t>
                      </a:r>
                      <a:r>
                        <a:rPr lang="ru-RU" sz="2400" u="sng" baseline="0" dirty="0" smtClean="0">
                          <a:solidFill>
                            <a:srgbClr val="0070C0"/>
                          </a:solidFill>
                          <a:hlinkClick r:id="rId4"/>
                        </a:rPr>
                        <a:t>у</a:t>
                      </a:r>
                      <a:r>
                        <a:rPr lang="ru-RU" sz="2400" u="sng" baseline="0" dirty="0" smtClean="0">
                          <a:solidFill>
                            <a:srgbClr val="0070C0"/>
                          </a:solidFill>
                        </a:rPr>
                        <a:t>ниверситет</a:t>
                      </a:r>
                      <a:r>
                        <a:rPr lang="ru-RU" sz="2400" dirty="0"/>
                        <a:t>    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2F1"/>
                    </a:solidFill>
                  </a:tcPr>
                </a:tc>
              </a:tr>
              <a:tr h="1037084">
                <a:tc>
                  <a:txBody>
                    <a:bodyPr/>
                    <a:lstStyle/>
                    <a:p>
                      <a:r>
                        <a:rPr lang="ru-RU" sz="500" dirty="0"/>
                        <a:t>4.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hlinkClick r:id="rId5"/>
                        </a:rPr>
                        <a:t>4) Ивановский институт Государственной противопожарной службы Министерства Российской Федерации по делам гражданской обороны, чрезвычайным ситуациям и ликвидации последствий стихийных бедствий</a:t>
                      </a:r>
                      <a:r>
                        <a:rPr lang="ru-RU" sz="2400" dirty="0" smtClean="0"/>
                        <a:t>   </a:t>
                      </a:r>
                      <a:endParaRPr lang="ru-RU" sz="2400" dirty="0"/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2430">
                <a:tc>
                  <a:txBody>
                    <a:bodyPr/>
                    <a:lstStyle/>
                    <a:p>
                      <a:r>
                        <a:rPr lang="ru-RU" sz="500"/>
                        <a:t>5.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2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hlinkClick r:id="rId6"/>
                        </a:rPr>
                        <a:t>5) Ивановский государственный энергетический университет имени В.И. Ленина</a:t>
                      </a:r>
                      <a:endParaRPr lang="ru-RU" sz="2400" dirty="0"/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2F1"/>
                    </a:solidFill>
                  </a:tcPr>
                </a:tc>
              </a:tr>
              <a:tr h="605435">
                <a:tc>
                  <a:txBody>
                    <a:bodyPr/>
                    <a:lstStyle/>
                    <a:p>
                      <a:r>
                        <a:rPr lang="ru-RU" sz="500"/>
                        <a:t>6.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hlinkClick r:id="rId7"/>
                        </a:rPr>
                        <a:t>6) Ивановский </a:t>
                      </a:r>
                      <a:r>
                        <a:rPr lang="ru-RU" sz="2400" dirty="0">
                          <a:hlinkClick r:id="rId7"/>
                        </a:rPr>
                        <a:t>государственный университет</a:t>
                      </a:r>
                      <a:r>
                        <a:rPr lang="ru-RU" sz="2400" dirty="0"/>
                        <a:t> 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5435">
                <a:tc>
                  <a:txBody>
                    <a:bodyPr/>
                    <a:lstStyle/>
                    <a:p>
                      <a:r>
                        <a:rPr lang="ru-RU" sz="500"/>
                        <a:t>7.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2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hlinkClick r:id="rId8"/>
                        </a:rPr>
                        <a:t>7) Ивановская государственная медицинская академия</a:t>
                      </a:r>
                      <a:r>
                        <a:rPr lang="ru-RU" sz="2400" dirty="0" smtClean="0"/>
                        <a:t>  </a:t>
                      </a:r>
                      <a:endParaRPr lang="ru-RU" sz="2400" dirty="0"/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2F1"/>
                    </a:solidFill>
                  </a:tcPr>
                </a:tc>
              </a:tr>
            </a:tbl>
          </a:graphicData>
        </a:graphic>
      </p:graphicFrame>
      <p:sp>
        <p:nvSpPr>
          <p:cNvPr id="15378" name="TextBox 4"/>
          <p:cNvSpPr txBox="1">
            <a:spLocks noChangeArrowheads="1"/>
          </p:cNvSpPr>
          <p:nvPr/>
        </p:nvSpPr>
        <p:spPr bwMode="auto">
          <a:xfrm>
            <a:off x="3635375" y="0"/>
            <a:ext cx="5545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7 государственных вузов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825" y="981075"/>
          <a:ext cx="8424936" cy="527719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212468"/>
                <a:gridCol w="4212468"/>
              </a:tblGrid>
              <a:tr h="70207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Бюджет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605</a:t>
                      </a:r>
                      <a:endParaRPr lang="ru-RU" sz="2400" b="1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Целевой прием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20</a:t>
                      </a:r>
                      <a:endParaRPr lang="ru-RU" sz="2400" b="1" dirty="0"/>
                    </a:p>
                  </a:txBody>
                  <a:tcPr/>
                </a:tc>
              </a:tr>
              <a:tr h="351039">
                <a:tc rowSpan="2">
                  <a:txBody>
                    <a:bodyPr/>
                    <a:lstStyle/>
                    <a:p>
                      <a:r>
                        <a:rPr lang="ru-RU" sz="2400" b="1" dirty="0" smtClean="0"/>
                        <a:t>Медалисты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Золотая медаль/Серебряная медаль</a:t>
                      </a:r>
                      <a:endParaRPr lang="ru-RU" sz="2400" b="1" dirty="0"/>
                    </a:p>
                  </a:txBody>
                  <a:tcPr/>
                </a:tc>
              </a:tr>
              <a:tr h="351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18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400" b="1" baseline="0" dirty="0" smtClean="0"/>
                        <a:t>(22 в 2012 г.)</a:t>
                      </a:r>
                      <a:r>
                        <a:rPr lang="ru-RU" sz="2400" b="1" dirty="0" smtClean="0"/>
                        <a:t>/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13 </a:t>
                      </a:r>
                      <a:r>
                        <a:rPr lang="ru-RU" sz="2400" b="1" dirty="0" smtClean="0"/>
                        <a:t>(23 в 2012г.)</a:t>
                      </a:r>
                      <a:endParaRPr lang="ru-RU" sz="2400" b="1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Сумма баллов по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ЕГЭ 200 и выше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    с хим./ физ./</a:t>
                      </a:r>
                      <a:r>
                        <a:rPr lang="ru-RU" sz="2400" b="1" dirty="0" err="1" smtClean="0"/>
                        <a:t>информ</a:t>
                      </a:r>
                      <a:r>
                        <a:rPr lang="ru-RU" sz="2400" b="1" dirty="0" smtClean="0"/>
                        <a:t>.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109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(50) 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/  5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(2) </a:t>
                      </a:r>
                      <a:r>
                        <a:rPr lang="ru-RU" sz="2400" b="1" dirty="0" smtClean="0"/>
                        <a:t>/ 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36</a:t>
                      </a:r>
                      <a:r>
                        <a:rPr lang="ru-RU" sz="2400" b="1" dirty="0" smtClean="0"/>
                        <a:t>  (25)</a:t>
                      </a:r>
                      <a:endParaRPr lang="ru-RU" sz="2400" b="1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Вне конкурса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8</a:t>
                      </a:r>
                      <a:endParaRPr lang="ru-RU" sz="2400" b="1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Договорная основа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160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882" name="TextBox 4"/>
          <p:cNvSpPr txBox="1">
            <a:spLocks noChangeArrowheads="1"/>
          </p:cNvSpPr>
          <p:nvPr/>
        </p:nvSpPr>
        <p:spPr bwMode="auto">
          <a:xfrm>
            <a:off x="900113" y="188913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Зачислено по программам бакалавриата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288" y="2060575"/>
          <a:ext cx="8064500" cy="4314825"/>
        </p:xfrm>
        <a:graphic>
          <a:graphicData uri="http://schemas.openxmlformats.org/drawingml/2006/table">
            <a:tbl>
              <a:tblPr/>
              <a:tblGrid>
                <a:gridCol w="2601912"/>
                <a:gridCol w="2663825"/>
                <a:gridCol w="1398588"/>
                <a:gridCol w="1400175"/>
              </a:tblGrid>
              <a:tr h="4857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баллов по ЕГЭ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скидки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Итоговая сумма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1 год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1 семестр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300 до 210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19,46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200 до 209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22,24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180 до 199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47,26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23,63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160 до179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140 до 159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26,41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 и ниже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33" name="Rectangle 1"/>
          <p:cNvSpPr>
            <a:spLocks noChangeArrowheads="1"/>
          </p:cNvSpPr>
          <p:nvPr/>
        </p:nvSpPr>
        <p:spPr bwMode="auto">
          <a:xfrm>
            <a:off x="0" y="650875"/>
            <a:ext cx="889317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Система скидок для поступающих 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на направления Экономика, Менеджмент</a:t>
            </a:r>
          </a:p>
          <a:p>
            <a:pPr eaLnBrk="0" hangingPunct="0"/>
            <a:endParaRPr lang="ru-RU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467850" cy="5762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Количество зачисленных в 2013 г. на коммерческую форму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404813"/>
          <a:ext cx="9144000" cy="6021071"/>
        </p:xfrm>
        <a:graphic>
          <a:graphicData uri="http://schemas.openxmlformats.org/drawingml/2006/table">
            <a:tbl>
              <a:tblPr/>
              <a:tblGrid>
                <a:gridCol w="6048375"/>
                <a:gridCol w="536575"/>
                <a:gridCol w="369888"/>
                <a:gridCol w="366712"/>
                <a:gridCol w="366713"/>
                <a:gridCol w="363537"/>
                <a:gridCol w="336550"/>
                <a:gridCol w="392113"/>
                <a:gridCol w="363537"/>
              </a:tblGrid>
              <a:tr h="6064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Направления и профили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ИГХТУ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ИГЭУ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ИвГУ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ИГПТУ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020100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210100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Электроника и наноэлектроника**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220700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Автоматизация технологических процессов и производств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151000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Технологические машины и оборудование**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230400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системы и технологии**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220400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в технических системах**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221700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Стандартизация и метрология**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080100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080200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Менеджмент</a:t>
                      </a: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080500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Бизнес-информатика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033000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Культурология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280700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Техносферная безопасность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938" marR="2893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/>
          <a:lstStyle/>
          <a:p>
            <a:r>
              <a:rPr lang="ru-RU" sz="4000" smtClean="0">
                <a:solidFill>
                  <a:srgbClr val="9A3836"/>
                </a:solidFill>
                <a:latin typeface="Arial" charset="0"/>
              </a:rPr>
              <a:t>Спасибо!</a:t>
            </a:r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7" name="Picture 2" descr="C:\Users\админ\Documents\2013\фото коллектива\IMG_1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854075"/>
            <a:ext cx="741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9A3836"/>
                </a:solidFill>
                <a:latin typeface="Arial" charset="0"/>
              </a:rPr>
              <a:t>Спасибо!</a:t>
            </a:r>
          </a:p>
        </p:txBody>
      </p:sp>
      <p:sp>
        <p:nvSpPr>
          <p:cNvPr id="430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Picture 4" descr="http://www.isuct.ru/dept/nochem/tpmet/images/stories/kafedra/sita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12875"/>
            <a:ext cx="275748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 descr="http://cs1369.vk.me/u10717852/a_9d8825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412875"/>
            <a:ext cx="287972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" descr="http://dit.isuct.ru/images/stories/org/Sitan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708275"/>
            <a:ext cx="26400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468313" y="3068638"/>
            <a:ext cx="8229600" cy="1143000"/>
          </a:xfrm>
        </p:spPr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</a:rPr>
              <a:t>Спасибо за внимание!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016" t="24959" r="1666" b="38995"/>
          <a:stretch>
            <a:fillRect/>
          </a:stretch>
        </p:blipFill>
        <p:spPr bwMode="auto">
          <a:xfrm>
            <a:off x="2123728" y="548680"/>
            <a:ext cx="6647926" cy="1556792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Проект решения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8218488" cy="544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600" smtClean="0"/>
              <a:t>1) Заведующим специальных  кафедр, осуществляющи</a:t>
            </a:r>
            <a:r>
              <a:rPr lang="ru-RU" sz="2400" smtClean="0">
                <a:latin typeface="Arial" charset="0"/>
              </a:rPr>
              <a:t>м</a:t>
            </a:r>
            <a:r>
              <a:rPr lang="ru-RU" sz="2600" smtClean="0"/>
              <a:t> подготовку по направлениям, на которые принимаются с набором экзаменов русский язык, математика, физика, рассмотреть и реализовать совместно с ЦДО пути усиления профориентационных работ.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600" smtClean="0"/>
              <a:t>2) С целью привлечения абитуриентов информационный материал приемной комиссии дополнить перечнем изучаемых дисциплин по профилям.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600" smtClean="0"/>
              <a:t>3) Поручить деканам</a:t>
            </a:r>
            <a:r>
              <a:rPr lang="ru-RU" sz="2400" smtClean="0"/>
              <a:t> </a:t>
            </a:r>
            <a:r>
              <a:rPr lang="ru-RU" sz="2400" smtClean="0">
                <a:latin typeface="Arial" charset="0"/>
              </a:rPr>
              <a:t>регулярно</a:t>
            </a:r>
            <a:r>
              <a:rPr lang="ru-RU" sz="2400" smtClean="0"/>
              <a:t> </a:t>
            </a:r>
            <a:r>
              <a:rPr lang="ru-RU" sz="2600" smtClean="0"/>
              <a:t>анализировать сайты кафедр факультетов.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600" smtClean="0"/>
              <a:t>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950" y="333375"/>
          <a:ext cx="8856984" cy="6022057"/>
        </p:xfrm>
        <a:graphic>
          <a:graphicData uri="http://schemas.openxmlformats.org/drawingml/2006/table">
            <a:tbl>
              <a:tblPr/>
              <a:tblGrid>
                <a:gridCol w="8856984"/>
              </a:tblGrid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hlinkClick r:id="rId2"/>
                        </a:rPr>
                        <a:t>(г. Иваново) филиал Международного юридического института</a:t>
                      </a:r>
                      <a:r>
                        <a:rPr lang="ru-RU" sz="1900" dirty="0" smtClean="0"/>
                        <a:t>  </a:t>
                      </a:r>
                      <a:br>
                        <a:rPr lang="ru-RU" sz="1900" dirty="0" smtClean="0"/>
                      </a:br>
                      <a:r>
                        <a:rPr lang="ru-RU" sz="1900" dirty="0" smtClean="0"/>
                        <a:t>аккредитация до: 17.07.2014</a:t>
                      </a:r>
                    </a:p>
                    <a:p>
                      <a:endParaRPr lang="ru-RU" sz="1900" dirty="0"/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2F1"/>
                    </a:solidFill>
                  </a:tcPr>
                </a:tc>
              </a:tr>
              <a:tr h="745507">
                <a:tc>
                  <a:txBody>
                    <a:bodyPr/>
                    <a:lstStyle/>
                    <a:p>
                      <a:r>
                        <a:rPr lang="ru-RU" sz="1900" dirty="0">
                          <a:hlinkClick r:id="rId3"/>
                        </a:rPr>
                        <a:t>Ивановский филиал Института управления</a:t>
                      </a:r>
                      <a:r>
                        <a:rPr lang="ru-RU" sz="1900" dirty="0"/>
                        <a:t>    Иваново </a:t>
                      </a:r>
                      <a:br>
                        <a:rPr lang="ru-RU" sz="1900" dirty="0"/>
                      </a:br>
                      <a:r>
                        <a:rPr lang="ru-RU" sz="1900" dirty="0"/>
                        <a:t>аккредитация до: 10.11.2013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439">
                <a:tc>
                  <a:txBody>
                    <a:bodyPr/>
                    <a:lstStyle/>
                    <a:p>
                      <a:r>
                        <a:rPr lang="ru-RU" sz="1900" dirty="0">
                          <a:hlinkClick r:id="rId4"/>
                        </a:rPr>
                        <a:t>Ивановский филиал Российского государственного торгово-экономического университета</a:t>
                      </a:r>
                      <a:r>
                        <a:rPr lang="ru-RU" sz="1900" dirty="0"/>
                        <a:t>    Иваново </a:t>
                      </a:r>
                      <a:br>
                        <a:rPr lang="ru-RU" sz="1900" dirty="0"/>
                      </a:br>
                      <a:r>
                        <a:rPr lang="ru-RU" sz="1900" dirty="0"/>
                        <a:t>аккредитация до: 22.06.2014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2F1"/>
                    </a:solidFill>
                  </a:tcPr>
                </a:tc>
              </a:tr>
              <a:tr h="745507">
                <a:tc>
                  <a:txBody>
                    <a:bodyPr/>
                    <a:lstStyle/>
                    <a:p>
                      <a:r>
                        <a:rPr lang="ru-RU" sz="1900" dirty="0">
                          <a:hlinkClick r:id="rId5"/>
                        </a:rPr>
                        <a:t>Ивановский филиал Российского университета кооперации</a:t>
                      </a:r>
                      <a:r>
                        <a:rPr lang="ru-RU" sz="1900" dirty="0"/>
                        <a:t>    Иваново </a:t>
                      </a:r>
                      <a:br>
                        <a:rPr lang="ru-RU" sz="1900" dirty="0"/>
                      </a:br>
                      <a:r>
                        <a:rPr lang="ru-RU" sz="1900" dirty="0"/>
                        <a:t>аккредитация до: 11.12.2013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3524">
                <a:tc>
                  <a:txBody>
                    <a:bodyPr/>
                    <a:lstStyle/>
                    <a:p>
                      <a:r>
                        <a:rPr lang="ru-RU" sz="1900" dirty="0">
                          <a:hlinkClick r:id="rId6"/>
                        </a:rPr>
                        <a:t>Ивановский филиал Российской академии народного хозяйства и государственной службы при Президенте Российской Федерации</a:t>
                      </a:r>
                      <a:r>
                        <a:rPr lang="ru-RU" sz="1900" dirty="0"/>
                        <a:t>  (Ивановский филиал </a:t>
                      </a:r>
                      <a:r>
                        <a:rPr lang="ru-RU" sz="1900" dirty="0" err="1"/>
                        <a:t>РАНХиГС</a:t>
                      </a:r>
                      <a:r>
                        <a:rPr lang="ru-RU" sz="1900" dirty="0"/>
                        <a:t>)  Иваново </a:t>
                      </a:r>
                      <a:br>
                        <a:rPr lang="ru-RU" sz="1900" dirty="0"/>
                      </a:br>
                      <a:r>
                        <a:rPr lang="ru-RU" sz="1900" dirty="0"/>
                        <a:t>аккредитация до: 25.03.2015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2F1"/>
                    </a:solidFill>
                  </a:tcPr>
                </a:tc>
              </a:tr>
              <a:tr h="745507">
                <a:tc>
                  <a:txBody>
                    <a:bodyPr/>
                    <a:lstStyle/>
                    <a:p>
                      <a:r>
                        <a:rPr lang="ru-RU" sz="1900" dirty="0">
                          <a:hlinkClick r:id="rId7"/>
                        </a:rPr>
                        <a:t>Ивановский филиал Современной гуманитарной академии</a:t>
                      </a:r>
                      <a:r>
                        <a:rPr lang="ru-RU" sz="1900" dirty="0"/>
                        <a:t>    Иваново </a:t>
                      </a:r>
                      <a:br>
                        <a:rPr lang="ru-RU" sz="1900" dirty="0"/>
                      </a:br>
                      <a:r>
                        <a:rPr lang="ru-RU" sz="1900" dirty="0"/>
                        <a:t>аккредитация до: 26.03.2015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5507">
                <a:tc>
                  <a:txBody>
                    <a:bodyPr/>
                    <a:lstStyle/>
                    <a:p>
                      <a:r>
                        <a:rPr lang="ru-RU" sz="1900" dirty="0">
                          <a:hlinkClick r:id="rId8"/>
                        </a:rPr>
                        <a:t>Институт бизнеса, информационных технологий и финансов</a:t>
                      </a:r>
                      <a:r>
                        <a:rPr lang="ru-RU" sz="1900" dirty="0"/>
                        <a:t>  (МИБИФ)  Иваново </a:t>
                      </a:r>
                      <a:br>
                        <a:rPr lang="ru-RU" sz="1900" dirty="0"/>
                      </a:br>
                      <a:r>
                        <a:rPr lang="ru-RU" sz="1900" dirty="0"/>
                        <a:t>аккредитация до: 07.03.2013</a:t>
                      </a:r>
                    </a:p>
                  </a:txBody>
                  <a:tcPr marL="8122" marR="8122" marT="8123" marB="81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2F1"/>
                    </a:solidFill>
                  </a:tcPr>
                </a:tc>
              </a:tr>
            </a:tbl>
          </a:graphicData>
        </a:graphic>
      </p:graphicFrame>
      <p:sp>
        <p:nvSpPr>
          <p:cNvPr id="16394" name="TextBox 4"/>
          <p:cNvSpPr txBox="1">
            <a:spLocks noChangeArrowheads="1"/>
          </p:cNvSpPr>
          <p:nvPr/>
        </p:nvSpPr>
        <p:spPr bwMode="auto">
          <a:xfrm>
            <a:off x="6659563" y="333375"/>
            <a:ext cx="24844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7 филиалов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Picture 2" descr="C:\Users\админ\Desktop\ТИТУЛ-ито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785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админ\Desktop\внутри-итог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5163" y="3190875"/>
            <a:ext cx="5938837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274638"/>
            <a:ext cx="70199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Мероприятия приемной комиссии в 2012/2013 </a:t>
            </a:r>
            <a:r>
              <a:rPr lang="ru-RU" b="1" dirty="0" err="1" smtClean="0">
                <a:solidFill>
                  <a:srgbClr val="C00000"/>
                </a:solidFill>
              </a:rPr>
              <a:t>уч</a:t>
            </a:r>
            <a:r>
              <a:rPr lang="ru-RU" b="1" dirty="0" smtClean="0">
                <a:solidFill>
                  <a:srgbClr val="C00000"/>
                </a:solidFill>
              </a:rPr>
              <a:t>. году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</a:t>
            </a:r>
          </a:p>
          <a:p>
            <a:pPr>
              <a:buFont typeface="Arial" charset="0"/>
              <a:buNone/>
            </a:pPr>
            <a:r>
              <a:rPr lang="ru-RU" smtClean="0"/>
              <a:t> 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18435" name="Picture 3" descr="C:\Users\админ\Documents\Виды ИГХТУ, реклама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194468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1763713" y="1484313"/>
            <a:ext cx="7056437" cy="3240087"/>
          </a:xfrm>
          <a:prstGeom prst="roundRect">
            <a:avLst>
              <a:gd name="adj" fmla="val 16667"/>
            </a:avLst>
          </a:prstGeom>
          <a:solidFill>
            <a:srgbClr val="990033"/>
          </a:solidFill>
          <a:ln w="25400" algn="ctr">
            <a:solidFill>
              <a:srgbClr val="990033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Межрегиональная олимпиада школьников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по химии и физике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“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Фундаментальные науки – развитию регионов– 2013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”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3.02. химия,  17.02 физика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   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 В ТОМ ЧИСЛЕ ВЫЕЗДНЫЕ ТУРЫ: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. Родники, г. Березники,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г. Дорогобуж, г. Череповец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0" y="5013325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Общее количество участников     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1192</a:t>
            </a:r>
            <a:r>
              <a:rPr lang="ru-RU" sz="3200" b="1">
                <a:latin typeface="Calibri" pitchFamily="34" charset="0"/>
              </a:rPr>
              <a:t>            869</a:t>
            </a:r>
          </a:p>
          <a:p>
            <a:r>
              <a:rPr lang="ru-RU" sz="3200" b="1">
                <a:latin typeface="Calibri" pitchFamily="34" charset="0"/>
              </a:rPr>
              <a:t>из них участников по химии           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696</a:t>
            </a:r>
            <a:r>
              <a:rPr lang="ru-RU" sz="3200" b="1">
                <a:latin typeface="Calibri" pitchFamily="34" charset="0"/>
              </a:rPr>
              <a:t>            617</a:t>
            </a:r>
          </a:p>
          <a:p>
            <a:r>
              <a:rPr lang="ru-RU" sz="3200" b="1">
                <a:latin typeface="Calibri" pitchFamily="34" charset="0"/>
              </a:rPr>
              <a:t>             участников по физике         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496</a:t>
            </a:r>
            <a:r>
              <a:rPr lang="ru-RU" sz="3200" b="1">
                <a:latin typeface="Calibri" pitchFamily="34" charset="0"/>
              </a:rPr>
              <a:t>             252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7380288" y="4724400"/>
            <a:ext cx="1303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2012 год</a:t>
            </a: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5724525" y="4724400"/>
            <a:ext cx="1301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2013 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 l="12103" t="13434" r="13480" b="4156"/>
          <a:stretch>
            <a:fillRect/>
          </a:stretch>
        </p:blipFill>
        <p:spPr bwMode="auto">
          <a:xfrm>
            <a:off x="395288" y="549275"/>
            <a:ext cx="8534400" cy="568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6207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Решение Ученого совета (протокол №2-б от 18 марта 2013г.)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188" y="1700213"/>
          <a:ext cx="7992888" cy="481042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56584"/>
                <a:gridCol w="2736304"/>
              </a:tblGrid>
              <a:tr h="1549067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Категория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Размер</a:t>
                      </a:r>
                      <a:r>
                        <a:rPr lang="ru-RU" sz="2800" b="0" baseline="0" dirty="0" smtClean="0"/>
                        <a:t> дополнительной стипендии</a:t>
                      </a:r>
                      <a:endParaRPr lang="ru-RU" sz="2800" b="0" dirty="0"/>
                    </a:p>
                  </a:txBody>
                  <a:tcPr/>
                </a:tc>
              </a:tr>
              <a:tr h="131074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Победители </a:t>
                      </a:r>
                      <a:r>
                        <a:rPr lang="ru-RU" sz="2800" dirty="0" smtClean="0"/>
                        <a:t>межрегиональной олимпиады</a:t>
                      </a:r>
                      <a:r>
                        <a:rPr lang="ru-RU" sz="2800" baseline="0" dirty="0" smtClean="0"/>
                        <a:t> «Фундаментальные науки развитию регионов»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3000 рублей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16356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Призеры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первой степени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2000 рублей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7230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Сумма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</a:rPr>
                        <a:t> баллов по ЕГЭ 200 или более для поступающих на приоритетные направления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3000 рублей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506" name="Прямоугольник 8"/>
          <p:cNvSpPr>
            <a:spLocks noChangeArrowheads="1"/>
          </p:cNvSpPr>
          <p:nvPr/>
        </p:nvSpPr>
        <p:spPr bwMode="auto">
          <a:xfrm>
            <a:off x="179388" y="476250"/>
            <a:ext cx="853281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Arial Black" pitchFamily="34" charset="0"/>
              </a:rPr>
              <a:t>                   </a:t>
            </a:r>
            <a:r>
              <a:rPr lang="ru-RU" sz="3600" b="1">
                <a:solidFill>
                  <a:srgbClr val="0070C0"/>
                </a:solidFill>
                <a:latin typeface="Arial Black" pitchFamily="34" charset="0"/>
              </a:rPr>
              <a:t>Интернет-олимпиада</a:t>
            </a:r>
          </a:p>
          <a:p>
            <a:pPr algn="r"/>
            <a:r>
              <a:rPr lang="ru-RU" sz="3600" b="1">
                <a:solidFill>
                  <a:srgbClr val="0070C0"/>
                </a:solidFill>
                <a:latin typeface="Arial Black" pitchFamily="34" charset="0"/>
              </a:rPr>
              <a:t> по химии</a:t>
            </a:r>
          </a:p>
          <a:p>
            <a:pPr algn="r"/>
            <a:r>
              <a:rPr lang="ru-RU" sz="2800" b="1">
                <a:solidFill>
                  <a:srgbClr val="C00000"/>
                </a:solidFill>
                <a:latin typeface="Bookman Old Style" pitchFamily="18" charset="0"/>
              </a:rPr>
              <a:t>25 марта – 25 апреля</a:t>
            </a:r>
          </a:p>
          <a:p>
            <a:pPr algn="r"/>
            <a:r>
              <a:rPr lang="ru-RU" sz="2800" b="1">
                <a:latin typeface="Bookman Old Style" pitchFamily="18" charset="0"/>
              </a:rPr>
              <a:t>63 участника в 2013 году </a:t>
            </a:r>
          </a:p>
          <a:p>
            <a:pPr algn="r" fontAlgn="t"/>
            <a:endParaRPr lang="ru-RU" sz="3600">
              <a:latin typeface="Calibri" pitchFamily="34" charset="0"/>
            </a:endParaRPr>
          </a:p>
          <a:p>
            <a:pPr algn="r" fontAlgn="ctr"/>
            <a:endParaRPr lang="ru-RU" sz="3600">
              <a:latin typeface="Calibri" pitchFamily="34" charset="0"/>
            </a:endParaRPr>
          </a:p>
          <a:p>
            <a:pPr algn="r"/>
            <a:endParaRPr lang="ru-RU" sz="3600" b="1">
              <a:latin typeface="Bookman Old Style" pitchFamily="18" charset="0"/>
            </a:endParaRPr>
          </a:p>
        </p:txBody>
      </p:sp>
      <p:pic>
        <p:nvPicPr>
          <p:cNvPr id="21507" name="Picture 2" descr="C:\Users\админ\Виды ИГХТУ, реклама\mendeleev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2916238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 l="3835" t="17299" r="2847" b="10046"/>
          <a:stretch>
            <a:fillRect/>
          </a:stretch>
        </p:blipFill>
        <p:spPr bwMode="auto">
          <a:xfrm>
            <a:off x="395288" y="2878138"/>
            <a:ext cx="8497887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3"/>
          <p:cNvSpPr>
            <a:spLocks noGrp="1"/>
          </p:cNvSpPr>
          <p:nvPr>
            <p:ph idx="1"/>
          </p:nvPr>
        </p:nvSpPr>
        <p:spPr>
          <a:xfrm>
            <a:off x="323850" y="333375"/>
            <a:ext cx="8229600" cy="6524625"/>
          </a:xfrm>
        </p:spPr>
        <p:txBody>
          <a:bodyPr/>
          <a:lstStyle/>
          <a:p>
            <a:r>
              <a:rPr lang="ru-RU" u="sng" smtClean="0"/>
              <a:t>Работа с учителями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u="sng" smtClean="0"/>
              <a:t>Работа с родителями</a:t>
            </a:r>
          </a:p>
          <a:p>
            <a:pPr>
              <a:buFont typeface="Arial" charset="0"/>
              <a:buNone/>
            </a:pPr>
            <a:r>
              <a:rPr lang="ru-RU" smtClean="0"/>
              <a:t>         </a:t>
            </a:r>
            <a:r>
              <a:rPr lang="ru-RU" b="1" smtClean="0">
                <a:solidFill>
                  <a:srgbClr val="0070C0"/>
                </a:solidFill>
              </a:rPr>
              <a:t>Проведение собрания для  родителей будущих выпускников </a:t>
            </a:r>
          </a:p>
        </p:txBody>
      </p:sp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468313" y="1196975"/>
            <a:ext cx="83153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	Региональный семинар для учителей  </a:t>
            </a:r>
            <a:r>
              <a:rPr lang="ru-RU" sz="3200" b="1">
                <a:solidFill>
                  <a:srgbClr val="0070C0"/>
                </a:solidFill>
                <a:latin typeface="Calibri" pitchFamily="34" charset="0"/>
              </a:rPr>
              <a:t>«Научно-организационные аспекты образовательной и исследовательской деятельности учащихся в области химии»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5288" y="2852738"/>
            <a:ext cx="8280400" cy="1760537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8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	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800" b="1" dirty="0">
                <a:solidFill>
                  <a:srgbClr val="C00000"/>
                </a:solidFill>
                <a:latin typeface="+mn-lt"/>
              </a:rPr>
              <a:t>	Подведение итогов конкурсов грантов для учителей по химии и физике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rgbClr val="C00000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3046</TotalTime>
  <Words>866</Words>
  <Application>Microsoft Office PowerPoint</Application>
  <PresentationFormat>Экран (4:3)</PresentationFormat>
  <Paragraphs>343</Paragraphs>
  <Slides>26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Итоги приемной кампании 2013 года</vt:lpstr>
      <vt:lpstr>Слайд 2</vt:lpstr>
      <vt:lpstr>Слайд 3</vt:lpstr>
      <vt:lpstr>Слайд 4</vt:lpstr>
      <vt:lpstr>Мероприятия приемной комиссии в 2012/2013 уч. году </vt:lpstr>
      <vt:lpstr>Слайд 6</vt:lpstr>
      <vt:lpstr>Решение Ученого совета (протокол №2-б от 18 марта 2013г.)</vt:lpstr>
      <vt:lpstr>Слайд 8</vt:lpstr>
      <vt:lpstr>Слайд 9</vt:lpstr>
      <vt:lpstr>Количество выпускников 11 классов г. Иванова и Ивановской области </vt:lpstr>
      <vt:lpstr>Количество участников, зарегистрированных на экзамены (Ивановская область) </vt:lpstr>
      <vt:lpstr>Слайд 12</vt:lpstr>
      <vt:lpstr>http://ivege.ru</vt:lpstr>
      <vt:lpstr>http://ivege.ru</vt:lpstr>
      <vt:lpstr>Слайд 15</vt:lpstr>
      <vt:lpstr>Слайд 16</vt:lpstr>
      <vt:lpstr>Слайд 17</vt:lpstr>
      <vt:lpstr>Сопоставление КЦП и среднего балла</vt:lpstr>
      <vt:lpstr> 25 июля</vt:lpstr>
      <vt:lpstr>Слайд 20</vt:lpstr>
      <vt:lpstr>Слайд 21</vt:lpstr>
      <vt:lpstr>Количество зачисленных в 2013 г. на коммерческую форму </vt:lpstr>
      <vt:lpstr>Спасибо!</vt:lpstr>
      <vt:lpstr>Спасибо!</vt:lpstr>
      <vt:lpstr>Спасибо за внимание!</vt:lpstr>
      <vt:lpstr>Проект решения</vt:lpstr>
    </vt:vector>
  </TitlesOfParts>
  <Company>ИГХТУ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ИГХТУ</dc:creator>
  <cp:lastModifiedBy>chimik</cp:lastModifiedBy>
  <cp:revision>323</cp:revision>
  <dcterms:created xsi:type="dcterms:W3CDTF">2011-10-05T08:23:13Z</dcterms:created>
  <dcterms:modified xsi:type="dcterms:W3CDTF">2013-09-23T11:34:53Z</dcterms:modified>
</cp:coreProperties>
</file>