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54" r:id="rId2"/>
    <p:sldId id="355" r:id="rId3"/>
    <p:sldId id="356" r:id="rId4"/>
    <p:sldId id="358" r:id="rId5"/>
    <p:sldId id="3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ЭиФ</c:v>
                </c:pt>
                <c:pt idx="1">
                  <c:v>ХиТВМС</c:v>
                </c:pt>
                <c:pt idx="2">
                  <c:v>ХТВМ</c:v>
                </c:pt>
                <c:pt idx="3">
                  <c:v>ТКиН</c:v>
                </c:pt>
                <c:pt idx="4">
                  <c:v>МАХП</c:v>
                </c:pt>
                <c:pt idx="5">
                  <c:v>ФиК</c:v>
                </c:pt>
                <c:pt idx="6">
                  <c:v>ТППиБТ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84</c:v>
                </c:pt>
                <c:pt idx="1">
                  <c:v>68</c:v>
                </c:pt>
                <c:pt idx="2">
                  <c:v>64</c:v>
                </c:pt>
                <c:pt idx="3">
                  <c:v>46</c:v>
                </c:pt>
                <c:pt idx="4">
                  <c:v>44</c:v>
                </c:pt>
                <c:pt idx="5">
                  <c:v>41</c:v>
                </c:pt>
                <c:pt idx="6">
                  <c:v>35</c:v>
                </c:pt>
              </c:numCache>
            </c:numRef>
          </c:val>
        </c:ser>
        <c:shape val="cylinder"/>
        <c:axId val="70167552"/>
        <c:axId val="70181632"/>
        <c:axId val="0"/>
      </c:bar3DChart>
      <c:catAx>
        <c:axId val="70167552"/>
        <c:scaling>
          <c:orientation val="minMax"/>
        </c:scaling>
        <c:axPos val="b"/>
        <c:tickLblPos val="nextTo"/>
        <c:crossAx val="70181632"/>
        <c:crosses val="autoZero"/>
        <c:auto val="1"/>
        <c:lblAlgn val="ctr"/>
        <c:lblOffset val="100"/>
      </c:catAx>
      <c:valAx>
        <c:axId val="70181632"/>
        <c:scaling>
          <c:orientation val="minMax"/>
        </c:scaling>
        <c:axPos val="l"/>
        <c:majorGridlines/>
        <c:numFmt formatCode="General" sourceLinked="1"/>
        <c:tickLblPos val="nextTo"/>
        <c:crossAx val="7016755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6C4A7-3C03-47ED-8DA9-E28589B70BE9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437AD-C3B8-46B1-A9E0-B44773E892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8142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3C9F-5313-47D5-9EAB-60326CC923E4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D226-AD05-41AB-A3FE-E5285247C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3C9F-5313-47D5-9EAB-60326CC923E4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D226-AD05-41AB-A3FE-E5285247C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3C9F-5313-47D5-9EAB-60326CC923E4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D226-AD05-41AB-A3FE-E5285247C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3C9F-5313-47D5-9EAB-60326CC923E4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D226-AD05-41AB-A3FE-E5285247C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3C9F-5313-47D5-9EAB-60326CC923E4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D226-AD05-41AB-A3FE-E5285247C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3C9F-5313-47D5-9EAB-60326CC923E4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D226-AD05-41AB-A3FE-E5285247C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3C9F-5313-47D5-9EAB-60326CC923E4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D226-AD05-41AB-A3FE-E5285247C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3C9F-5313-47D5-9EAB-60326CC923E4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D226-AD05-41AB-A3FE-E5285247C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3C9F-5313-47D5-9EAB-60326CC923E4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D226-AD05-41AB-A3FE-E5285247C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3C9F-5313-47D5-9EAB-60326CC923E4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D226-AD05-41AB-A3FE-E5285247C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3C9F-5313-47D5-9EAB-60326CC923E4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D226-AD05-41AB-A3FE-E5285247C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C3C9F-5313-47D5-9EAB-60326CC923E4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6D226-AD05-41AB-A3FE-E5285247C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780928"/>
            <a:ext cx="835292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ru-RU" sz="20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Вопрос </a:t>
            </a:r>
            <a:r>
              <a:rPr lang="ru-RU" sz="20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№</a:t>
            </a:r>
            <a:r>
              <a:rPr lang="en-US" sz="20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0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повестки</a:t>
            </a:r>
            <a:r>
              <a:rPr lang="en-US" sz="20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000" b="1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План издания учебной и методической литературы на 2015 год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08104" y="260648"/>
            <a:ext cx="33123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Хочешь хорошо знать дисциплину – нужно ее преподавать.</a:t>
            </a:r>
          </a:p>
          <a:p>
            <a:r>
              <a:rPr lang="ru-RU" dirty="0" smtClean="0"/>
              <a:t>Хочешь преподавать хорошо – напиши методическое пособие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6381328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000" b="1" kern="0" dirty="0" smtClean="0">
                <a:latin typeface="Arial" panose="020B0604020202020204" pitchFamily="34" charset="0"/>
                <a:cs typeface="Times New Roman" pitchFamily="18" charset="0"/>
              </a:rPr>
              <a:t>Научно-методический совет ИГХТУ, 8 декабря 2014 г.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59832" y="4797152"/>
            <a:ext cx="5688632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1600" kern="0" dirty="0" smtClean="0">
                <a:latin typeface="Arial" pitchFamily="34" charset="0"/>
                <a:cs typeface="Arial" pitchFamily="34" charset="0"/>
              </a:rPr>
              <a:t>Докладчик</a:t>
            </a:r>
            <a:r>
              <a:rPr lang="en-US" sz="1600" kern="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16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0" dirty="0" smtClean="0">
                <a:latin typeface="Arial" pitchFamily="34" charset="0"/>
                <a:cs typeface="Arial" pitchFamily="34" charset="0"/>
              </a:rPr>
              <a:t>М.Ф.</a:t>
            </a:r>
            <a:r>
              <a:rPr lang="en-US" sz="16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0" dirty="0" smtClean="0">
                <a:latin typeface="Arial" pitchFamily="34" charset="0"/>
                <a:cs typeface="Arial" pitchFamily="34" charset="0"/>
              </a:rPr>
              <a:t>Бутман</a:t>
            </a:r>
          </a:p>
        </p:txBody>
      </p:sp>
    </p:spTree>
    <p:extLst>
      <p:ext uri="{BB962C8B-B14F-4D97-AF65-F5344CB8AC3E}">
        <p14:creationId xmlns:p14="http://schemas.microsoft.com/office/powerpoint/2010/main" xmlns="" val="226075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8640960" cy="551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Данные РИО</a:t>
            </a:r>
          </a:p>
          <a:p>
            <a:pPr>
              <a:lnSpc>
                <a:spcPct val="130000"/>
              </a:lnSpc>
            </a:pPr>
            <a:endParaRPr lang="ru-RU" sz="2800" dirty="0" smtClean="0"/>
          </a:p>
          <a:p>
            <a:pPr>
              <a:lnSpc>
                <a:spcPct val="130000"/>
              </a:lnSpc>
            </a:pPr>
            <a:r>
              <a:rPr lang="ru-RU" sz="2800" dirty="0" smtClean="0"/>
              <a:t>На основе заявок от кафедр на 2015 г. запланировано издать </a:t>
            </a:r>
            <a:r>
              <a:rPr lang="ru-RU" sz="2800" b="1" dirty="0" smtClean="0"/>
              <a:t>186</a:t>
            </a:r>
            <a:r>
              <a:rPr lang="ru-RU" sz="2800" dirty="0" smtClean="0"/>
              <a:t> наименований учебно-методической литературы общим объемом </a:t>
            </a:r>
            <a:r>
              <a:rPr lang="ru-RU" sz="2800" b="1" dirty="0" smtClean="0"/>
              <a:t>843</a:t>
            </a:r>
            <a:r>
              <a:rPr lang="ru-RU" sz="2800" dirty="0" smtClean="0"/>
              <a:t> п.л., включая 88 учебных пособий (562 п.л.) и 6 монографий (84 п.л.).</a:t>
            </a:r>
          </a:p>
          <a:p>
            <a:pPr>
              <a:lnSpc>
                <a:spcPct val="130000"/>
              </a:lnSpc>
            </a:pPr>
            <a:endParaRPr lang="ru-RU" sz="2800" dirty="0" smtClean="0"/>
          </a:p>
          <a:p>
            <a:pPr>
              <a:lnSpc>
                <a:spcPct val="130000"/>
              </a:lnSpc>
            </a:pPr>
            <a:r>
              <a:rPr lang="ru-RU" sz="2800" dirty="0" smtClean="0"/>
              <a:t>Тираж – </a:t>
            </a:r>
            <a:r>
              <a:rPr lang="ru-RU" sz="2800" b="1" dirty="0" smtClean="0"/>
              <a:t>19000</a:t>
            </a:r>
            <a:r>
              <a:rPr lang="ru-RU" sz="2800" dirty="0" smtClean="0"/>
              <a:t> экз.</a:t>
            </a:r>
          </a:p>
          <a:p>
            <a:pPr>
              <a:lnSpc>
                <a:spcPct val="130000"/>
              </a:lnSpc>
            </a:pPr>
            <a:endParaRPr lang="ru-RU" sz="2800" dirty="0" smtClean="0"/>
          </a:p>
          <a:p>
            <a:pPr>
              <a:lnSpc>
                <a:spcPct val="130000"/>
              </a:lnSpc>
            </a:pPr>
            <a:r>
              <a:rPr lang="ru-RU" sz="2800" dirty="0" smtClean="0"/>
              <a:t>Ориентировочная стоимость </a:t>
            </a:r>
            <a:r>
              <a:rPr lang="ru-RU" sz="2800" b="1" dirty="0" smtClean="0"/>
              <a:t>1000</a:t>
            </a:r>
            <a:r>
              <a:rPr lang="ru-RU" sz="2800" dirty="0" smtClean="0"/>
              <a:t> тыс. руб.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14153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683568" y="1052736"/>
          <a:ext cx="708044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1403648" y="908720"/>
            <a:ext cx="740541" cy="46709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/>
              <a:t>П.Л.</a:t>
            </a:r>
            <a:endParaRPr lang="ru-RU" sz="1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0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Кафедры-лидеры по объему запланированной издательской деятельности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979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4664"/>
            <a:ext cx="7200800" cy="633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ru-RU" sz="2400" b="1" dirty="0" smtClean="0">
                <a:solidFill>
                  <a:srgbClr val="FF0000"/>
                </a:solidFill>
              </a:rPr>
              <a:t>Критерии приоритетности получения разрешения на </a:t>
            </a:r>
            <a:r>
              <a:rPr lang="ru-RU" sz="2400" b="1" i="1" u="sng" dirty="0" smtClean="0">
                <a:solidFill>
                  <a:srgbClr val="FF0000"/>
                </a:solidFill>
              </a:rPr>
              <a:t>печатную</a:t>
            </a:r>
            <a:r>
              <a:rPr lang="ru-RU" sz="2400" b="1" dirty="0" smtClean="0">
                <a:solidFill>
                  <a:srgbClr val="FF0000"/>
                </a:solidFill>
              </a:rPr>
              <a:t> форму учебно-методических пособий</a:t>
            </a:r>
            <a:r>
              <a:rPr lang="en-US" sz="2400" b="1" dirty="0" smtClean="0">
                <a:solidFill>
                  <a:srgbClr val="FF0000"/>
                </a:solidFill>
              </a:rPr>
              <a:t>: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>
              <a:lnSpc>
                <a:spcPct val="130000"/>
              </a:lnSpc>
            </a:pPr>
            <a:endParaRPr lang="en-US" sz="2400" b="1" dirty="0" smtClean="0"/>
          </a:p>
          <a:p>
            <a:pPr>
              <a:lnSpc>
                <a:spcPct val="130000"/>
              </a:lnSpc>
            </a:pPr>
            <a:r>
              <a:rPr lang="en-US" sz="2000" dirty="0" smtClean="0"/>
              <a:t>1) </a:t>
            </a:r>
            <a:r>
              <a:rPr lang="ru-RU" sz="2000" dirty="0" smtClean="0"/>
              <a:t>Обеспечение 100%-ой обеспеченности дисциплин учебно-методическими материалами (требование ФГОС)</a:t>
            </a:r>
          </a:p>
          <a:p>
            <a:pPr>
              <a:lnSpc>
                <a:spcPct val="130000"/>
              </a:lnSpc>
            </a:pPr>
            <a:endParaRPr lang="ru-RU" sz="2000" dirty="0" smtClean="0"/>
          </a:p>
          <a:p>
            <a:pPr>
              <a:lnSpc>
                <a:spcPct val="130000"/>
              </a:lnSpc>
            </a:pPr>
            <a:r>
              <a:rPr lang="en-US" sz="2000" dirty="0" smtClean="0"/>
              <a:t>2) </a:t>
            </a:r>
            <a:r>
              <a:rPr lang="ru-RU" sz="2000" dirty="0" smtClean="0"/>
              <a:t>Поддержка преподавателей – соискателей ученых званий</a:t>
            </a:r>
            <a:endParaRPr lang="en-US" sz="2000" dirty="0" smtClean="0"/>
          </a:p>
          <a:p>
            <a:pPr>
              <a:lnSpc>
                <a:spcPct val="130000"/>
              </a:lnSpc>
            </a:pPr>
            <a:endParaRPr lang="en-US" sz="2000" dirty="0"/>
          </a:p>
          <a:p>
            <a:pPr>
              <a:lnSpc>
                <a:spcPct val="130000"/>
              </a:lnSpc>
            </a:pPr>
            <a:r>
              <a:rPr lang="en-US" sz="2000" dirty="0" smtClean="0"/>
              <a:t>3) </a:t>
            </a:r>
            <a:r>
              <a:rPr lang="ru-RU" sz="2000" dirty="0" smtClean="0"/>
              <a:t>Оригинальные лабораторные практикумы</a:t>
            </a:r>
          </a:p>
          <a:p>
            <a:pPr>
              <a:lnSpc>
                <a:spcPct val="130000"/>
              </a:lnSpc>
            </a:pPr>
            <a:endParaRPr lang="ru-RU" sz="2000" dirty="0" smtClean="0"/>
          </a:p>
          <a:p>
            <a:pPr>
              <a:lnSpc>
                <a:spcPct val="130000"/>
              </a:lnSpc>
            </a:pPr>
            <a:r>
              <a:rPr lang="ru-RU" sz="2000" dirty="0" smtClean="0"/>
              <a:t>4) Для выпускающих кафедр – методические материалы по профильным дисциплинам, связанным с быстро развивающимися и обновляющимися технологиями</a:t>
            </a:r>
          </a:p>
          <a:p>
            <a:pPr>
              <a:lnSpc>
                <a:spcPct val="130000"/>
              </a:lnSpc>
            </a:pPr>
            <a:endParaRPr lang="ru-RU" sz="2000" dirty="0"/>
          </a:p>
          <a:p>
            <a:pPr>
              <a:lnSpc>
                <a:spcPct val="130000"/>
              </a:lnSpc>
            </a:pPr>
            <a:r>
              <a:rPr lang="ru-RU" sz="2000" dirty="0" smtClean="0"/>
              <a:t>5) </a:t>
            </a:r>
            <a:r>
              <a:rPr lang="ru-RU" sz="2000" b="1" dirty="0" smtClean="0"/>
              <a:t>Коллекции фондов оценочных средств !!!!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278531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88640"/>
            <a:ext cx="7704856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ru-RU" sz="2000" b="1" dirty="0" smtClean="0"/>
              <a:t>При сдаче работы в РИО необходимо представить информацию</a:t>
            </a:r>
            <a:r>
              <a:rPr lang="en-US" sz="2000" b="1" dirty="0" smtClean="0"/>
              <a:t>:</a:t>
            </a:r>
            <a:endParaRPr lang="ru-RU" sz="2000" b="1" dirty="0" smtClean="0"/>
          </a:p>
          <a:p>
            <a:pPr>
              <a:lnSpc>
                <a:spcPct val="130000"/>
              </a:lnSpc>
            </a:pPr>
            <a:endParaRPr lang="ru-RU" sz="2000" b="1" dirty="0" smtClean="0"/>
          </a:p>
          <a:p>
            <a:pPr marL="342900" indent="-342900">
              <a:lnSpc>
                <a:spcPct val="130000"/>
              </a:lnSpc>
              <a:spcAft>
                <a:spcPts val="600"/>
              </a:spcAft>
              <a:buAutoNum type="arabicPeriod"/>
            </a:pPr>
            <a:r>
              <a:rPr lang="ru-RU" sz="2000" dirty="0" smtClean="0"/>
              <a:t>ФИО соискателя ученого звания и планируемый срок подачи документов для представления (если такой есть среди авторов).</a:t>
            </a:r>
          </a:p>
          <a:p>
            <a:pPr marL="342900" indent="-342900">
              <a:lnSpc>
                <a:spcPct val="130000"/>
              </a:lnSpc>
              <a:spcAft>
                <a:spcPts val="600"/>
              </a:spcAft>
              <a:buAutoNum type="arabicPeriod"/>
            </a:pPr>
            <a:r>
              <a:rPr lang="ru-RU" sz="2000" dirty="0" smtClean="0"/>
              <a:t>Направление и профиль подготовки, для которого(</a:t>
            </a:r>
            <a:r>
              <a:rPr lang="ru-RU" sz="2000" dirty="0" err="1" smtClean="0"/>
              <a:t>ых</a:t>
            </a:r>
            <a:r>
              <a:rPr lang="ru-RU" sz="2000" dirty="0" smtClean="0"/>
              <a:t>) предназначена методическая разработка.</a:t>
            </a:r>
          </a:p>
          <a:p>
            <a:pPr marL="342900" indent="-342900">
              <a:lnSpc>
                <a:spcPct val="130000"/>
              </a:lnSpc>
              <a:spcAft>
                <a:spcPts val="600"/>
              </a:spcAft>
              <a:buAutoNum type="arabicPeriod"/>
            </a:pPr>
            <a:r>
              <a:rPr lang="ru-RU" sz="2000" dirty="0" smtClean="0"/>
              <a:t>Название дисциплины с указанием ее принадлежности базовой или вариативной части.</a:t>
            </a:r>
          </a:p>
          <a:p>
            <a:pPr marL="342900" indent="-342900">
              <a:lnSpc>
                <a:spcPct val="130000"/>
              </a:lnSpc>
              <a:spcAft>
                <a:spcPts val="600"/>
              </a:spcAft>
              <a:buAutoNum type="arabicPeriod"/>
            </a:pPr>
            <a:r>
              <a:rPr lang="ru-RU" sz="2000" dirty="0" smtClean="0"/>
              <a:t>Компетенция(и), осваиваемая(</a:t>
            </a:r>
            <a:r>
              <a:rPr lang="ru-RU" sz="2000" dirty="0" err="1" smtClean="0"/>
              <a:t>ые</a:t>
            </a:r>
            <a:r>
              <a:rPr lang="ru-RU" sz="2000" dirty="0" smtClean="0"/>
              <a:t>) с помощью данной разработки</a:t>
            </a:r>
            <a:endParaRPr lang="ru-RU" sz="2000" dirty="0"/>
          </a:p>
        </p:txBody>
      </p:sp>
      <p:sp>
        <p:nvSpPr>
          <p:cNvPr id="3" name="Стрелка вниз 2"/>
          <p:cNvSpPr/>
          <p:nvPr/>
        </p:nvSpPr>
        <p:spPr>
          <a:xfrm>
            <a:off x="3563888" y="4293096"/>
            <a:ext cx="432048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83568" y="5517232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Задание РИО</a:t>
            </a:r>
            <a:r>
              <a:rPr lang="en-US" sz="2400" b="1" dirty="0" smtClean="0">
                <a:solidFill>
                  <a:schemeClr val="tx2"/>
                </a:solidFill>
              </a:rPr>
              <a:t>: </a:t>
            </a:r>
            <a:r>
              <a:rPr lang="ru-RU" sz="2400" b="1" dirty="0" smtClean="0">
                <a:solidFill>
                  <a:schemeClr val="tx2"/>
                </a:solidFill>
              </a:rPr>
              <a:t>разработать новый бланк заказа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047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3387</TotalTime>
  <Words>229</Words>
  <Application>Microsoft Office PowerPoint</Application>
  <PresentationFormat>Экран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chimik</cp:lastModifiedBy>
  <cp:revision>197</cp:revision>
  <dcterms:created xsi:type="dcterms:W3CDTF">2014-11-26T08:51:50Z</dcterms:created>
  <dcterms:modified xsi:type="dcterms:W3CDTF">2014-12-09T07:05:21Z</dcterms:modified>
</cp:coreProperties>
</file>