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60" r:id="rId2"/>
    <p:sldId id="361" r:id="rId3"/>
    <p:sldId id="362" r:id="rId4"/>
    <p:sldId id="363" r:id="rId5"/>
    <p:sldId id="364" r:id="rId6"/>
    <p:sldId id="365" r:id="rId7"/>
    <p:sldId id="3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6C4A7-3C03-47ED-8DA9-E28589B70BE9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437AD-C3B8-46B1-A9E0-B44773E892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8142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3C9F-5313-47D5-9EAB-60326CC923E4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D226-AD05-41AB-A3FE-E5285247C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3C9F-5313-47D5-9EAB-60326CC923E4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D226-AD05-41AB-A3FE-E5285247C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3C9F-5313-47D5-9EAB-60326CC923E4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D226-AD05-41AB-A3FE-E5285247C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3C9F-5313-47D5-9EAB-60326CC923E4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D226-AD05-41AB-A3FE-E5285247C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3C9F-5313-47D5-9EAB-60326CC923E4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D226-AD05-41AB-A3FE-E5285247C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3C9F-5313-47D5-9EAB-60326CC923E4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D226-AD05-41AB-A3FE-E5285247C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3C9F-5313-47D5-9EAB-60326CC923E4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D226-AD05-41AB-A3FE-E5285247C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3C9F-5313-47D5-9EAB-60326CC923E4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D226-AD05-41AB-A3FE-E5285247C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3C9F-5313-47D5-9EAB-60326CC923E4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D226-AD05-41AB-A3FE-E5285247C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3C9F-5313-47D5-9EAB-60326CC923E4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D226-AD05-41AB-A3FE-E5285247C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3C9F-5313-47D5-9EAB-60326CC923E4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D226-AD05-41AB-A3FE-E5285247C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C3C9F-5313-47D5-9EAB-60326CC923E4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6D226-AD05-41AB-A3FE-E5285247C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36912"/>
            <a:ext cx="756084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ru-RU" sz="20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Вопрос </a:t>
            </a:r>
            <a:r>
              <a:rPr lang="ru-RU" sz="20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№2 </a:t>
            </a:r>
            <a:r>
              <a:rPr lang="ru-RU" sz="20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повестки</a:t>
            </a:r>
            <a:r>
              <a:rPr lang="en-US" sz="20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000" b="1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lnSpc>
                <a:spcPct val="150000"/>
              </a:lnSpc>
            </a:pP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Содержание квалификационных работ бакалавров</a:t>
            </a:r>
          </a:p>
          <a:p>
            <a:pPr lvl="0" algn="ctr">
              <a:lnSpc>
                <a:spcPct val="150000"/>
              </a:lnSpc>
            </a:pP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6381328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000" b="1" kern="0" dirty="0" smtClean="0">
                <a:latin typeface="Arial" panose="020B0604020202020204" pitchFamily="34" charset="0"/>
                <a:cs typeface="Times New Roman" pitchFamily="18" charset="0"/>
              </a:rPr>
              <a:t>Научно-методический совет ИГХТУ, 8 декабря 2014 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4797152"/>
            <a:ext cx="568863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latin typeface="Arial" pitchFamily="34" charset="0"/>
                <a:cs typeface="Arial" pitchFamily="34" charset="0"/>
              </a:rPr>
              <a:t>Докладчик</a:t>
            </a: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24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kern="0" dirty="0" smtClean="0">
                <a:latin typeface="Arial" pitchFamily="34" charset="0"/>
                <a:cs typeface="Arial" pitchFamily="34" charset="0"/>
              </a:rPr>
              <a:t>М.Ф.</a:t>
            </a: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kern="0" dirty="0" smtClean="0">
                <a:latin typeface="Arial" pitchFamily="34" charset="0"/>
                <a:cs typeface="Arial" pitchFamily="34" charset="0"/>
              </a:rPr>
              <a:t>Бутман</a:t>
            </a:r>
          </a:p>
        </p:txBody>
      </p:sp>
    </p:spTree>
    <p:extLst>
      <p:ext uri="{BB962C8B-B14F-4D97-AF65-F5344CB8AC3E}">
        <p14:creationId xmlns:p14="http://schemas.microsoft.com/office/powerpoint/2010/main" xmlns="" val="163074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965" y="188640"/>
            <a:ext cx="828092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Выдержки из Приказа МОН РФ от </a:t>
            </a:r>
            <a:r>
              <a:rPr lang="ru-RU" sz="2400" b="1" dirty="0">
                <a:solidFill>
                  <a:srgbClr val="FF0000"/>
                </a:solidFill>
              </a:rPr>
              <a:t>3 июня 2013 г. № </a:t>
            </a:r>
            <a:r>
              <a:rPr lang="ru-RU" sz="2400" b="1" dirty="0" smtClean="0">
                <a:solidFill>
                  <a:srgbClr val="FF0000"/>
                </a:solidFill>
              </a:rPr>
              <a:t>466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«Об </a:t>
            </a:r>
            <a:r>
              <a:rPr lang="ru-RU" sz="2400" b="1" dirty="0">
                <a:solidFill>
                  <a:srgbClr val="FF0000"/>
                </a:solidFill>
              </a:rPr>
              <a:t>утверждении Порядка проведения государственной </a:t>
            </a:r>
            <a:r>
              <a:rPr lang="ru-RU" sz="2400" b="1" dirty="0" smtClean="0">
                <a:solidFill>
                  <a:srgbClr val="FF0000"/>
                </a:solidFill>
              </a:rPr>
              <a:t>итоговой аттестации </a:t>
            </a:r>
            <a:r>
              <a:rPr lang="ru-RU" sz="2400" b="1" dirty="0">
                <a:solidFill>
                  <a:srgbClr val="FF0000"/>
                </a:solidFill>
              </a:rPr>
              <a:t>по программам </a:t>
            </a:r>
            <a:r>
              <a:rPr lang="ru-RU" sz="2400" b="1" dirty="0" err="1">
                <a:solidFill>
                  <a:srgbClr val="FF0000"/>
                </a:solidFill>
              </a:rPr>
              <a:t>бакалавриата</a:t>
            </a:r>
            <a:r>
              <a:rPr lang="ru-RU" sz="2400" b="1" dirty="0">
                <a:solidFill>
                  <a:srgbClr val="FF0000"/>
                </a:solidFill>
              </a:rPr>
              <a:t>, </a:t>
            </a:r>
            <a:r>
              <a:rPr lang="ru-RU" sz="2400" b="1" dirty="0" smtClean="0">
                <a:solidFill>
                  <a:srgbClr val="FF0000"/>
                </a:solidFill>
              </a:rPr>
              <a:t>программам </a:t>
            </a:r>
            <a:r>
              <a:rPr lang="ru-RU" sz="2400" b="1" dirty="0" err="1" smtClean="0">
                <a:solidFill>
                  <a:srgbClr val="FF0000"/>
                </a:solidFill>
              </a:rPr>
              <a:t>специалитета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>
                <a:solidFill>
                  <a:srgbClr val="FF0000"/>
                </a:solidFill>
              </a:rPr>
              <a:t>и программам </a:t>
            </a:r>
            <a:r>
              <a:rPr lang="ru-RU" sz="2400" b="1" dirty="0" smtClean="0">
                <a:solidFill>
                  <a:srgbClr val="FF0000"/>
                </a:solidFill>
              </a:rPr>
              <a:t>магистратуры»</a:t>
            </a:r>
          </a:p>
          <a:p>
            <a:endParaRPr lang="ru-RU" sz="2800" dirty="0" smtClean="0"/>
          </a:p>
          <a:p>
            <a:r>
              <a:rPr lang="ru-RU" sz="2400" dirty="0" smtClean="0"/>
              <a:t>Выпускная </a:t>
            </a:r>
            <a:r>
              <a:rPr lang="ru-RU" sz="2400" dirty="0"/>
              <a:t>квалификационная работа представляет собой </a:t>
            </a:r>
            <a:r>
              <a:rPr lang="ru-RU" sz="2400" dirty="0" smtClean="0"/>
              <a:t>самостоятельно выполненную </a:t>
            </a:r>
            <a:r>
              <a:rPr lang="ru-RU" sz="2400" dirty="0"/>
              <a:t>обучающимся письменную работу, содержащую решение задачи </a:t>
            </a:r>
            <a:r>
              <a:rPr lang="ru-RU" sz="2400" dirty="0" smtClean="0"/>
              <a:t>либо результаты </a:t>
            </a:r>
            <a:r>
              <a:rPr lang="ru-RU" sz="2400" dirty="0"/>
              <a:t>анализа проблемы, имеющей значение для соответствующей </a:t>
            </a:r>
            <a:r>
              <a:rPr lang="ru-RU" sz="2400" dirty="0" smtClean="0"/>
              <a:t>области профессиональной </a:t>
            </a:r>
            <a:r>
              <a:rPr lang="ru-RU" sz="2400" dirty="0"/>
              <a:t>деятельности</a:t>
            </a:r>
            <a:r>
              <a:rPr lang="ru-RU" sz="2400" dirty="0" smtClean="0"/>
              <a:t>.</a:t>
            </a:r>
            <a:r>
              <a:rPr lang="ru-RU" sz="2400" dirty="0"/>
              <a:t> 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…</a:t>
            </a:r>
            <a:r>
              <a:rPr lang="ru-RU" sz="2400" dirty="0"/>
              <a:t>перерыв между последним государственным экзаменом и защитой выпускной квалификационной работы продолжительностью не менее 14 календарных дней.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34350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052736"/>
            <a:ext cx="864096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Образовательная организация утверждает перечень тем </a:t>
            </a:r>
            <a:r>
              <a:rPr lang="ru-RU" sz="2200" dirty="0" smtClean="0"/>
              <a:t>выпускных квалификационных </a:t>
            </a:r>
            <a:r>
              <a:rPr lang="ru-RU" sz="2200" dirty="0"/>
              <a:t>работ, предлагаемых обучающимся (далее – перечень тем), </a:t>
            </a:r>
            <a:r>
              <a:rPr lang="ru-RU" sz="2200" dirty="0" smtClean="0"/>
              <a:t>и доводит </a:t>
            </a:r>
            <a:r>
              <a:rPr lang="ru-RU" sz="2200" dirty="0"/>
              <a:t>его до сведения обучающихся </a:t>
            </a:r>
            <a:r>
              <a:rPr lang="ru-RU" sz="2200" u="sng" dirty="0"/>
              <a:t>не позднее чем за 2 месяца до </a:t>
            </a:r>
            <a:r>
              <a:rPr lang="ru-RU" sz="2200" u="sng" dirty="0" smtClean="0"/>
              <a:t>начала преддипломной практики</a:t>
            </a:r>
            <a:r>
              <a:rPr lang="ru-RU" sz="2200" dirty="0" smtClean="0"/>
              <a:t>. </a:t>
            </a:r>
          </a:p>
          <a:p>
            <a:endParaRPr lang="ru-RU" sz="2200" u="sng" dirty="0" smtClean="0"/>
          </a:p>
          <a:p>
            <a:r>
              <a:rPr lang="ru-RU" sz="2200" u="sng" dirty="0" smtClean="0"/>
              <a:t>По письменному заявлению </a:t>
            </a:r>
            <a:r>
              <a:rPr lang="ru-RU" sz="2200" u="sng" dirty="0"/>
              <a:t>обучающегося </a:t>
            </a:r>
            <a:r>
              <a:rPr lang="ru-RU" sz="2200" dirty="0" smtClean="0"/>
              <a:t>образовательная </a:t>
            </a:r>
            <a:r>
              <a:rPr lang="ru-RU" sz="2200" dirty="0"/>
              <a:t>организация может </a:t>
            </a:r>
            <a:r>
              <a:rPr lang="ru-RU" sz="2200" dirty="0" smtClean="0"/>
              <a:t>в установленном </a:t>
            </a:r>
            <a:r>
              <a:rPr lang="ru-RU" sz="2200" dirty="0"/>
              <a:t>ею порядке предоставить обучающемуся </a:t>
            </a:r>
            <a:r>
              <a:rPr lang="ru-RU" sz="2200" dirty="0" smtClean="0"/>
              <a:t>возможность </a:t>
            </a:r>
            <a:r>
              <a:rPr lang="ru-RU" sz="2200" dirty="0"/>
              <a:t>подготовки и защиты выпускной квалификационной работы </a:t>
            </a:r>
            <a:r>
              <a:rPr lang="ru-RU" sz="2200" u="sng" dirty="0"/>
              <a:t>по </a:t>
            </a:r>
            <a:r>
              <a:rPr lang="ru-RU" sz="2200" u="sng" dirty="0" smtClean="0"/>
              <a:t>теме, предложенной обучающимся</a:t>
            </a:r>
            <a:r>
              <a:rPr lang="ru-RU" sz="2200" dirty="0" smtClean="0"/>
              <a:t>, </a:t>
            </a:r>
            <a:r>
              <a:rPr lang="ru-RU" sz="2200" dirty="0"/>
              <a:t>в случае </a:t>
            </a:r>
            <a:r>
              <a:rPr lang="ru-RU" sz="2200" dirty="0" smtClean="0"/>
              <a:t>обоснованности целесообразности </a:t>
            </a:r>
            <a:r>
              <a:rPr lang="ru-RU" sz="2200" dirty="0"/>
              <a:t>ее разработки для практического применения в </a:t>
            </a:r>
            <a:r>
              <a:rPr lang="ru-RU" sz="2200" dirty="0" smtClean="0"/>
              <a:t>соответствующей области </a:t>
            </a:r>
            <a:r>
              <a:rPr lang="ru-RU" sz="2200" dirty="0"/>
              <a:t>профессиональной деятельности или на конкретном </a:t>
            </a:r>
            <a:r>
              <a:rPr lang="ru-RU" sz="2200" dirty="0" smtClean="0"/>
              <a:t>объекте профессиональной </a:t>
            </a:r>
            <a:r>
              <a:rPr lang="ru-RU" sz="2200" dirty="0"/>
              <a:t>деятельности.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260648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Темы ВКР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049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0862" y="838653"/>
            <a:ext cx="8352928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…</a:t>
            </a:r>
            <a:r>
              <a:rPr lang="ru-RU" sz="2200" u="sng" dirty="0" smtClean="0"/>
              <a:t>руководитель</a:t>
            </a:r>
            <a:r>
              <a:rPr lang="ru-RU" sz="2200" dirty="0" smtClean="0"/>
              <a:t> выпускной квалификационной </a:t>
            </a:r>
            <a:r>
              <a:rPr lang="ru-RU" sz="2200" dirty="0"/>
              <a:t>работы дает</a:t>
            </a:r>
          </a:p>
          <a:p>
            <a:r>
              <a:rPr lang="ru-RU" sz="2200" u="sng" dirty="0"/>
              <a:t>письменный отзыв о работе </a:t>
            </a:r>
            <a:r>
              <a:rPr lang="ru-RU" sz="2200" u="sng" dirty="0" smtClean="0"/>
              <a:t>обучающегося</a:t>
            </a:r>
          </a:p>
          <a:p>
            <a:endParaRPr lang="ru-RU" sz="2200" u="sng" dirty="0" smtClean="0"/>
          </a:p>
          <a:p>
            <a:r>
              <a:rPr lang="ru-RU" sz="2200" dirty="0"/>
              <a:t>Выпускные квалификационные работы, </a:t>
            </a:r>
            <a:r>
              <a:rPr lang="ru-RU" sz="2200" u="sng" dirty="0"/>
              <a:t>за исключением выпускных</a:t>
            </a:r>
          </a:p>
          <a:p>
            <a:r>
              <a:rPr lang="ru-RU" sz="2200" u="sng" dirty="0"/>
              <a:t>квалификационных работ по программам </a:t>
            </a:r>
            <a:r>
              <a:rPr lang="ru-RU" sz="2200" u="sng" dirty="0" err="1"/>
              <a:t>бакалавриата</a:t>
            </a:r>
            <a:r>
              <a:rPr lang="ru-RU" sz="2200" dirty="0"/>
              <a:t>, подлежат рецензированию</a:t>
            </a:r>
            <a:r>
              <a:rPr lang="ru-RU" sz="2200" dirty="0" smtClean="0"/>
              <a:t>.</a:t>
            </a:r>
          </a:p>
          <a:p>
            <a:endParaRPr lang="ru-RU" sz="2000" dirty="0"/>
          </a:p>
          <a:p>
            <a:r>
              <a:rPr lang="ru-RU" sz="2200" dirty="0"/>
              <a:t>Для проведения рецензирования выпускной квалификационной </a:t>
            </a:r>
            <a:r>
              <a:rPr lang="ru-RU" sz="2200" dirty="0" smtClean="0"/>
              <a:t>работы указанная </a:t>
            </a:r>
            <a:r>
              <a:rPr lang="ru-RU" sz="2200" dirty="0"/>
              <a:t>работа направляется одному или нескольким рецензентам из числа </a:t>
            </a:r>
            <a:r>
              <a:rPr lang="ru-RU" sz="2200" dirty="0" smtClean="0"/>
              <a:t>лиц, </a:t>
            </a:r>
            <a:r>
              <a:rPr lang="ru-RU" sz="2200" u="sng" dirty="0" smtClean="0"/>
              <a:t>не </a:t>
            </a:r>
            <a:r>
              <a:rPr lang="ru-RU" sz="2200" u="sng" dirty="0"/>
              <a:t>работающих в данной образовательной организации </a:t>
            </a:r>
            <a:r>
              <a:rPr lang="ru-RU" sz="2200" dirty="0"/>
              <a:t>и </a:t>
            </a:r>
            <a:r>
              <a:rPr lang="ru-RU" sz="2200" dirty="0" smtClean="0"/>
              <a:t>являющихся специалистами </a:t>
            </a:r>
            <a:r>
              <a:rPr lang="ru-RU" sz="2200" dirty="0"/>
              <a:t>в соответствующей области профессиональной деятельности</a:t>
            </a:r>
            <a:r>
              <a:rPr lang="ru-RU" sz="2200" dirty="0" smtClean="0"/>
              <a:t>.</a:t>
            </a:r>
          </a:p>
          <a:p>
            <a:endParaRPr lang="ru-RU" sz="1600" dirty="0" smtClean="0"/>
          </a:p>
          <a:p>
            <a:r>
              <a:rPr lang="ru-RU" sz="2200" dirty="0" smtClean="0"/>
              <a:t>Образовательная </a:t>
            </a:r>
            <a:r>
              <a:rPr lang="ru-RU" sz="2200" dirty="0"/>
              <a:t>организация обеспечивает ознакомление обучающегося </a:t>
            </a:r>
            <a:r>
              <a:rPr lang="ru-RU" sz="2200" dirty="0" smtClean="0"/>
              <a:t>с отзывом </a:t>
            </a:r>
            <a:r>
              <a:rPr lang="ru-RU" sz="2200" dirty="0"/>
              <a:t>и рецензией (рецензиями) не позднее чем </a:t>
            </a:r>
            <a:r>
              <a:rPr lang="ru-RU" sz="2200" u="sng" dirty="0"/>
              <a:t>за 2 календарных дня до </a:t>
            </a:r>
            <a:r>
              <a:rPr lang="ru-RU" sz="2200" u="sng" dirty="0" smtClean="0"/>
              <a:t>защиты </a:t>
            </a:r>
            <a:r>
              <a:rPr lang="ru-RU" sz="2200" dirty="0" smtClean="0"/>
              <a:t>выпускной квалификационной </a:t>
            </a:r>
            <a:r>
              <a:rPr lang="ru-RU" sz="2200" dirty="0"/>
              <a:t>работы</a:t>
            </a:r>
            <a:r>
              <a:rPr lang="ru-RU" sz="2200" dirty="0" smtClean="0"/>
              <a:t>.</a:t>
            </a:r>
          </a:p>
          <a:p>
            <a:endParaRPr lang="ru-RU" sz="2200" dirty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260648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Отзыв руководителя и рецензия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137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023758"/>
            <a:ext cx="871296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Тексты выпускных квалификационных работ размещаются в </a:t>
            </a:r>
            <a:r>
              <a:rPr lang="ru-RU" sz="2200" dirty="0" smtClean="0"/>
              <a:t>электронно- библиотечной </a:t>
            </a:r>
            <a:r>
              <a:rPr lang="ru-RU" sz="2200" dirty="0"/>
              <a:t>системе образовательной организации и проверяются на </a:t>
            </a:r>
            <a:r>
              <a:rPr lang="ru-RU" sz="2200" dirty="0" smtClean="0"/>
              <a:t>объём заимствования</a:t>
            </a:r>
            <a:r>
              <a:rPr lang="ru-RU" sz="2200" dirty="0"/>
              <a:t>. Порядок размещения текстов выпускных квалификационных работ </a:t>
            </a:r>
            <a:r>
              <a:rPr lang="ru-RU" sz="2200" dirty="0" smtClean="0"/>
              <a:t>в электронно-библиотечной </a:t>
            </a:r>
            <a:r>
              <a:rPr lang="ru-RU" sz="2200" dirty="0"/>
              <a:t>системе образовательной организации, проверки </a:t>
            </a:r>
            <a:r>
              <a:rPr lang="ru-RU" sz="2200" dirty="0" smtClean="0"/>
              <a:t>на объём </a:t>
            </a:r>
            <a:r>
              <a:rPr lang="ru-RU" sz="2200" dirty="0"/>
              <a:t>заимствования, в том числе содержательного, выявления </a:t>
            </a:r>
            <a:r>
              <a:rPr lang="ru-RU" sz="2200" dirty="0" smtClean="0"/>
              <a:t>неправомочных заимствований </a:t>
            </a:r>
            <a:r>
              <a:rPr lang="ru-RU" sz="2200" dirty="0"/>
              <a:t>устанавливается образовательной организацией.</a:t>
            </a:r>
          </a:p>
          <a:p>
            <a:r>
              <a:rPr lang="ru-RU" sz="2200" dirty="0"/>
              <a:t>Доступ лиц к текстам выпускных квалификационных работ должен </a:t>
            </a:r>
            <a:r>
              <a:rPr lang="ru-RU" sz="2200" dirty="0" smtClean="0"/>
              <a:t>быть обеспечен </a:t>
            </a:r>
            <a:r>
              <a:rPr lang="ru-RU" sz="2200" dirty="0"/>
              <a:t>в соответствии с действующим законодательством, </a:t>
            </a:r>
            <a:r>
              <a:rPr lang="ru-RU" sz="2200" u="sng" dirty="0"/>
              <a:t>с учетом </a:t>
            </a:r>
            <a:r>
              <a:rPr lang="ru-RU" sz="2200" u="sng" dirty="0" smtClean="0"/>
              <a:t>изъятия производственных</a:t>
            </a:r>
            <a:r>
              <a:rPr lang="ru-RU" sz="2200" u="sng" dirty="0"/>
              <a:t>, технических, экономических, организационных и </a:t>
            </a:r>
            <a:r>
              <a:rPr lang="ru-RU" sz="2200" u="sng" dirty="0" smtClean="0"/>
              <a:t>других сведений</a:t>
            </a:r>
            <a:r>
              <a:rPr lang="ru-RU" sz="2200" u="sng" dirty="0"/>
              <a:t>, в том числе о результатах интеллектуальной деятельности в </a:t>
            </a:r>
            <a:r>
              <a:rPr lang="ru-RU" sz="2200" u="sng" dirty="0" smtClean="0"/>
              <a:t>научно-технической </a:t>
            </a:r>
            <a:r>
              <a:rPr lang="ru-RU" sz="2200" u="sng" dirty="0"/>
              <a:t>сфере, о способах осуществления профессиональной </a:t>
            </a:r>
            <a:r>
              <a:rPr lang="ru-RU" sz="2200" u="sng" dirty="0" smtClean="0"/>
              <a:t>деятельности, которые </a:t>
            </a:r>
            <a:r>
              <a:rPr lang="ru-RU" sz="2200" u="sng" dirty="0"/>
              <a:t>имеют действительную или потенциальную коммерческую ценность в </a:t>
            </a:r>
            <a:r>
              <a:rPr lang="ru-RU" sz="2200" u="sng" dirty="0" smtClean="0"/>
              <a:t>силу неизвестности </a:t>
            </a:r>
            <a:r>
              <a:rPr lang="ru-RU" sz="2200" u="sng" dirty="0"/>
              <a:t>их третьим лицам, в соответствии с решением правообладателя</a:t>
            </a:r>
            <a:r>
              <a:rPr lang="ru-RU" sz="2200" u="sng" dirty="0" smtClean="0"/>
              <a:t>.</a:t>
            </a:r>
            <a:endParaRPr lang="ru-RU" sz="22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260648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Меры по борьбе с плагиатом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147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107504" y="363915"/>
            <a:ext cx="10454785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Содержание квалификационной работы бакалавра каф. ТК и Н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 2014/2015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уч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год (по ФГОС ВО)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Квалификационная работа выполняется по предприятию в целом!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--------------------------------------------------------------------------------------------------------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Введение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с обоснованием актуальности и новизны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Технологическая часть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Ассортимент и характеристика выпускаемой продукции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Аналитический обзор научно-технической литературы и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обоснование способа производства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Обоснование выбора сырьевых компонентов и их характеристика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Обоснование состава композиции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Выбор, обоснование и описание технологической схемы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Теоретические основы технологических процессов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Контроль производства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Технологическое и теплотехническое оборудование, необходимое 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для реализации производственных процессов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Расчетно-аналитическая часть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Физико-химический расчет одного из процессов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Расчет состава сырьевой смеси, шихты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Материальный баланс производства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Режим работы предприятия и производственная программа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Оценка экономической эффективности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Охрана труда и природоохранные мероприятия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Автоматизация технологического процесса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Заключение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Список литературы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63800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Пример каф. Технологии керамики и наноматериалов</a:t>
            </a:r>
            <a:endParaRPr lang="ru-RU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948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0"/>
            <a:ext cx="7920880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Норма часов и методическое обеспечение ВКР бакалавра</a:t>
            </a:r>
          </a:p>
          <a:p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dirty="0" smtClean="0"/>
              <a:t>2014</a:t>
            </a:r>
            <a:r>
              <a:rPr lang="en-US" sz="2400" dirty="0" smtClean="0"/>
              <a:t>/1</a:t>
            </a:r>
            <a:r>
              <a:rPr lang="ru-RU" sz="2400" dirty="0" smtClean="0"/>
              <a:t>5</a:t>
            </a:r>
            <a:r>
              <a:rPr lang="en-US" sz="2400" dirty="0" smtClean="0"/>
              <a:t> </a:t>
            </a:r>
            <a:r>
              <a:rPr lang="ru-RU" sz="2400" dirty="0" err="1" smtClean="0"/>
              <a:t>уч</a:t>
            </a:r>
            <a:r>
              <a:rPr lang="ru-RU" sz="2400" dirty="0" smtClean="0"/>
              <a:t>. год</a:t>
            </a:r>
          </a:p>
          <a:p>
            <a:r>
              <a:rPr lang="ru-RU" sz="2400" dirty="0" smtClean="0"/>
              <a:t>Выпускающая кафедра -29 час</a:t>
            </a:r>
          </a:p>
          <a:p>
            <a:r>
              <a:rPr lang="ru-RU" sz="2400" dirty="0" smtClean="0"/>
              <a:t>Кафедры ОХТ, </a:t>
            </a:r>
            <a:r>
              <a:rPr lang="ru-RU" sz="2400" dirty="0" err="1" smtClean="0"/>
              <a:t>УиЭММ</a:t>
            </a:r>
            <a:r>
              <a:rPr lang="ru-RU" sz="2400" dirty="0" smtClean="0"/>
              <a:t>, </a:t>
            </a:r>
            <a:r>
              <a:rPr lang="ru-RU" sz="2400" dirty="0" err="1" smtClean="0"/>
              <a:t>ТКиА</a:t>
            </a:r>
            <a:r>
              <a:rPr lang="ru-RU" sz="2400" dirty="0" smtClean="0"/>
              <a:t> – </a:t>
            </a:r>
            <a:r>
              <a:rPr lang="en-US" sz="2400" dirty="0" smtClean="0"/>
              <a:t>1,5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2015</a:t>
            </a:r>
            <a:r>
              <a:rPr lang="en-US" sz="2400" dirty="0" smtClean="0"/>
              <a:t>/16 </a:t>
            </a:r>
            <a:r>
              <a:rPr lang="ru-RU" sz="2400" dirty="0" err="1" smtClean="0"/>
              <a:t>уч.год</a:t>
            </a:r>
            <a:endParaRPr lang="ru-RU" sz="2400" dirty="0" smtClean="0"/>
          </a:p>
          <a:p>
            <a:r>
              <a:rPr lang="ru-RU" sz="2400" dirty="0" smtClean="0"/>
              <a:t>Выпускающая кафедра -31,5 час</a:t>
            </a:r>
          </a:p>
          <a:p>
            <a:r>
              <a:rPr lang="ru-RU" sz="2400" dirty="0" smtClean="0"/>
              <a:t>Кафедры ОХТ, </a:t>
            </a:r>
            <a:r>
              <a:rPr lang="ru-RU" sz="2400" dirty="0" err="1" smtClean="0"/>
              <a:t>УиЭММ</a:t>
            </a:r>
            <a:r>
              <a:rPr lang="ru-RU" sz="2400" dirty="0" smtClean="0"/>
              <a:t>, </a:t>
            </a:r>
            <a:r>
              <a:rPr lang="ru-RU" sz="2400" dirty="0" err="1" smtClean="0"/>
              <a:t>ТКиА</a:t>
            </a:r>
            <a:r>
              <a:rPr lang="ru-RU" sz="2400" dirty="0" smtClean="0"/>
              <a:t> – 1,5 час.</a:t>
            </a:r>
          </a:p>
          <a:p>
            <a:endParaRPr lang="ru-RU" sz="2400" dirty="0" smtClean="0"/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400" dirty="0" smtClean="0"/>
              <a:t>Задание кафедрам - подготовить (обновить) методические указания для написания разделов по анализу экономической эффективности, автоматизации технологических процессов, охране труда и природоохранных мероприятий (</a:t>
            </a:r>
            <a:r>
              <a:rPr lang="ru-RU" sz="2400" u="sng" dirty="0" smtClean="0"/>
              <a:t>должны быть включены в план издания кафедр на 2015</a:t>
            </a:r>
            <a:r>
              <a:rPr lang="en-US" sz="2400" u="sng" dirty="0" smtClean="0"/>
              <a:t>/16 </a:t>
            </a:r>
            <a:r>
              <a:rPr lang="ru-RU" sz="2400" u="sng" dirty="0" smtClean="0"/>
              <a:t>год</a:t>
            </a:r>
            <a:r>
              <a:rPr lang="ru-RU" sz="2400" dirty="0" smtClean="0"/>
              <a:t>). 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endParaRPr lang="en-US" sz="800" dirty="0" smtClean="0"/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400" dirty="0" smtClean="0"/>
              <a:t>Кафедре </a:t>
            </a:r>
            <a:r>
              <a:rPr lang="ru-RU" sz="2400" dirty="0" err="1" smtClean="0"/>
              <a:t>УиЭММ</a:t>
            </a:r>
            <a:r>
              <a:rPr lang="ru-RU" sz="2400" dirty="0" smtClean="0"/>
              <a:t> рекомендуется внедрить методики SWOT-анализа в экономической части ВКР</a:t>
            </a:r>
          </a:p>
          <a:p>
            <a:r>
              <a:rPr lang="ru-RU" sz="2400" dirty="0" smtClean="0"/>
              <a:t>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419763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3386</TotalTime>
  <Words>537</Words>
  <Application>Microsoft Office PowerPoint</Application>
  <PresentationFormat>Экран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chimik</cp:lastModifiedBy>
  <cp:revision>197</cp:revision>
  <dcterms:created xsi:type="dcterms:W3CDTF">2014-11-26T08:51:50Z</dcterms:created>
  <dcterms:modified xsi:type="dcterms:W3CDTF">2014-12-09T07:06:25Z</dcterms:modified>
</cp:coreProperties>
</file>