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73" r:id="rId3"/>
    <p:sldId id="322" r:id="rId4"/>
    <p:sldId id="323" r:id="rId5"/>
    <p:sldId id="308" r:id="rId6"/>
    <p:sldId id="305" r:id="rId7"/>
    <p:sldId id="306" r:id="rId8"/>
    <p:sldId id="274" r:id="rId9"/>
    <p:sldId id="275" r:id="rId10"/>
    <p:sldId id="278" r:id="rId11"/>
    <p:sldId id="280" r:id="rId12"/>
    <p:sldId id="321" r:id="rId13"/>
    <p:sldId id="257" r:id="rId14"/>
    <p:sldId id="258" r:id="rId15"/>
    <p:sldId id="259" r:id="rId16"/>
    <p:sldId id="309" r:id="rId17"/>
    <p:sldId id="265" r:id="rId18"/>
    <p:sldId id="313" r:id="rId19"/>
    <p:sldId id="314" r:id="rId20"/>
    <p:sldId id="289" r:id="rId21"/>
    <p:sldId id="310" r:id="rId22"/>
    <p:sldId id="291" r:id="rId23"/>
    <p:sldId id="311" r:id="rId24"/>
    <p:sldId id="293" r:id="rId25"/>
    <p:sldId id="294" r:id="rId26"/>
    <p:sldId id="296" r:id="rId27"/>
    <p:sldId id="299" r:id="rId28"/>
    <p:sldId id="302" r:id="rId29"/>
    <p:sldId id="303" r:id="rId30"/>
    <p:sldId id="352" r:id="rId31"/>
    <p:sldId id="367" r:id="rId32"/>
    <p:sldId id="333" r:id="rId33"/>
    <p:sldId id="325" r:id="rId34"/>
    <p:sldId id="324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4" r:id="rId43"/>
    <p:sldId id="335" r:id="rId44"/>
    <p:sldId id="336" r:id="rId45"/>
    <p:sldId id="337" r:id="rId46"/>
    <p:sldId id="33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C4A7-3C03-47ED-8DA9-E28589B70BE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37AD-C3B8-46B1-A9E0-B44773E89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14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5544A-2FCA-4C6B-B982-45AC70CC7D6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6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37AD-C3B8-46B1-A9E0-B44773E892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3C9F-5313-47D5-9EAB-60326CC923E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D226-AD05-41AB-A3FE-E5285247C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3C9F-5313-47D5-9EAB-60326CC923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D226-AD05-41AB-A3FE-E5285247C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2;&#1072;&#1079;%20&#1052;&#1054;&#1053;%20&#1056;&#1060;%20&#1086;&#1090;%2019%20_2_%202013%20&#1075;.%20_%201367_&#1054;&#1073;%20&#1091;&#1090;&#1074;&#1077;&#1088;&#1078;&#1076;&#1077;&#1085;&#1080;&#1080;%20&#1055;&#1086;&#1088;&#1103;&#1076;&#1082;&#1072;%20&#1086;&#1088;&#1075;&#1072;&#1085;&#1080;&#1079;&#1072;&#1094;&#1080;&#1080;%20&#1080;%20&#1086;&#1089;&#1091;&#1097;&#1077;&#1089;&#1090;&#1074;&#1083;&#1077;&#1085;&#1080;&#1103;%20&#1086;&#1073;&#1088;&#1072;&#1079;&#1086;&#1074;&#1072;&#1090;&#1077;&#1083;&#1100;&#1085;&#1086;&#1081;%20&#1076;&#1077;&#1103;&#1090;&#1077;&#1083;&#1100;&#1085;&#1086;&#1089;&#1090;&#1080;%20&#1087;&#1086;%20&#1054;&#1055;%20&#1042;&#1054;_&#1041;&#1072;&#1082;_&#1052;&#1072;&#1075;_&#1057;&#1087;&#1077;&#1094;.doc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438210"/>
            <a:ext cx="8604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№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повестки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Новое в стандартизации высшего образования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собенности ФГОС 3+  и переход на ФГОС 4.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Модернизация основных образовательных программ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3813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2000" b="1" kern="0" dirty="0" smtClean="0">
                <a:latin typeface="Arial" panose="020B0604020202020204" pitchFamily="34" charset="0"/>
                <a:cs typeface="Times New Roman" pitchFamily="18" charset="0"/>
              </a:rPr>
              <a:t>Научно-методический совет ИГХТУ, 8 декабря 2014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797152"/>
            <a:ext cx="56886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kern="0" dirty="0" smtClean="0"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М.Ф.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kern="0" dirty="0" smtClean="0">
                <a:latin typeface="Arial" pitchFamily="34" charset="0"/>
                <a:cs typeface="Arial" pitchFamily="34" charset="0"/>
              </a:rPr>
              <a:t>Бутман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7416" y="0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Завтра ветер переменится,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Завтра, прошлому взамен,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Он придёт, он будет добрый, ласковый,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Ветер перемен     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Наум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Олев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484" cy="25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0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20688"/>
          </a:xfrm>
        </p:spPr>
        <p:txBody>
          <a:bodyPr/>
          <a:lstStyle/>
          <a:p>
            <a:r>
              <a:rPr lang="ru-RU" sz="2000" dirty="0" smtClean="0"/>
              <a:t>Переход на ФГОС-4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35283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ФГОС 3+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00808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348880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996952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 – для каждого направления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645024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ОПК – для каждого направления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014" y="4293096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ПК(при наличии) – для каждого направления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941168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89240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052736"/>
            <a:ext cx="35283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ФГОС 4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1700808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УГСН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2348880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57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996952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Единые УК – для каждого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3645024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ОПК – для каждой УГСН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4478" y="4293096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 – в ПООП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941168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50445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0512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505124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22" idx="3"/>
          </p:cNvCxnSpPr>
          <p:nvPr/>
        </p:nvCxnSpPr>
        <p:spPr>
          <a:xfrm>
            <a:off x="5725339" y="5235908"/>
            <a:ext cx="5028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3" idx="1"/>
          </p:cNvCxnSpPr>
          <p:nvPr/>
        </p:nvCxnSpPr>
        <p:spPr>
          <a:xfrm>
            <a:off x="7164288" y="523590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52659" y="5517232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бакалавр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2659" y="5733256"/>
            <a:ext cx="97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195736" y="5727978"/>
            <a:ext cx="356923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30" idx="1"/>
          </p:cNvCxnSpPr>
          <p:nvPr/>
        </p:nvCxnSpPr>
        <p:spPr>
          <a:xfrm>
            <a:off x="2195736" y="5917922"/>
            <a:ext cx="3569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944478" y="5598532"/>
            <a:ext cx="352839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674" y="554859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Бакалавр химии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8674" y="5764614"/>
            <a:ext cx="17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 химии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351751" y="5759336"/>
            <a:ext cx="356923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8" idx="1"/>
          </p:cNvCxnSpPr>
          <p:nvPr/>
        </p:nvCxnSpPr>
        <p:spPr>
          <a:xfrm>
            <a:off x="6351751" y="5949280"/>
            <a:ext cx="3569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5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4026171"/>
              </p:ext>
            </p:extLst>
          </p:nvPr>
        </p:nvGraphicFramePr>
        <p:xfrm>
          <a:off x="179512" y="0"/>
          <a:ext cx="8820472" cy="6615354"/>
        </p:xfrm>
        <a:graphic>
          <a:graphicData uri="http://schemas.openxmlformats.org/presentationml/2006/ole">
            <p:oleObj spid="_x0000_s29717" name="Слайд" r:id="rId3" imgW="4526371" imgH="3394113" progId="PowerPoint.Slide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51990" y="5934670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Основа классификации: общность предметного ядра содержания, </a:t>
            </a:r>
            <a:b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сходные условия реализации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836712"/>
          <a:ext cx="3456508" cy="5013177"/>
        </p:xfrm>
        <a:graphic>
          <a:graphicData uri="http://schemas.openxmlformats.org/drawingml/2006/table">
            <a:tbl>
              <a:tblPr/>
              <a:tblGrid>
                <a:gridCol w="3456508"/>
              </a:tblGrid>
              <a:tr h="50131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Министерства образования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науки Российской Федерации  от «____»__________2013 г. №____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         ГОСУДАРСТВЕННЫЙ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СТАНДАРТ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ВЫСШЕГО ОБРАЗОВАНИЯ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высшего образования 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131000 НЕФТЕГАЗОВОЕ ДЕЛО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Квалификации: 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Академический бакалавр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Прикладной бакалавр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3022600" y="3638550"/>
            <a:ext cx="639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932040" y="908720"/>
            <a:ext cx="3923928" cy="5329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</a:t>
            </a: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науки Российской Федерации  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«____»__________2014 г. №____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         ГОСУДАРСТВЕННЫЙ</a:t>
            </a: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ОБРАЗОВАТЕЛЬНЫЙ СТАНДАРТ</a:t>
            </a:r>
            <a:b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высшего образования </a:t>
            </a: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21.03.01 НЕФТЕГАЗОВОЕ ДЕЛО</a:t>
            </a:r>
            <a:endParaRPr lang="ru-RU" altLang="ru-RU" sz="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211638" y="3638550"/>
            <a:ext cx="1081087" cy="484188"/>
          </a:xfrm>
          <a:prstGeom prst="rightArrow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CC6600">
                  <a:lumMod val="75000"/>
                </a:srgbClr>
              </a:solidFill>
              <a:latin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259632" y="4797152"/>
            <a:ext cx="172819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87624" y="4725144"/>
            <a:ext cx="194421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16632"/>
            <a:ext cx="77978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083054"/>
              </p:ext>
            </p:extLst>
          </p:nvPr>
        </p:nvGraphicFramePr>
        <p:xfrm>
          <a:off x="323528" y="6286500"/>
          <a:ext cx="8568952" cy="571500"/>
        </p:xfrm>
        <a:graphic>
          <a:graphicData uri="http://schemas.openxmlformats.org/drawingml/2006/table">
            <a:tbl>
              <a:tblPr/>
              <a:tblGrid>
                <a:gridCol w="4608512"/>
                <a:gridCol w="3960440"/>
              </a:tblGrid>
              <a:tr h="567246"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Указана квалификация, соответствующая уровню высшего образования «бакалавр», «магистр», «специалист»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Квалификация не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указана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8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97800" cy="72072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5529411"/>
          </a:xfrm>
          <a:extLst/>
        </p:spPr>
        <p:txBody>
          <a:bodyPr>
            <a:noAutofit/>
          </a:bodyPr>
          <a:lstStyle/>
          <a:p>
            <a:pPr marL="514350" indent="-514350" algn="just" eaLnBrk="1" hangingPunct="1">
              <a:buFontTx/>
              <a:buNone/>
              <a:defRPr/>
            </a:pPr>
            <a:endParaRPr lang="ru-RU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14350" indent="-514350" algn="just"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Раздел 1. Область применения –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изменения не вносились</a:t>
            </a:r>
          </a:p>
          <a:p>
            <a:pPr marL="514350" indent="-514350"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514350" indent="-514350" algn="just">
              <a:buNone/>
              <a:defRPr/>
            </a:pPr>
            <a:endParaRPr lang="ru-RU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14350" indent="-514350" algn="just"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Раздел 2 . Используемые сокращения</a:t>
            </a:r>
          </a:p>
          <a:p>
            <a:pPr marL="514350" indent="-514350" algn="just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ru-RU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14350" indent="-514350" algn="just" eaLnBrk="1" hangingPunct="1">
              <a:buFontTx/>
              <a:buNone/>
              <a:defRPr/>
            </a:pPr>
            <a:endParaRPr lang="ru-RU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51520" y="3429000"/>
          <a:ext cx="8712968" cy="2232248"/>
        </p:xfrm>
        <a:graphic>
          <a:graphicData uri="http://schemas.openxmlformats.org/presentationml/2006/ole">
            <p:oleObj spid="_x0000_s28697" name="Документ" r:id="rId3" imgW="6146084" imgH="13442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5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7797800" cy="6206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739436"/>
              </p:ext>
            </p:extLst>
          </p:nvPr>
        </p:nvGraphicFramePr>
        <p:xfrm>
          <a:off x="107504" y="908720"/>
          <a:ext cx="8856985" cy="4960844"/>
        </p:xfrm>
        <a:graphic>
          <a:graphicData uri="http://schemas.openxmlformats.org/drawingml/2006/table">
            <a:tbl>
              <a:tblPr/>
              <a:tblGrid>
                <a:gridCol w="5261085"/>
                <a:gridCol w="3595900"/>
              </a:tblGrid>
              <a:tr h="388844">
                <a:tc gridSpan="2">
                  <a:txBody>
                    <a:bodyPr/>
                    <a:lstStyle/>
                    <a:p>
                      <a:pPr marL="101219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1219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Характеристика направления подготовки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9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 1 с указанием нормативного срока,                          квалификации (степени) выпускников, трудоемкости (в зачетных единицах), форм и сроков получения образования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 1 исключена; </a:t>
                      </a: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Текстом </a:t>
                      </a:r>
                      <a:r>
                        <a:rPr lang="ru-RU" sz="2000" kern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указаны формы               обучения, объем программы, сроки получения образования в очной и иных формах обучения, сроки и объем программы при обучении по индивидуальному учебному плану;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предусмотрено использование электронного обучения, дистанционных образовательных технологий, возможность реализации сетевой формы </a:t>
                      </a: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r>
                        <a:rPr lang="ru-RU" sz="2000" kern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указан язык обучения.</a:t>
                      </a: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7153171"/>
              </p:ext>
            </p:extLst>
          </p:nvPr>
        </p:nvGraphicFramePr>
        <p:xfrm>
          <a:off x="251520" y="3068960"/>
          <a:ext cx="5050393" cy="1463040"/>
        </p:xfrm>
        <a:graphic>
          <a:graphicData uri="http://schemas.openxmlformats.org/drawingml/2006/table">
            <a:tbl>
              <a:tblPr/>
              <a:tblGrid>
                <a:gridCol w="954300"/>
                <a:gridCol w="930952"/>
                <a:gridCol w="116840"/>
                <a:gridCol w="935209"/>
                <a:gridCol w="1090628"/>
                <a:gridCol w="102246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Наименование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Квалификация (степень)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Нормативный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Трудоемкость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ООП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>
                          <a:effectLst/>
                        </a:rPr>
                        <a:t>соответствии с принятой классификацией ООП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>
                          <a:effectLst/>
                        </a:rPr>
                        <a:t>наименование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>
                          <a:effectLst/>
                        </a:rPr>
                        <a:t>срок освоения ООП, включая последипломный отпуск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(в зачетных единицах)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baseline="0" dirty="0" err="1">
                          <a:effectLst/>
                        </a:rPr>
                        <a:t>бакалавриата</a:t>
                      </a:r>
                      <a:r>
                        <a:rPr lang="ru-RU" sz="900" baseline="0" dirty="0">
                          <a:effectLst/>
                        </a:rPr>
                        <a:t>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effectLst/>
                        </a:rPr>
                        <a:t>62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>
                          <a:effectLst/>
                        </a:rPr>
                        <a:t>бакалавр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>
                          <a:effectLst/>
                        </a:rPr>
                        <a:t>4 года 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effectLst/>
                        </a:rPr>
                        <a:t>240</a:t>
                      </a:r>
                      <a:endParaRPr lang="ru-RU" sz="900" baseline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03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274200"/>
              </p:ext>
            </p:extLst>
          </p:nvPr>
        </p:nvGraphicFramePr>
        <p:xfrm>
          <a:off x="107504" y="1988840"/>
          <a:ext cx="8748464" cy="4785546"/>
        </p:xfrm>
        <a:graphic>
          <a:graphicData uri="http://schemas.openxmlformats.org/drawingml/2006/table">
            <a:tbl>
              <a:tblPr/>
              <a:tblGrid>
                <a:gridCol w="4267500"/>
                <a:gridCol w="4480964"/>
              </a:tblGrid>
              <a:tr h="655636">
                <a:tc gridSpan="2">
                  <a:txBody>
                    <a:bodyPr/>
                    <a:lstStyle/>
                    <a:p>
                      <a:pPr marL="1289050" marR="124079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89050" marR="12407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 Требования к результатам освоения основной образовательной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978">
                <a:tc gridSpan="2"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59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Общекультурные компетенции заданы для каждого направления.</a:t>
                      </a: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Bef>
                          <a:spcPts val="1200"/>
                        </a:spcBef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Общекультурные компетенции: единый перечень на уровень высшего образования (разработчики – экспертные советы)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500"/>
                        </a:lnSpc>
                        <a:spcBef>
                          <a:spcPts val="1200"/>
                        </a:spcBef>
                      </a:pPr>
                      <a:r>
                        <a:rPr lang="ru-RU" sz="18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компетенции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Общепрофессиональные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единые по направлению подготовки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разработчики – УМО по направлениям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– по видам деятельности и профилям (направленности) подготовки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разработчики – вузы совместно с работодателями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260648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922091"/>
              </p:ext>
            </p:extLst>
          </p:nvPr>
        </p:nvGraphicFramePr>
        <p:xfrm>
          <a:off x="827584" y="665635"/>
          <a:ext cx="7344816" cy="1189537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721485">
                <a:tc>
                  <a:txBody>
                    <a:bodyPr/>
                    <a:lstStyle/>
                    <a:p>
                      <a:pPr marL="2286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Характеристика профессиональной деятельности выпускников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Изменения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вносились.</a:t>
                      </a:r>
                    </a:p>
                  </a:txBody>
                  <a:tcPr marL="25211" marR="25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76456" cy="6858000"/>
          </a:xfrm>
        </p:spPr>
        <p:txBody>
          <a:bodyPr>
            <a:noAutofit/>
          </a:bodyPr>
          <a:lstStyle/>
          <a:p>
            <a:pPr marL="514350" indent="-514350" algn="just" eaLnBrk="1" hangingPunct="1">
              <a:buFontTx/>
              <a:buNone/>
              <a:defRPr/>
            </a:pPr>
            <a:endParaRPr lang="ru-RU" sz="2000" b="1" dirty="0" smtClean="0"/>
          </a:p>
          <a:p>
            <a:pPr marL="514350" indent="-514350" algn="just" eaLnBrk="1" hangingPunct="1">
              <a:buFontTx/>
              <a:buNone/>
              <a:defRPr/>
            </a:pPr>
            <a:r>
              <a:rPr lang="ru-RU" sz="2000" b="1" dirty="0" smtClean="0"/>
              <a:t>	</a:t>
            </a: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Выпускник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программы бакалавриата должен обладать следующими </a:t>
            </a:r>
            <a:r>
              <a:rPr lang="ru-RU" sz="20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общекультурными компетенциями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(ОК): </a:t>
            </a:r>
            <a:endParaRPr lang="ru-RU" sz="20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indent="-514350" algn="just" eaLnBrk="1" hangingPunct="1">
              <a:buFontTx/>
              <a:buNone/>
              <a:defRPr/>
            </a:pPr>
            <a:endParaRPr lang="ru-RU" sz="20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- способность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использовать основы </a:t>
            </a:r>
            <a:r>
              <a:rPr lang="ru-RU" sz="1600" b="1" u="sng" dirty="0">
                <a:latin typeface="Arial" pitchFamily="34" charset="0"/>
                <a:ea typeface="Times New Roman"/>
                <a:cs typeface="Arial" pitchFamily="34" charset="0"/>
              </a:rPr>
              <a:t>философских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знаний для формирования мировоззренческой позиции (ОК-1);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- способность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анализировать основные этапы и закономерности </a:t>
            </a:r>
            <a:r>
              <a:rPr lang="ru-RU" sz="1600" b="1" u="sng" dirty="0">
                <a:latin typeface="Arial" pitchFamily="34" charset="0"/>
                <a:ea typeface="Times New Roman"/>
                <a:cs typeface="Arial" pitchFamily="34" charset="0"/>
              </a:rPr>
              <a:t>исторического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развития общества для формирования гражданской позиции (ОК-2);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- способность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использовать основы </a:t>
            </a:r>
            <a:r>
              <a:rPr lang="ru-RU" sz="1600" b="1" u="sng" dirty="0">
                <a:latin typeface="Arial" pitchFamily="34" charset="0"/>
                <a:ea typeface="Times New Roman"/>
                <a:cs typeface="Arial" pitchFamily="34" charset="0"/>
              </a:rPr>
              <a:t>экономических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знаний в различных сферах деятельности (ОК-3);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- способность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использовать основы </a:t>
            </a:r>
            <a:r>
              <a:rPr lang="ru-RU" sz="1600" b="1" u="sng" dirty="0">
                <a:latin typeface="Arial" pitchFamily="34" charset="0"/>
                <a:ea typeface="Times New Roman"/>
                <a:cs typeface="Arial" pitchFamily="34" charset="0"/>
              </a:rPr>
              <a:t>правовых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знаний в различных сферах деятельности (ОК-4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способность к коммуникации в устной и письменной формах на </a:t>
            </a:r>
            <a:r>
              <a:rPr lang="ru-RU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 и иностранном языках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для решения задач межличностного и межкультурного взаимодействия (ОК-5);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работать в команде, толерантно воспринимая социальные и культурные различия (ОК-6);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способность к самоорганизации и самообразованию (ОК-7);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способность использовать методы и средства </a:t>
            </a:r>
            <a:r>
              <a:rPr lang="ru-RU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физической культуры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для обеспечения полноценной социальной и профессиональной деятельности (ОК-8);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способность использовать приемы первой помощи, методы защиты в условиях чрезвычайных ситуаций (ОК-9).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2"/>
          <a:ext cx="8568952" cy="5200341"/>
        </p:xfrm>
        <a:graphic>
          <a:graphicData uri="http://schemas.openxmlformats.org/drawingml/2006/table">
            <a:tbl>
              <a:tblPr/>
              <a:tblGrid>
                <a:gridCol w="4256736"/>
                <a:gridCol w="4312216"/>
              </a:tblGrid>
              <a:tr h="523835">
                <a:tc gridSpan="2">
                  <a:txBody>
                    <a:bodyPr/>
                    <a:lstStyle/>
                    <a:p>
                      <a:pPr marL="123761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3761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Требования к структуре программы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50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Таблица 2 по структуре ООП с указанием учебных циклов и проектируемых результатов их освоения, трудоемкости учебных циклов, закрепленного перечня дисциплин для разработки ПООП и кодов формирования компетенций.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Таблица 2 исключена;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введена таблица по структуре ООП с указанием наименований учебных блоков и объема программы в зачетных единицах;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сохранены соответствующие базовая и вариативная части; 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дана ссылка на то, что программа завершается присвоением квалификации, которая указывается в соответствие с перечнем специальностей и направлений подготовки высшего образования; 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набор дисциплин (модулей) образовательная организация определяет самостоятельно в объеме, установленном ФГОС ВО, с учетом соответствующей ПООП. 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Вставлен Блок 2 «Практики», включающий описание типов практик.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9792" y="260648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340768"/>
          <a:ext cx="8280920" cy="4248472"/>
        </p:xfrm>
        <a:graphic>
          <a:graphicData uri="http://schemas.openxmlformats.org/drawingml/2006/table">
            <a:tbl>
              <a:tblPr/>
              <a:tblGrid>
                <a:gridCol w="4113652"/>
                <a:gridCol w="4167268"/>
              </a:tblGrid>
              <a:tr h="4248472">
                <a:tc>
                  <a:txBody>
                    <a:bodyPr/>
                    <a:lstStyle/>
                    <a:p>
                      <a:pPr marL="12827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ФГОС ВПО по-разному определяет объемы преддипломной практики и государственной итоговой аттестации; </a:t>
                      </a:r>
                      <a:b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разных ФГОС преддипломная практика включается либо в раздел «практики», либо в раздел «государственная итоговая аттестация».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ФГОС ВО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преддипломная практика включена в раздел «практики», установлена единая трудоемкость государственной итоговой аттестации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6-9 </a:t>
                      </a:r>
                      <a:r>
                        <a:rPr lang="ru-RU" sz="1600" dirty="0" err="1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з.е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Дисциплины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(модули), относящиеся к вариативной части программы бакалавриата и практики, определяют направленность (профиль) программы бакалавриата. Отличие программ академического бакалавриата от программ прикладного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бакалавриата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заключается в разных объемах практик.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92696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988840"/>
            <a:ext cx="8229600" cy="459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Структура ООП во ФГОС ВПО (до 2013г.)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297038"/>
              </p:ext>
            </p:extLst>
          </p:nvPr>
        </p:nvGraphicFramePr>
        <p:xfrm>
          <a:off x="323528" y="2708921"/>
          <a:ext cx="8568953" cy="1944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6091"/>
                <a:gridCol w="2611491"/>
                <a:gridCol w="1550572"/>
                <a:gridCol w="1958618"/>
                <a:gridCol w="1632181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УЦ ООП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Учебные циклы и проектируемые результаты их освоения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Трудоемкость (зачетные </a:t>
                      </a:r>
                      <a:r>
                        <a:rPr lang="ru-RU" sz="1600" dirty="0" smtClean="0">
                          <a:effectLst/>
                        </a:rPr>
                        <a:t>единицы)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перечень дисциплин для разработки примерных программ, учебников и учебных пособий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Коды </a:t>
                      </a:r>
                      <a:r>
                        <a:rPr lang="ru-RU" sz="1600" dirty="0" smtClean="0">
                          <a:effectLst/>
                        </a:rPr>
                        <a:t>формируемых </a:t>
                      </a:r>
                      <a:r>
                        <a:rPr lang="ru-RU" sz="1600" dirty="0">
                          <a:effectLst/>
                        </a:rPr>
                        <a:t>компетенций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7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9115535"/>
              </p:ext>
            </p:extLst>
          </p:nvPr>
        </p:nvGraphicFramePr>
        <p:xfrm>
          <a:off x="-324544" y="0"/>
          <a:ext cx="9144000" cy="6858000"/>
        </p:xfrm>
        <a:graphic>
          <a:graphicData uri="http://schemas.openxmlformats.org/presentationml/2006/ole">
            <p:oleObj spid="_x0000_s30739" name="Слайд" r:id="rId3" imgW="4572049" imgH="3429015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313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46" y="260648"/>
            <a:ext cx="8229600" cy="54868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Структура ООП бакалавра ФГОС ВО 2013г.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094" y="1435776"/>
            <a:ext cx="9217024" cy="36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106644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– 3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4421809">
            <a:off x="4785399" y="1617299"/>
            <a:ext cx="792088" cy="288032"/>
          </a:xfrm>
          <a:prstGeom prst="rightArrow">
            <a:avLst>
              <a:gd name="adj1" fmla="val 50000"/>
              <a:gd name="adj2" fmla="val 68953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5892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Магистратура 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63280" y="551723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5081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практико-ориентированная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или инженерная)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63280" y="5877272"/>
            <a:ext cx="50060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07224" y="59124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4421809">
            <a:off x="6297564" y="1604405"/>
            <a:ext cx="792088" cy="288032"/>
          </a:xfrm>
          <a:prstGeom prst="rightArrow">
            <a:avLst>
              <a:gd name="adj1" fmla="val 50000"/>
              <a:gd name="adj2" fmla="val 68953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2235" y="1052736"/>
            <a:ext cx="320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ВВЕДЕНО  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ФГОС 3+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2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7992888" cy="679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Базовая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часть ООП включает обязательные для освоения дисциплины и практики по направлению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000" kern="0" dirty="0">
                <a:latin typeface="Arial" pitchFamily="34" charset="0"/>
                <a:cs typeface="Arial" pitchFamily="34" charset="0"/>
              </a:rPr>
              <a:t>Вариативная часть формируется образовательной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организацией и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другими участниками образовательных отношений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000" kern="0" dirty="0">
                <a:latin typeface="Arial" pitchFamily="34" charset="0"/>
                <a:cs typeface="Arial" pitchFamily="34" charset="0"/>
              </a:rPr>
              <a:t>Образовательная организация вправе выбрать направленность (профиль) образовательной программы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900"/>
              </a:spcAft>
              <a:buClr>
                <a:srgbClr val="FFFFFF"/>
              </a:buClr>
              <a:defRPr/>
            </a:pPr>
            <a:endParaRPr lang="ru-RU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  <a:buClr>
                <a:srgbClr val="FFFFFF"/>
              </a:buClr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Четко разграничены и определены понятия </a:t>
            </a:r>
          </a:p>
          <a:p>
            <a:pPr>
              <a:spcAft>
                <a:spcPts val="900"/>
              </a:spcAft>
              <a:buClr>
                <a:srgbClr val="FFFFFF"/>
              </a:buClr>
              <a:defRPr/>
            </a:pPr>
            <a:r>
              <a:rPr lang="ru-RU" sz="2000" b="1" i="1" kern="0" dirty="0" smtClean="0">
                <a:latin typeface="Arial" pitchFamily="34" charset="0"/>
                <a:cs typeface="Arial" pitchFamily="34" charset="0"/>
              </a:rPr>
              <a:t>«компетенции»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как результата </a:t>
            </a:r>
            <a:r>
              <a:rPr lang="ru-RU" sz="2000" b="1" u="sng" kern="0" dirty="0" smtClean="0">
                <a:latin typeface="Arial" pitchFamily="34" charset="0"/>
                <a:cs typeface="Arial" pitchFamily="34" charset="0"/>
              </a:rPr>
              <a:t>полного освоения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образовательной программы выпускником и </a:t>
            </a:r>
          </a:p>
          <a:p>
            <a:pPr>
              <a:spcAft>
                <a:spcPts val="900"/>
              </a:spcAft>
              <a:buClr>
                <a:srgbClr val="FFFFFF"/>
              </a:buClr>
              <a:defRPr/>
            </a:pPr>
            <a:r>
              <a:rPr lang="ru-RU" sz="2000" b="1" i="1" kern="0" dirty="0" smtClean="0">
                <a:latin typeface="Arial" pitchFamily="34" charset="0"/>
                <a:cs typeface="Arial" pitchFamily="34" charset="0"/>
              </a:rPr>
              <a:t>«результаты обучения</a:t>
            </a:r>
            <a:r>
              <a:rPr lang="ru-RU" sz="2000" b="1" kern="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: знания, умения и навыки (</a:t>
            </a:r>
            <a:r>
              <a:rPr lang="ru-RU" sz="2000" kern="0" dirty="0" err="1" smtClean="0">
                <a:latin typeface="Arial" pitchFamily="34" charset="0"/>
                <a:cs typeface="Arial" pitchFamily="34" charset="0"/>
              </a:rPr>
              <a:t>ЗУНы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), которыми владеет обучающийся в результате </a:t>
            </a:r>
            <a:r>
              <a:rPr lang="ru-RU" sz="2000" b="1" u="sng" kern="0" dirty="0" smtClean="0">
                <a:latin typeface="Arial" pitchFamily="34" charset="0"/>
                <a:cs typeface="Arial" pitchFamily="34" charset="0"/>
              </a:rPr>
              <a:t>освоения отдельных дисциплин (модулей)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и необходимые для формирования определенных компетенций, 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т.е. </a:t>
            </a:r>
            <a:r>
              <a:rPr lang="en-US" sz="2000" i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kern="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kern="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ЗУНы</a:t>
            </a:r>
            <a:r>
              <a:rPr lang="ru-RU" sz="2000" b="1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составная часть компетенций</a:t>
            </a:r>
            <a:r>
              <a:rPr lang="ru-RU" sz="2000" b="1" kern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FFFFFF"/>
              </a:buClr>
              <a:buFontTx/>
              <a:buNone/>
              <a:defRPr/>
            </a:pPr>
            <a:endParaRPr lang="ru-RU" sz="2000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endParaRPr lang="ru-RU" sz="2400" kern="0" cap="small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№1367 от 19.12.2013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организации и осуществления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по программам бакалавриата, программам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магистратуры»</a:t>
            </a:r>
            <a:r>
              <a:rPr lang="en-US" sz="2000" dirty="0" smtClean="0"/>
              <a:t> </a:t>
            </a:r>
            <a:endParaRPr lang="ru-RU" sz="2000" dirty="0"/>
          </a:p>
          <a:p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039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20" y="3429000"/>
            <a:ext cx="8229600" cy="179107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Полностью прописан </a:t>
            </a:r>
            <a:r>
              <a:rPr lang="ru-RU" sz="2200" u="sng" dirty="0" smtClean="0"/>
              <a:t>раздел 7 «Требования </a:t>
            </a:r>
            <a:r>
              <a:rPr lang="ru-RU" sz="2200" u="sng" dirty="0"/>
              <a:t>к условиям реализации программы </a:t>
            </a:r>
            <a:r>
              <a:rPr lang="ru-RU" sz="2200" u="sng" dirty="0" err="1"/>
              <a:t>бакалавриата</a:t>
            </a:r>
            <a:r>
              <a:rPr lang="ru-RU" sz="2200" u="sng" dirty="0"/>
              <a:t> / </a:t>
            </a:r>
            <a:r>
              <a:rPr lang="ru-RU" sz="2200" u="sng" dirty="0" err="1"/>
              <a:t>специалитета</a:t>
            </a:r>
            <a:r>
              <a:rPr lang="ru-RU" sz="2200" u="sng" dirty="0"/>
              <a:t> / </a:t>
            </a:r>
            <a:r>
              <a:rPr lang="ru-RU" sz="2200" u="sng" dirty="0" smtClean="0"/>
              <a:t>магистратуры»</a:t>
            </a:r>
            <a:r>
              <a:rPr lang="ru-RU" sz="2200" dirty="0" smtClean="0"/>
              <a:t>, содержащий общесистемные требования к реализации программ разных уровней.</a:t>
            </a:r>
            <a:br>
              <a:rPr lang="ru-RU" sz="2200" dirty="0" smtClean="0"/>
            </a:br>
            <a:r>
              <a:rPr lang="ru-RU" sz="2200" dirty="0" smtClean="0"/>
              <a:t>Расписаны требования к научно-педагогическим работникам, </a:t>
            </a:r>
            <a:r>
              <a:rPr lang="ru-RU" sz="2200" dirty="0"/>
              <a:t>материально-техническому и учебно-методическому обеспечению </a:t>
            </a:r>
            <a:r>
              <a:rPr lang="ru-RU" sz="2200" dirty="0" smtClean="0"/>
              <a:t>программы. </a:t>
            </a:r>
            <a:br>
              <a:rPr lang="ru-RU" sz="2200" dirty="0" smtClean="0"/>
            </a:br>
            <a:r>
              <a:rPr lang="ru-RU" sz="2200" dirty="0" smtClean="0"/>
              <a:t>Подробно представлены требования к электронной информационно-образовательной среде организации. </a:t>
            </a:r>
            <a:br>
              <a:rPr lang="ru-RU" sz="2200" dirty="0" smtClean="0"/>
            </a:br>
            <a:r>
              <a:rPr lang="ru-RU" sz="2200" i="1" dirty="0"/>
              <a:t>В частности, каждый обучающийся в течение всего обучения обеспечивается неограниченным доступом к электронно-библиотечным системам (электронным библиотекам) и к электронной информационно-образовательной среде организации.</a:t>
            </a:r>
            <a:br>
              <a:rPr lang="ru-RU" sz="2200" i="1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050" y="373306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200" dirty="0" smtClean="0"/>
              <a:t>Раздел </a:t>
            </a:r>
            <a:r>
              <a:rPr lang="ru-RU" sz="2200" dirty="0"/>
              <a:t>8. </a:t>
            </a:r>
            <a:r>
              <a:rPr lang="ru-RU" sz="2200" dirty="0" smtClean="0"/>
              <a:t>«Оценка </a:t>
            </a:r>
            <a:r>
              <a:rPr lang="ru-RU" sz="2200" dirty="0"/>
              <a:t>качества освоения </a:t>
            </a:r>
            <a:r>
              <a:rPr lang="ru-RU" sz="2200" dirty="0" smtClean="0"/>
              <a:t>ООП» в ФГОС ВО исключен</a:t>
            </a:r>
            <a:r>
              <a:rPr lang="ru-RU" sz="22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4540" y="188640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ВПО 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  <a:sym typeface="Symbol"/>
              </a:rPr>
              <a:t>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ФГОС 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676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000" kern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№</a:t>
            </a:r>
            <a:r>
              <a:rPr lang="ru-RU" sz="2000" kern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273-ФЗ, статья </a:t>
            </a:r>
            <a:r>
              <a:rPr lang="ru-RU" sz="2000" kern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0" indent="0" eaLnBrk="1" hangingPunct="1">
              <a:lnSpc>
                <a:spcPct val="15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000" kern="0" dirty="0">
                <a:effectLst/>
                <a:latin typeface="Times New Roman" pitchFamily="18" charset="0"/>
                <a:cs typeface="Times New Roman" pitchFamily="18" charset="0"/>
              </a:rPr>
              <a:t>П.7. Организации, осуществляющие образовательную деятельность по имеющим государственную аккредитацию образовательным программам (за исключением…)  </a:t>
            </a:r>
            <a:r>
              <a:rPr lang="ru-RU" sz="2000" u="sng" kern="0" dirty="0">
                <a:effectLst/>
                <a:latin typeface="Times New Roman" pitchFamily="18" charset="0"/>
                <a:cs typeface="Times New Roman" pitchFamily="18" charset="0"/>
              </a:rPr>
              <a:t>разрабатывают образовательные программы в соответствии с ФГОС и с учетом соответствующих примерных основных образовательных программ (ПООП</a:t>
            </a:r>
            <a:r>
              <a:rPr lang="ru-RU" sz="2000" u="sng" kern="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kern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000" kern="0" dirty="0">
                <a:effectLst/>
                <a:latin typeface="Times New Roman" pitchFamily="18" charset="0"/>
                <a:cs typeface="Times New Roman" pitchFamily="18" charset="0"/>
              </a:rPr>
              <a:t>П.9 ПООП разрабатываются с учетом их уровня и направленности на основе ФГОС</a:t>
            </a:r>
          </a:p>
          <a:p>
            <a:pPr marL="0" indent="0" eaLnBrk="1" hangingPunct="1">
              <a:lnSpc>
                <a:spcPct val="15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000" kern="0" dirty="0">
                <a:effectLst/>
                <a:latin typeface="Times New Roman" pitchFamily="18" charset="0"/>
                <a:cs typeface="Times New Roman" pitchFamily="18" charset="0"/>
              </a:rPr>
              <a:t>П.10. ПООП включаются по результатам экспертизы в реестр ПООП, являющийся государственной информационной системой…</a:t>
            </a:r>
          </a:p>
          <a:p>
            <a:pPr marL="0" indent="0" eaLnBrk="1" hangingPunct="1">
              <a:lnSpc>
                <a:spcPct val="15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sz="2000" kern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основные образовательные программы</a:t>
            </a:r>
          </a:p>
          <a:p>
            <a:pPr algn="ctr"/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(ПООП)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0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476672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Методическая база разработки ООП на основе «рамочных» ФГОС 3+ (и ФГОС 4)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Включение инструкций по согласованию требований ФГОС к результатам освоения ООП (компетенциям) и требований ООП к результатам освоения дисциплин (</a:t>
            </a:r>
            <a:r>
              <a:rPr lang="ru-RU" sz="2000" kern="0" dirty="0" err="1" smtClean="0">
                <a:effectLst/>
                <a:latin typeface="Arial" pitchFamily="34" charset="0"/>
                <a:cs typeface="Arial" pitchFamily="34" charset="0"/>
              </a:rPr>
              <a:t>ЗУНы</a:t>
            </a: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Учет профессиональных стандартов (согласование компетенций и </a:t>
            </a:r>
            <a:r>
              <a:rPr lang="ru-RU" sz="2000" kern="0" dirty="0" err="1" smtClean="0">
                <a:effectLst/>
                <a:latin typeface="Arial" pitchFamily="34" charset="0"/>
                <a:cs typeface="Arial" pitchFamily="34" charset="0"/>
              </a:rPr>
              <a:t>ЗУНов</a:t>
            </a: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 с трудовыми функциями)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Алгоритм построения модульной структуры учебного плана ООП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Примеры оценочных средств и рекомендуемых образовательных технологий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r>
              <a:rPr lang="ru-RU" sz="2000" kern="0" dirty="0" smtClean="0">
                <a:effectLst/>
                <a:latin typeface="Arial" pitchFamily="34" charset="0"/>
                <a:cs typeface="Arial" pitchFamily="34" charset="0"/>
              </a:rPr>
              <a:t>Включение основных требований к материально-техническому обеспечению учебного процесса для расчета нормативов финансирования.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None/>
              <a:defRPr/>
            </a:pPr>
            <a:endParaRPr lang="ru-RU" sz="2000" kern="0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ru-RU" sz="2400" kern="0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ru-RU" sz="2400" kern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sz="2000" kern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35910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Цели создания ПООП:</a:t>
            </a:r>
          </a:p>
        </p:txBody>
      </p:sp>
    </p:spTree>
    <p:extLst>
      <p:ext uri="{BB962C8B-B14F-4D97-AF65-F5344CB8AC3E}">
        <p14:creationId xmlns:p14="http://schemas.microsoft.com/office/powerpoint/2010/main" xmlns="" val="3777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FontTx/>
              <a:buNone/>
              <a:defRPr/>
            </a:pPr>
            <a:endParaRPr lang="ru-RU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примерный учебный план и график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примерные программы учебных дисциплин (модулей) и практик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рекомендуемые объем и содержание образования (по уровням)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установлено, что аудиторная работа включает не только лекционные и практические виды занятий, но и самостоятельную работу студентов во взаимодействии с преподавателем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планируемые результаты освоения образовательной программы (перечень компетенций, включая  профессиональные и профильные)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методические материалы и организационно-педагогические условия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принципы формирования оценочных средств для всех видов аттестации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планируемые результаты по каждому модулю (дисциплине) – овладение </a:t>
            </a:r>
            <a:r>
              <a:rPr lang="ru-RU" sz="2000" kern="0" dirty="0" err="1" smtClean="0">
                <a:latin typeface="Arial" pitchFamily="34" charset="0"/>
                <a:cs typeface="Arial" pitchFamily="34" charset="0"/>
              </a:rPr>
              <a:t>ЗУНами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 по завершении освоения модуля, а также формирование компетенций по завершении освоения образовательной программы в целом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примерные условия образовательной деятельности (включая примерные расчеты нормативных затрат)</a:t>
            </a: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ru-RU" sz="2400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329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ПООП включает: </a:t>
            </a:r>
            <a:endParaRPr lang="ru-RU" sz="28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332656"/>
            <a:ext cx="82296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Требования к финансовым условиям реализации ООП Приказ № 638 от 2.08.2013г.)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Финансирование реализации программ </a:t>
            </a:r>
            <a:r>
              <a:rPr lang="ru-RU" sz="2400" kern="0" dirty="0" err="1" smtClean="0">
                <a:effectLst/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 должно осуществляться в объеме не ниже нормативных затрат на оказание государственной услуги в сфере образования.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None/>
              <a:defRPr/>
            </a:pP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Формирование базовых нормативных затрат производится по стоимостным группам направлений подготовки, включая оплату труда ППС, материальные запасы, сложное лабораторное оборудование, учебную литературу, транспорт, практики, повышение квалификации ППС, общехозяйственные траты и пр.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None/>
              <a:defRPr/>
            </a:pP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При определении стоимости обучения по каждой УГСН имеются поправочные коэффициенты. 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None/>
              <a:defRPr/>
            </a:pPr>
            <a:endParaRPr lang="ru-RU" sz="2400" kern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endParaRPr lang="ru-RU" sz="2400" kern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54868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Оценка качества освоения образовательных программ 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400" u="sng" kern="0" dirty="0" smtClean="0">
                <a:effectLst/>
                <a:latin typeface="Arial" pitchFamily="34" charset="0"/>
                <a:cs typeface="Arial" pitchFamily="34" charset="0"/>
              </a:rPr>
              <a:t>Ответственность</a:t>
            </a: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 за обеспечение качества подготовки обучающихся и получение требуемых результатов освоения программы </a:t>
            </a:r>
            <a:r>
              <a:rPr lang="ru-RU" sz="2400" u="sng" kern="0" dirty="0" smtClean="0">
                <a:effectLst/>
                <a:latin typeface="Arial" pitchFamily="34" charset="0"/>
                <a:cs typeface="Arial" pitchFamily="34" charset="0"/>
              </a:rPr>
              <a:t>несет образовательная организация.</a:t>
            </a:r>
          </a:p>
          <a:p>
            <a:pPr marL="0" indent="0" eaLnBrk="1" hangingPunct="1">
              <a:lnSpc>
                <a:spcPct val="12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400" u="sng" kern="0" dirty="0" smtClean="0">
                <a:effectLst/>
                <a:latin typeface="Arial" pitchFamily="34" charset="0"/>
                <a:cs typeface="Arial" pitchFamily="34" charset="0"/>
              </a:rPr>
              <a:t>Признание качества </a:t>
            </a: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программ всех уровней и их соответствие требованиям рынка труда и профессиональных стандартов (при наличии) </a:t>
            </a:r>
            <a:r>
              <a:rPr lang="ru-RU" sz="2400" u="sng" kern="0" dirty="0" smtClean="0">
                <a:effectLst/>
                <a:latin typeface="Arial" pitchFamily="34" charset="0"/>
                <a:cs typeface="Arial" pitchFamily="34" charset="0"/>
              </a:rPr>
              <a:t>устанавливается процедурой государственной и профессионально-общественной аккредитации</a:t>
            </a: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xmlns="" val="2147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-12080"/>
            <a:ext cx="8507288" cy="452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Система профессионально-общественной аккредитации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400" kern="0" dirty="0" smtClean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2400" i="1" kern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формируется в согласовании с европейскими 	критериями оценки образовательных программ: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err="1" smtClean="0">
                <a:effectLst/>
                <a:latin typeface="Arial" pitchFamily="34" charset="0"/>
                <a:cs typeface="Arial" pitchFamily="34" charset="0"/>
              </a:rPr>
              <a:t>Самообследование</a:t>
            </a: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 вуза с участием работодателей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Наличие стратегии и процедур обеспечения </a:t>
            </a:r>
            <a:r>
              <a:rPr lang="ru-RU" sz="2200" i="1" u="sng" kern="0" dirty="0" smtClean="0">
                <a:effectLst/>
                <a:latin typeface="Arial" pitchFamily="34" charset="0"/>
                <a:cs typeface="Arial" pitchFamily="34" charset="0"/>
              </a:rPr>
              <a:t>качества образования в соответствии с миссией и целями вуза</a:t>
            </a:r>
            <a:endParaRPr lang="ru-RU" sz="2200" kern="0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Утверждение, контроль и периодический пересмотр ООП и квалификаций выпускников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Поэтапная оценка достижений студентов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Гарантии качества ППС, поддержка развития и роста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Учебные ресурсы и поддержка студентов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Информационное обеспечение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kern="0" dirty="0" smtClean="0">
                <a:effectLst/>
                <a:latin typeface="Arial" pitchFamily="34" charset="0"/>
                <a:cs typeface="Arial" pitchFamily="34" charset="0"/>
              </a:rPr>
              <a:t>Информирование общественности (открытость)</a:t>
            </a:r>
          </a:p>
          <a:p>
            <a:pPr eaLnBrk="1" hangingPunct="1">
              <a:lnSpc>
                <a:spcPct val="130000"/>
              </a:lnSpc>
              <a:buClr>
                <a:srgbClr val="FF0000"/>
              </a:buClr>
              <a:defRPr/>
            </a:pPr>
            <a:endParaRPr lang="ru-RU" sz="2200" kern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2392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764704"/>
            <a:ext cx="17281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79929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87" name="Слайд" r:id="rId3" imgW="4572049" imgH="3429015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27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2392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17281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5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850" y="1412776"/>
            <a:ext cx="8640763" cy="53321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п.13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ОП представляет собой комплекс основных характеристик образования (объем, содержание, планируемые результаты), организационно-педагогических условий, форм аттестации, который представлен в виде: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общей характеристики образовательной программы,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учебного плана,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календарного учебного графика,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рабочих программ дисциплин (модулей),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программ практик,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оценочных средств,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методических материалов,</a:t>
            </a:r>
          </a:p>
          <a:p>
            <a:pPr lvl="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иных компонентов, включенных в состав образовательной программы по решению организации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NewRomanPSMT" charset="-52"/>
                <a:cs typeface="Arial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63"/>
            <a:ext cx="9036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ООП </a:t>
            </a:r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(согласно Приказу </a:t>
            </a: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№1367 от 19.12.2013 </a:t>
            </a:r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организации и осуществления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-тельной деятельности по программам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магистратуры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608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 bwMode="auto">
          <a:xfrm>
            <a:off x="251520" y="548680"/>
            <a:ext cx="878453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п.14.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программе определяются: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планируемые результаты освоения ОП - компетенции обучающихся, установленные образовательным стандартом, и компетенции обучающихся, установленные организацией дополнительно к компетенциям, установленным образовательным стандартом, с учетом направленности (профиля) ОП (в случае установления таких компетенций);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планируемые результаты обучения по каждой дисциплине (модулю) и практике - знания, умения, навыки и (или) опыт деятельности, характеризующие этапы формирования компетенций и обеспечивающие достижение планируемых результатов освоения ОП.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251519" y="332656"/>
            <a:ext cx="879060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п.18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«</a:t>
            </a: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Рабочая программа дисциплины (модуля)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включает в себя: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наименование дисциплины (модуля);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перечень планируемых результатов обучения по дисциплине (модулю), соотнесенных с планируемыми результатами освоения ООП;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указание места дисциплины (модуля) в структуре ООП;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объем дисциплины (модуля) в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зач.ед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с указанием количества акад. или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астрон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час., выделенных на контактную работу обучающихся с преподавателем (по видам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учебн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занятий) и на самостоятельную работу обучающихся;</a:t>
            </a:r>
          </a:p>
          <a:p>
            <a:pPr eaLnBrk="0" fontAlgn="base" hangingPunct="0">
              <a:spcAft>
                <a:spcPct val="0"/>
              </a:spcAft>
              <a:buFontTx/>
              <a:buChar char="•"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содержание дисциплины (модуля), структурированное по темам (разделам) с указанием отведенного на них количества акад. или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астрон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часов и видов учебных занятий;</a:t>
            </a:r>
            <a:r>
              <a:rPr lang="ru-RU" altLang="ru-RU" sz="2200" b="1" dirty="0">
                <a:latin typeface="Arial" pitchFamily="34" charset="0"/>
              </a:rPr>
              <a:t> </a:t>
            </a:r>
            <a:endParaRPr lang="ru-RU" altLang="ru-RU" sz="2200" b="1" dirty="0" smtClean="0">
              <a:latin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200" b="1" dirty="0" smtClean="0">
                <a:latin typeface="Arial" pitchFamily="34" charset="0"/>
              </a:rPr>
              <a:t>перечень </a:t>
            </a:r>
            <a:r>
              <a:rPr lang="ru-RU" altLang="ru-RU" sz="2200" b="1" dirty="0">
                <a:latin typeface="Arial" pitchFamily="34" charset="0"/>
              </a:rPr>
              <a:t>учебно-методического обеспечения для </a:t>
            </a:r>
            <a:r>
              <a:rPr lang="ru-RU" altLang="ru-RU" sz="2200" b="1" dirty="0" err="1">
                <a:latin typeface="Arial" pitchFamily="34" charset="0"/>
              </a:rPr>
              <a:t>самост</a:t>
            </a:r>
            <a:r>
              <a:rPr lang="ru-RU" altLang="ru-RU" sz="2200" b="1" dirty="0">
                <a:latin typeface="Arial" pitchFamily="34" charset="0"/>
              </a:rPr>
              <a:t>. работы обучающихся по дисциплине (модулю);</a:t>
            </a:r>
            <a:endParaRPr lang="ru-RU" altLang="ru-RU" sz="2200" dirty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6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179388" y="1196975"/>
            <a:ext cx="88566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-фонд оценочных средств для проведения промежуточной аттестации обучающихся по дисциплине (модулю);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-перечень основной и дополнительной учебной литературы, необходимой для освоения дисциплины (модуля);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-перечень ресурсов информационно-телекоммуникационной сети «Интернет» (далее – сеть «Интернет»), необходимых для освоения дисциплины (модуля);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-методические указания для обучающихся по освоению дисциплины (модуля);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395536" y="764704"/>
            <a:ext cx="8425309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информационных технологий, используемых при осуществлении образовательного процесса по дисциплине (модулю), включая перечень программного обеспечения и информационных справочных систем (при необходимости);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описание материально-технической базы, необходимой для осуществления образовательного процесса по дисциплине (модулю).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Организация может включить в состав рабочей программы дисциплины (модуля) также иные сведения и (или) материалы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348544" y="188640"/>
            <a:ext cx="8795456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п.19.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Программа практики»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включает в себя: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указание вида практики, способа и формы (форм) ее проведения;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планируемых результатов обучения при прохождении практики, соотнесенных с планируемыми результатами освоения образовательной программы;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указание места практики в структуре ОП;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указание объёма практики в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зач.ед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и ее продолжительности в неделях либо в акад. или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астрон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часах;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содержание практики;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указание форм отчётности по практике;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фонд оценочных средств для проведения промежуточной аттестации обучающихся по практике;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395536" y="476672"/>
            <a:ext cx="842429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учебной литературы и ресурсов сети «Интернет», необходимых для проведения практики;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информационных технологий, используемых при проведении практики, включая перечень программного обеспечения и информационных справочных систем (при необходимости);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описание материально-технической базы, необходимой для проведения практики.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Организация может включить в состав программы практики также иные сведения и (или) материалы.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5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395536" y="548680"/>
            <a:ext cx="842429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учебной литературы и ресурсов сети «Интернет», необходимых для проведения практики;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информационных технологий, используемых при проведении практики, включая перечень программного обеспечения и информационных справочных систем (при необходимости);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описание материально-технической базы, необходимой для проведения практики.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Организация может включить в состав программы практики также иные сведения и (или) материалы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9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395536" y="-27384"/>
            <a:ext cx="8543724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п.20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Оценочные средства должны быть представлены в виде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фонда оценочных средств </a:t>
            </a: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для промежуточной аттестации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обучающихся и </a:t>
            </a: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для государственной итоговой аттестации.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п.21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Фонд оценочных средств для проведения промежуточной аттестации обучающихся по дисциплине (модулю) или практике, входящий в состав РП дисциплины (модуля) или практики, включает: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перечень компетенций с указанием этапов их формирования в процессе освоения ООП </a:t>
            </a: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(матрица, паспорта и программа формирования компетенций)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описание показателей и критериев оценивания компетенций на различных этапах их формирования, описание шкал оценивания;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0578" y="1988840"/>
            <a:ext cx="81305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buNone/>
              <a:defRPr/>
            </a:pPr>
            <a:endParaRPr lang="ru-RU" sz="1600" kern="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 smtClean="0">
                <a:latin typeface="Arial" pitchFamily="34" charset="0"/>
                <a:cs typeface="Arial" pitchFamily="34" charset="0"/>
              </a:rPr>
              <a:t>Среднее профессиональное образование </a:t>
            </a:r>
          </a:p>
          <a:p>
            <a:pPr marL="1079500" indent="-184150">
              <a:lnSpc>
                <a:spcPct val="150000"/>
              </a:lnSpc>
              <a:buClr>
                <a:srgbClr val="FFFFFF"/>
              </a:buClr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квалифицированных рабочих </a:t>
            </a:r>
          </a:p>
          <a:p>
            <a:pPr marL="1079500" indent="-184150">
              <a:lnSpc>
                <a:spcPct val="150000"/>
              </a:lnSpc>
              <a:buClr>
                <a:srgbClr val="FFFFFF"/>
              </a:buClr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специалистов среднего звена </a:t>
            </a:r>
            <a:endParaRPr lang="ru-RU" sz="2000" i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 smtClean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endParaRPr lang="ru-RU" sz="2000" i="1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kern="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2000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магистратура</a:t>
            </a:r>
            <a:endParaRPr lang="ru-RU" sz="2000" i="1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подготовка кадров высшей квалификации</a:t>
            </a:r>
            <a:r>
              <a:rPr lang="ru-RU" sz="2000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1079500" indent="-184150">
              <a:lnSpc>
                <a:spcPct val="150000"/>
              </a:lnSpc>
              <a:buClr>
                <a:srgbClr val="FFFFFF"/>
              </a:buClr>
              <a:defRPr/>
            </a:pP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аспирантура </a:t>
            </a: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адъюнктура) </a:t>
            </a:r>
          </a:p>
          <a:p>
            <a:pPr marL="1079500" indent="-184150">
              <a:lnSpc>
                <a:spcPct val="150000"/>
              </a:lnSpc>
              <a:buClr>
                <a:srgbClr val="FFFFFF"/>
              </a:buClr>
              <a:defRPr/>
            </a:pP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ординатура </a:t>
            </a:r>
          </a:p>
          <a:p>
            <a:pPr marL="1079500" indent="-184150">
              <a:lnSpc>
                <a:spcPct val="150000"/>
              </a:lnSpc>
              <a:buClr>
                <a:srgbClr val="FFFFFF"/>
              </a:buClr>
              <a:defRPr/>
            </a:pPr>
            <a:r>
              <a:rPr lang="ru-RU" sz="2000" i="1" kern="0" dirty="0" smtClean="0">
                <a:latin typeface="Arial" pitchFamily="34" charset="0"/>
                <a:cs typeface="Arial" pitchFamily="34" charset="0"/>
              </a:rPr>
              <a:t>ассистентура – стажировка </a:t>
            </a:r>
            <a:endParaRPr lang="ru-RU" sz="20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50" y="6350"/>
            <a:ext cx="9144000" cy="151579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altLang="ru-RU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Изменения в структуре системы профессионального образования: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уровни профобразования </a:t>
            </a:r>
            <a:r>
              <a:rPr kumimoji="0" lang="ru-RU" altLang="ru-RU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(ст. 11 п. 4. , Гл. 8 )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36323" y="1733252"/>
            <a:ext cx="7058025" cy="51117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Начальное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профессиональное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образование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2833870">
            <a:off x="3030853" y="1544903"/>
            <a:ext cx="865217" cy="887874"/>
          </a:xfrm>
          <a:prstGeom prst="plus">
            <a:avLst>
              <a:gd name="adj" fmla="val 4227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107504" y="476672"/>
            <a:ext cx="874915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типовые контрольные задания или иные материалы, необходимые для оценки ЗУН и (или) опыта деятельности, характеризующих этапы формирования компетенций в процессе освоения ОП;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методические материалы, определяющие процедуры оценивания ЗУН и (или) опыта деятельности, характеризующих этапы формирования компетенций.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</a:rPr>
              <a:t>Для каждого результата обучения по дисциплине (модулю) или практике организация определяет показатели и критерии оценивания 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</a:rPr>
              <a:t>сформированности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</a:rPr>
              <a:t> компетенций на различных этапах их формирования, шкалы и процедуры оценивания.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683568" y="548680"/>
            <a:ext cx="813626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rPr>
              <a:t>п.22.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Фонд оценочных средств</a:t>
            </a: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для итоговой (государственной итоговой) аттестации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включает в себя: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перечень компетенций, которыми должны овладеть обучающиеся в результате освоения ООП;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описание показателей и критериев оценивания компетенций, а также шкал оценивания;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типовые контрольные задания или иные материалы, необходимые для оценки результатов освоения ООП;</a:t>
            </a: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методические материалы, определяющие процедуры оценивания результатов освоения ООП.</a:t>
            </a:r>
            <a:endParaRPr kumimoji="0" lang="en-US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600" b="1" dirty="0" smtClean="0">
                <a:solidFill>
                  <a:srgbClr val="FF0000"/>
                </a:solidFill>
                <a:latin typeface="Arial" pitchFamily="34" charset="0"/>
              </a:rPr>
              <a:t>Из оценочных средств должен выявляться уровень преподавания 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7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 bwMode="auto">
          <a:xfrm>
            <a:off x="467544" y="404664"/>
            <a:ext cx="7920236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п.23.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Организация разрабатывает ООП в форме комплекта документов, который обновляется с учетом развития науки, культуры, экономики, техники, технологий и социальной сферы.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994D00"/>
                </a:solidFill>
                <a:effectLst/>
                <a:latin typeface="Arial" pitchFamily="34" charset="0"/>
              </a:rPr>
              <a:t>Каждый компонент образовательной программы разрабатывается в форме единого документа или комплекта документов.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 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Порядок разработки и утверждения ООП устанавливается организацией.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Информация об ООП размещается на официальном сайте организации в сети «Интернет».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755576" y="1052513"/>
            <a:ext cx="8064574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п.24. 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Выбор методов и средств обучения, образовательных технологий и учебно-методического обеспечения реализации ООП осуществляется организацией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самостоятельно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исходя из необходимости достижения обучающимися планируемых результатов освоения образовательной программы, а также с учетом индивидуальных возможностей обучающихся из числа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инвалидов и лиц с ограниченными возможностями здоровья</a:t>
            </a:r>
            <a:endParaRPr kumimoji="0" lang="ru-RU" altLang="ru-RU" sz="22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4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467544" y="1052513"/>
            <a:ext cx="8497069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п.25 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реализации образовательных программ используются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различные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образовательные технологии, в том числе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дистанционные образовательные технологии, электронное обучение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реализации образовательных программ может применяться форма организации образовательной деятельности, основанная на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модульном принципе</a:t>
            </a: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представления содержания образовательной программы и построения учебных планов, использовании соответствующих образовательных технологий.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 bwMode="auto">
          <a:xfrm>
            <a:off x="179388" y="860425"/>
            <a:ext cx="8640762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</a:rPr>
              <a:t>п.26.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994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реализуются организацией как самостоятельно, так и посредством </a:t>
            </a:r>
            <a:r>
              <a:rPr kumimoji="0" lang="ru-RU" altLang="ru-RU" sz="2200" b="1" i="0" u="sng" strike="noStrike" cap="none" normalizeH="0" baseline="0" dirty="0" smtClean="0">
                <a:ln>
                  <a:noFill/>
                </a:ln>
                <a:solidFill>
                  <a:srgbClr val="994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сетевых форм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994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их реализации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Сетевая форма 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00" y="1124744"/>
            <a:ext cx="9144000" cy="5445224"/>
          </a:xfrm>
        </p:spPr>
        <p:txBody>
          <a:bodyPr>
            <a:noAutofit/>
          </a:bodyPr>
          <a:lstStyle/>
          <a:p>
            <a:r>
              <a:rPr lang="ru-RU" sz="2000" dirty="0" err="1"/>
              <a:t>Минобрнауки</a:t>
            </a:r>
            <a:r>
              <a:rPr lang="ru-RU" sz="2000" dirty="0"/>
              <a:t> сообщает, что вузы </a:t>
            </a:r>
            <a:r>
              <a:rPr lang="ru-RU" sz="2000" u="sng" dirty="0"/>
              <a:t>должны были </a:t>
            </a:r>
            <a:r>
              <a:rPr lang="ru-RU" sz="2000" dirty="0"/>
              <a:t>привести в соответствие с требованиями закона об образовании документы, регламентирующие образовательный процесс. В частности, вуз </a:t>
            </a:r>
            <a:r>
              <a:rPr lang="ru-RU" sz="2000" u="sng" dirty="0"/>
              <a:t>должен был</a:t>
            </a:r>
            <a:r>
              <a:rPr lang="ru-RU" sz="2000" dirty="0"/>
              <a:t> предусмотреть условия, обеспечивающие возможность получения образования инвалидами и лицами с ограниченными возможностями здоровья. Также вузы по своему усмотрению могут включить в образовательный процесс сетевую форму обучения, электронное обучение и дистанционные образовательные технологии, базовые кафедры.</a:t>
            </a:r>
          </a:p>
          <a:p>
            <a:r>
              <a:rPr lang="ru-RU" sz="2000" dirty="0"/>
              <a:t>Одновременно сообщается, что приведенные в соответствие с законом об образовании федеральные государственные образовательные стандарты высшего образования (ФГОС ВО) в настоящее время проходят процедуру утверждения и государственной регистрации.</a:t>
            </a:r>
          </a:p>
          <a:p>
            <a:r>
              <a:rPr lang="ru-RU" sz="2000" dirty="0"/>
              <a:t>В актуализированные ФГОС ВО не вносилось изменений, которые повлекли бы за собой существенную переработку основных образовательных программ, особенно в части общекультурных (универсальных) компетенций. Вместе с тем, актуализированные ФГОС предоставляют большую свободу в части содержания образовательных программ и технологий.</a:t>
            </a:r>
          </a:p>
          <a:p>
            <a:r>
              <a:rPr lang="ru-RU" sz="2000" dirty="0"/>
              <a:t>Приведена таблица соответствия действующих ФГОС ВО и актуализированных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351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Письмо зам.министра МОН РФ А.А. Климова </a:t>
            </a:r>
            <a:r>
              <a:rPr lang="ru-RU" sz="1800" dirty="0" smtClean="0">
                <a:solidFill>
                  <a:srgbClr val="FF0000"/>
                </a:solidFill>
              </a:rPr>
              <a:t>образовательным организациям высшего образования</a:t>
            </a:r>
            <a:r>
              <a:rPr lang="ru-RU" sz="2000" dirty="0" smtClean="0">
                <a:solidFill>
                  <a:srgbClr val="FF0000"/>
                </a:solidFill>
              </a:rPr>
              <a:t> «О федеральных государственных образовательных стандартах» от 20.08.2014 (</a:t>
            </a:r>
            <a:r>
              <a:rPr lang="ru-RU" sz="2000" u="sng" dirty="0" smtClean="0">
                <a:solidFill>
                  <a:srgbClr val="FF0000"/>
                </a:solidFill>
              </a:rPr>
              <a:t>обзор документа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b="1" dirty="0">
                <a:latin typeface="Times New Roman" pitchFamily="18" charset="0"/>
              </a:rPr>
              <a:t>Цель новой редакции ФГОС : </a:t>
            </a:r>
          </a:p>
          <a:p>
            <a:pPr marL="612000" eaLnBrk="1" hangingPunct="1">
              <a:lnSpc>
                <a:spcPct val="90000"/>
              </a:lnSpc>
              <a:buNone/>
              <a:defRPr/>
            </a:pPr>
            <a:endParaRPr lang="ru-RU" sz="2400" b="1" dirty="0">
              <a:latin typeface="Times New Roman" pitchFamily="18" charset="0"/>
            </a:endParaRPr>
          </a:p>
          <a:p>
            <a:pPr marL="612000" eaLnBrk="1" hangingPunct="1">
              <a:lnSpc>
                <a:spcPct val="150000"/>
              </a:lnSpc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	Установление </a:t>
            </a:r>
            <a:r>
              <a:rPr lang="ru-RU" sz="2400" b="1" dirty="0">
                <a:latin typeface="Times New Roman" pitchFamily="18" charset="0"/>
              </a:rPr>
              <a:t>соответствия нормативам «Закона об образовании в Российской Федерации» (№ 273-ФЗ), вступившего в силу с 1.09.2013 г. </a:t>
            </a:r>
          </a:p>
          <a:p>
            <a:pPr marL="6120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Приведение ФГОС высшего образования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соответствие с требованиями Федерального закона «Об образовании в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 новые коды направлений подготовки в соответствии с Перечнем и соответствие старых и новых перечней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88840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Заложено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стандартах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разделение программ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(прикладной бакалавриат) и академические (академический бакалавриат)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80928"/>
            <a:ext cx="777686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устанавливают сроки и формы получения образования (часть 4 статьи 11 Федерального закона от 29 декабря 2012 г. № 273-ФЗ «Об образовании в Российской Федерации») и формы обучения (часть 5 статьи 17 Федерального закона)</a:t>
            </a:r>
          </a:p>
          <a:p>
            <a:pPr algn="just"/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573016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свобода вуза в выборе образовательной технологии (часть 3 статьи 13 Федерального закона)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365104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включены требования по обеспечению условий для обучения  инвалидов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157192"/>
            <a:ext cx="77768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пределы применения электронного обучения и ДОТ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877272"/>
            <a:ext cx="77768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возможность применения сетевого обучения, обучения на базовых кафедрах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37591" y="14058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3657" y="2060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3657" y="28529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7591" y="37123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3657" y="45091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7591" y="5224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2841" y="59373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2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6632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Редакционные изменения (преемственность ФГОС 3+)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Уточнены формулировки компетенций. Введены 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аборы» компетенций «привязаны» к установленным во ФГОС видам профессиональной деятельности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92896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Исключены формулировки, позволяющие двоякое толкование: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«…готовится в основном к одному виду профессиональной деятельности». Сейчас выбирается один или более видов проф. деятельности.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84984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Исключён раздел 8. Исключено требование к площадям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77072"/>
            <a:ext cx="777686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Уточнены требования к проводимым практикам (виды практик, способы проведения)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869160"/>
            <a:ext cx="77768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Пересчитана трудоемкость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программы. Исключена дробность зачетных единиц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589240"/>
            <a:ext cx="77768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Установлена единая трудоёмкость для ГИА (6 -9 ЗЕ)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591" y="11178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3657" y="1772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3657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7591" y="34243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3657" y="42210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7591" y="4936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2841" y="5649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4032448" cy="41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Нерешенная проблема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332656"/>
            <a:ext cx="4032448" cy="41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Перспективное состояние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4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Отсутствие профессиональных стандартов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(ПС описывают необходимую квалификацию работников)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764704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Приведение ФГОС в соответствие с ПС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631" y="1700808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Дублируемость</a:t>
            </a:r>
            <a:r>
              <a:rPr lang="ru-RU" sz="1600" dirty="0" smtClean="0">
                <a:solidFill>
                  <a:schemeClr val="tx1"/>
                </a:solidFill>
              </a:rPr>
              <a:t>, избыточность  ФГОС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1693" y="1700808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Разработка «рамочных» ФГОС на УГСН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636912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Неизмеримость, нечеткость  компетенций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636912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Применение единого подхода к формулированию компетенций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73016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Применение </a:t>
            </a:r>
            <a:r>
              <a:rPr lang="ru-RU" sz="1600" dirty="0">
                <a:solidFill>
                  <a:schemeClr val="tx1"/>
                </a:solidFill>
              </a:rPr>
              <a:t>количественных характеристик в требованиях к условиям реализации ФГОС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1693" y="3573016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Описание </a:t>
            </a:r>
            <a:r>
              <a:rPr lang="ru-RU" sz="1600" dirty="0">
                <a:solidFill>
                  <a:schemeClr val="tx1"/>
                </a:solidFill>
              </a:rPr>
              <a:t>требований к качеству условий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844" y="4509120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Отсутствие преемственности ФГОС уровней образования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4509120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Формирование преемственного Перечня и ФГОС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823" y="5445224"/>
            <a:ext cx="345638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Отсутствие единых требований к ФГОС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3043" y="5445224"/>
            <a:ext cx="34563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Разработка единых подходов к ФГОС на основе международных стандартов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283968" y="1032537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83968" y="1988840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2852936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83968" y="3809239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283968" y="4869160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83968" y="5825463"/>
            <a:ext cx="72008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9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2299</Words>
  <Application>Microsoft Office PowerPoint</Application>
  <PresentationFormat>Экран (4:3)</PresentationFormat>
  <Paragraphs>361</Paragraphs>
  <Slides>45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Тема Office</vt:lpstr>
      <vt:lpstr>1_Тема Office</vt:lpstr>
      <vt:lpstr>Слайд</vt:lpstr>
      <vt:lpstr>Документ</vt:lpstr>
      <vt:lpstr>Слайд 1</vt:lpstr>
      <vt:lpstr>Слайд 2</vt:lpstr>
      <vt:lpstr>Слайд 3</vt:lpstr>
      <vt:lpstr>Слайд 4</vt:lpstr>
      <vt:lpstr>Письмо зам.министра МОН РФ А.А. Климова образовательным организациям высшего образования «О федеральных государственных образовательных стандартах» от 20.08.2014 (обзор документа)</vt:lpstr>
      <vt:lpstr>Слайд 6</vt:lpstr>
      <vt:lpstr>Приведение ФГОС высшего образования в соответствие с требованиями Федерального закона «Об образовании в Российской Федерации»</vt:lpstr>
      <vt:lpstr>Слайд 8</vt:lpstr>
      <vt:lpstr>Слайд 9</vt:lpstr>
      <vt:lpstr>Переход на ФГОС-4</vt:lpstr>
      <vt:lpstr>Слайд 11</vt:lpstr>
      <vt:lpstr>Слайд 12</vt:lpstr>
      <vt:lpstr>ФГОС ВПО   ФГОС ВО </vt:lpstr>
      <vt:lpstr>ФГОС ВПО   ФГОС ВО </vt:lpstr>
      <vt:lpstr>Слайд 15</vt:lpstr>
      <vt:lpstr>Слайд 16</vt:lpstr>
      <vt:lpstr>Слайд 17</vt:lpstr>
      <vt:lpstr>Слайд 18</vt:lpstr>
      <vt:lpstr>Слайд 19</vt:lpstr>
      <vt:lpstr>Структура ООП бакалавра ФГОС ВО 2013г.</vt:lpstr>
      <vt:lpstr>Слайд 21</vt:lpstr>
      <vt:lpstr>Полностью прописан раздел 7 «Требования к условиям реализации программы бакалавриата / специалитета / магистратуры», содержащий общесистемные требования к реализации программ разных уровней. Расписаны требования к научно-педагогическим работникам, материально-техническому и учебно-методическому обеспечению программы.  Подробно представлены требования к электронной информационно-образовательной среде организации.  В частности, каждый обучающийся в течение всего обучения обеспечивается неограниченным доступом к электронно-библиотечным системам (электронным библиотекам) и к электронной информационно-образовательной среде организации.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chimik</cp:lastModifiedBy>
  <cp:revision>197</cp:revision>
  <dcterms:created xsi:type="dcterms:W3CDTF">2014-11-26T08:51:50Z</dcterms:created>
  <dcterms:modified xsi:type="dcterms:W3CDTF">2014-12-09T07:06:54Z</dcterms:modified>
</cp:coreProperties>
</file>