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3" r:id="rId4"/>
    <p:sldId id="285" r:id="rId5"/>
    <p:sldId id="258" r:id="rId6"/>
    <p:sldId id="259" r:id="rId7"/>
    <p:sldId id="260" r:id="rId8"/>
    <p:sldId id="281" r:id="rId9"/>
    <p:sldId id="282" r:id="rId10"/>
    <p:sldId id="288" r:id="rId11"/>
    <p:sldId id="289" r:id="rId12"/>
    <p:sldId id="290" r:id="rId13"/>
    <p:sldId id="286" r:id="rId14"/>
    <p:sldId id="287" r:id="rId15"/>
    <p:sldId id="357" r:id="rId16"/>
    <p:sldId id="264" r:id="rId17"/>
    <p:sldId id="265" r:id="rId18"/>
    <p:sldId id="266" r:id="rId19"/>
    <p:sldId id="267" r:id="rId20"/>
    <p:sldId id="269" r:id="rId21"/>
    <p:sldId id="270" r:id="rId22"/>
    <p:sldId id="291" r:id="rId23"/>
    <p:sldId id="293" r:id="rId24"/>
    <p:sldId id="294" r:id="rId25"/>
    <p:sldId id="295" r:id="rId26"/>
    <p:sldId id="296" r:id="rId27"/>
    <p:sldId id="297" r:id="rId28"/>
    <p:sldId id="298" r:id="rId29"/>
    <p:sldId id="299" r:id="rId30"/>
    <p:sldId id="300" r:id="rId31"/>
    <p:sldId id="301" r:id="rId32"/>
    <p:sldId id="302" r:id="rId33"/>
    <p:sldId id="303" r:id="rId34"/>
    <p:sldId id="304" r:id="rId35"/>
    <p:sldId id="305" r:id="rId36"/>
    <p:sldId id="306" r:id="rId37"/>
    <p:sldId id="307" r:id="rId38"/>
    <p:sldId id="308" r:id="rId39"/>
    <p:sldId id="311" r:id="rId40"/>
    <p:sldId id="313" r:id="rId41"/>
    <p:sldId id="315" r:id="rId42"/>
    <p:sldId id="316" r:id="rId43"/>
    <p:sldId id="317" r:id="rId44"/>
    <p:sldId id="318" r:id="rId45"/>
    <p:sldId id="320" r:id="rId46"/>
    <p:sldId id="343" r:id="rId47"/>
    <p:sldId id="342" r:id="rId48"/>
    <p:sldId id="348" r:id="rId49"/>
    <p:sldId id="346" r:id="rId50"/>
    <p:sldId id="345" r:id="rId51"/>
    <p:sldId id="347" r:id="rId52"/>
    <p:sldId id="352" r:id="rId53"/>
    <p:sldId id="351" r:id="rId54"/>
    <p:sldId id="350" r:id="rId55"/>
    <p:sldId id="353" r:id="rId56"/>
    <p:sldId id="349" r:id="rId57"/>
    <p:sldId id="356" r:id="rId58"/>
    <p:sldId id="355" r:id="rId59"/>
    <p:sldId id="272" r:id="rId60"/>
    <p:sldId id="275" r:id="rId61"/>
    <p:sldId id="273" r:id="rId62"/>
    <p:sldId id="271" r:id="rId63"/>
    <p:sldId id="321" r:id="rId64"/>
    <p:sldId id="276" r:id="rId65"/>
    <p:sldId id="277" r:id="rId66"/>
    <p:sldId id="262" r:id="rId67"/>
    <p:sldId id="323" r:id="rId68"/>
    <p:sldId id="324" r:id="rId69"/>
    <p:sldId id="325" r:id="rId70"/>
    <p:sldId id="278" r:id="rId71"/>
    <p:sldId id="358" r:id="rId72"/>
    <p:sldId id="363" r:id="rId73"/>
    <p:sldId id="362" r:id="rId74"/>
    <p:sldId id="364" r:id="rId75"/>
    <p:sldId id="366" r:id="rId76"/>
    <p:sldId id="361" r:id="rId77"/>
    <p:sldId id="365" r:id="rId78"/>
    <p:sldId id="359" r:id="rId79"/>
    <p:sldId id="360" r:id="rId80"/>
    <p:sldId id="367" r:id="rId8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630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24.02.2014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Zaharov\Pictures\Фото Архив\Рисунок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19931" y="0"/>
            <a:ext cx="9163931" cy="686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75834" y="3431310"/>
            <a:ext cx="7772400" cy="1470025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Воспитательная работа и социальные вопросы</a:t>
            </a:r>
            <a:endParaRPr lang="ru-RU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73247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Рисунок1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3535363"/>
            <a:ext cx="9144000" cy="3322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20650" y="1662907"/>
            <a:ext cx="8902700" cy="3744912"/>
          </a:xfrm>
        </p:spPr>
        <p:txBody>
          <a:bodyPr/>
          <a:lstStyle/>
          <a:p>
            <a:r>
              <a:rPr lang="ru-RU" sz="2900" b="1" dirty="0">
                <a:latin typeface="Times New Roman" pitchFamily="18" charset="0"/>
              </a:rPr>
              <a:t>ПРОГРАММА </a:t>
            </a:r>
            <a:br>
              <a:rPr lang="ru-RU" sz="2900" b="1" dirty="0">
                <a:latin typeface="Times New Roman" pitchFamily="18" charset="0"/>
              </a:rPr>
            </a:br>
            <a:r>
              <a:rPr lang="ru-RU" sz="2900" b="1" dirty="0">
                <a:latin typeface="Times New Roman" pitchFamily="18" charset="0"/>
              </a:rPr>
              <a:t>ВНЕУЧЕБНОЙ ВОСПИТАТЕЛЬНОЙ РАБОТЫ</a:t>
            </a:r>
            <a:r>
              <a:rPr lang="en-US" sz="2900" b="1" dirty="0">
                <a:latin typeface="Times New Roman" pitchFamily="18" charset="0"/>
              </a:rPr>
              <a:t/>
            </a:r>
            <a:br>
              <a:rPr lang="en-US" sz="2900" b="1" dirty="0">
                <a:latin typeface="Times New Roman" pitchFamily="18" charset="0"/>
              </a:rPr>
            </a:br>
            <a:r>
              <a:rPr lang="ru-RU" sz="2900" b="1" dirty="0">
                <a:latin typeface="Times New Roman" pitchFamily="18" charset="0"/>
              </a:rPr>
              <a:t/>
            </a:r>
            <a:br>
              <a:rPr lang="ru-RU" sz="2900" b="1" dirty="0">
                <a:latin typeface="Times New Roman" pitchFamily="18" charset="0"/>
              </a:rPr>
            </a:br>
            <a:r>
              <a:rPr lang="ru-RU" sz="2900" b="1" dirty="0">
                <a:latin typeface="Times New Roman" pitchFamily="18" charset="0"/>
              </a:rPr>
              <a:t>ИВАНОВСКИЙ   ГОСУДАРСТВЕННЫЙ   ХИМИКО-ТЕХНОЛОГИЧЕСКИЙ   УНИВЕРСИТЕТ</a:t>
            </a:r>
            <a:br>
              <a:rPr lang="ru-RU" sz="2900" b="1" dirty="0">
                <a:latin typeface="Times New Roman" pitchFamily="18" charset="0"/>
              </a:rPr>
            </a:br>
            <a:endParaRPr lang="ru-RU" sz="2900" b="1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35518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Рисунок1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3535363"/>
            <a:ext cx="9144000" cy="3322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69900" indent="-469900"/>
            <a:r>
              <a:rPr lang="ru-RU" sz="3600" b="1" dirty="0">
                <a:latin typeface="Times New Roman" pitchFamily="18" charset="0"/>
              </a:rPr>
              <a:t>Цель программы</a:t>
            </a:r>
            <a:r>
              <a:rPr lang="ru-RU" sz="3600" dirty="0">
                <a:latin typeface="Times New Roman" pitchFamily="18" charset="0"/>
              </a:rPr>
              <a:t> – создание условий для реализации интеллектуального, морального и творческого потенциала студентов, что соответствует </a:t>
            </a:r>
            <a:r>
              <a:rPr lang="ru-RU" sz="3600" dirty="0" err="1">
                <a:latin typeface="Times New Roman" pitchFamily="18" charset="0"/>
              </a:rPr>
              <a:t>общегуманистической</a:t>
            </a:r>
            <a:r>
              <a:rPr lang="ru-RU" sz="3600" dirty="0">
                <a:latin typeface="Times New Roman" pitchFamily="18" charset="0"/>
              </a:rPr>
              <a:t> функции УНИВЕРСИТЕТА.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55175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Рисунок1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3535363"/>
            <a:ext cx="9144000" cy="3322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60648"/>
            <a:ext cx="8229600" cy="922337"/>
          </a:xfrm>
        </p:spPr>
        <p:txBody>
          <a:bodyPr/>
          <a:lstStyle/>
          <a:p>
            <a:r>
              <a:rPr lang="ru-RU" sz="2600" dirty="0">
                <a:latin typeface="Times New Roman" pitchFamily="18" charset="0"/>
              </a:rPr>
              <a:t>ОСНОВНЫЕ НАПРАВЛЕНИЯ</a:t>
            </a:r>
          </a:p>
        </p:txBody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1412776"/>
            <a:ext cx="8229600" cy="4502150"/>
          </a:xfrm>
        </p:spPr>
        <p:txBody>
          <a:bodyPr/>
          <a:lstStyle/>
          <a:p>
            <a:pPr marL="469900" indent="-469900"/>
            <a:r>
              <a:rPr lang="ru-RU" sz="2400" dirty="0">
                <a:latin typeface="Times New Roman" pitchFamily="18" charset="0"/>
              </a:rPr>
              <a:t>Воспитание чувства корпоративной гордости (уважения к статусу «студент ИГХТУ</a:t>
            </a:r>
            <a:r>
              <a:rPr lang="ru-RU" sz="2400" dirty="0" smtClean="0">
                <a:latin typeface="Times New Roman" pitchFamily="18" charset="0"/>
              </a:rPr>
              <a:t>»).</a:t>
            </a:r>
            <a:endParaRPr lang="ru-RU" sz="2400" dirty="0">
              <a:latin typeface="Times New Roman" pitchFamily="18" charset="0"/>
            </a:endParaRPr>
          </a:p>
          <a:p>
            <a:pPr marL="469900" indent="-469900"/>
            <a:r>
              <a:rPr lang="ru-RU" sz="2400" dirty="0">
                <a:latin typeface="Times New Roman" pitchFamily="18" charset="0"/>
              </a:rPr>
              <a:t>Развитие интеллектуального потенциала студентов в профессиональной сфере </a:t>
            </a:r>
            <a:r>
              <a:rPr lang="ru-RU" sz="2400" dirty="0" smtClean="0">
                <a:latin typeface="Times New Roman" pitchFamily="18" charset="0"/>
              </a:rPr>
              <a:t>творчества.</a:t>
            </a:r>
            <a:endParaRPr lang="ru-RU" sz="2400" dirty="0">
              <a:latin typeface="Times New Roman" pitchFamily="18" charset="0"/>
            </a:endParaRPr>
          </a:p>
          <a:p>
            <a:pPr marL="469900" indent="-469900"/>
            <a:r>
              <a:rPr lang="ru-RU" sz="2400" dirty="0">
                <a:latin typeface="Times New Roman" pitchFamily="18" charset="0"/>
              </a:rPr>
              <a:t>Духовное развитие </a:t>
            </a:r>
            <a:r>
              <a:rPr lang="ru-RU" sz="2400" dirty="0" smtClean="0">
                <a:latin typeface="Times New Roman" pitchFamily="18" charset="0"/>
              </a:rPr>
              <a:t>личности.</a:t>
            </a:r>
            <a:endParaRPr lang="ru-RU" sz="2400" dirty="0">
              <a:latin typeface="Times New Roman" pitchFamily="18" charset="0"/>
            </a:endParaRPr>
          </a:p>
          <a:p>
            <a:pPr marL="469900" indent="-469900"/>
            <a:r>
              <a:rPr lang="ru-RU" sz="2400" dirty="0">
                <a:latin typeface="Times New Roman" pitchFamily="18" charset="0"/>
              </a:rPr>
              <a:t>Формирование физически гармоничной </a:t>
            </a:r>
            <a:r>
              <a:rPr lang="ru-RU" sz="2400" dirty="0" smtClean="0">
                <a:latin typeface="Times New Roman" pitchFamily="18" charset="0"/>
              </a:rPr>
              <a:t>личности.</a:t>
            </a:r>
            <a:endParaRPr lang="ru-RU" sz="2400" dirty="0">
              <a:latin typeface="Times New Roman" pitchFamily="18" charset="0"/>
            </a:endParaRPr>
          </a:p>
          <a:p>
            <a:pPr marL="469900" indent="-469900"/>
            <a:r>
              <a:rPr lang="ru-RU" sz="2400" dirty="0">
                <a:latin typeface="Times New Roman" pitchFamily="18" charset="0"/>
              </a:rPr>
              <a:t>Трудовое воспитание </a:t>
            </a:r>
            <a:r>
              <a:rPr lang="ru-RU" sz="2400" dirty="0" smtClean="0">
                <a:latin typeface="Times New Roman" pitchFamily="18" charset="0"/>
              </a:rPr>
              <a:t>студентов.</a:t>
            </a:r>
            <a:endParaRPr lang="ru-RU" sz="2400" dirty="0">
              <a:latin typeface="Times New Roman" pitchFamily="18" charset="0"/>
            </a:endParaRPr>
          </a:p>
          <a:p>
            <a:pPr marL="469900" indent="-469900"/>
            <a:r>
              <a:rPr lang="ru-RU" sz="2400" dirty="0">
                <a:latin typeface="Times New Roman" pitchFamily="18" charset="0"/>
              </a:rPr>
              <a:t>Создание и развитие системы студенческого самоуправления и молодежных творческих </a:t>
            </a:r>
            <a:r>
              <a:rPr lang="ru-RU" sz="2400" dirty="0" smtClean="0">
                <a:latin typeface="Times New Roman" pitchFamily="18" charset="0"/>
              </a:rPr>
              <a:t>объединений.</a:t>
            </a:r>
            <a:endParaRPr lang="ru-RU" sz="24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10295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Рисунок1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3535363"/>
            <a:ext cx="9144000" cy="3322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1315" name="Rectangle 3"/>
          <p:cNvSpPr>
            <a:spLocks noChangeArrowheads="1"/>
          </p:cNvSpPr>
          <p:nvPr/>
        </p:nvSpPr>
        <p:spPr bwMode="auto">
          <a:xfrm>
            <a:off x="0" y="82184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1316" name="Rectangle 4"/>
          <p:cNvSpPr>
            <a:spLocks noChangeArrowheads="1"/>
          </p:cNvSpPr>
          <p:nvPr/>
        </p:nvSpPr>
        <p:spPr bwMode="auto">
          <a:xfrm>
            <a:off x="473075" y="2382838"/>
            <a:ext cx="8207375" cy="210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ru-RU" sz="4400" b="1">
                <a:latin typeface="Times New Roman" pitchFamily="18" charset="0"/>
              </a:rPr>
              <a:t>Структурные компоненты </a:t>
            </a:r>
          </a:p>
          <a:p>
            <a:pPr algn="ctr"/>
            <a:r>
              <a:rPr lang="ru-RU" sz="4400" b="1">
                <a:latin typeface="Times New Roman" pitchFamily="18" charset="0"/>
              </a:rPr>
              <a:t>воспитательного пространства </a:t>
            </a:r>
          </a:p>
          <a:p>
            <a:pPr algn="ctr"/>
            <a:r>
              <a:rPr lang="ru-RU" sz="4400" b="1">
                <a:latin typeface="Times New Roman" pitchFamily="18" charset="0"/>
              </a:rPr>
              <a:t>университета</a:t>
            </a:r>
          </a:p>
        </p:txBody>
      </p:sp>
    </p:spTree>
    <p:extLst>
      <p:ext uri="{BB962C8B-B14F-4D97-AF65-F5344CB8AC3E}">
        <p14:creationId xmlns:p14="http://schemas.microsoft.com/office/powerpoint/2010/main" xmlns="" val="481888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338" name="Group 2"/>
          <p:cNvGrpSpPr>
            <a:grpSpLocks noChangeAspect="1"/>
          </p:cNvGrpSpPr>
          <p:nvPr/>
        </p:nvGrpSpPr>
        <p:grpSpPr bwMode="auto">
          <a:xfrm>
            <a:off x="74" y="-26026"/>
            <a:ext cx="8964343" cy="6899302"/>
            <a:chOff x="-1981" y="1472"/>
            <a:chExt cx="14376" cy="11062"/>
          </a:xfrm>
        </p:grpSpPr>
        <p:sp>
          <p:nvSpPr>
            <p:cNvPr id="142339" name="AutoShape 3"/>
            <p:cNvSpPr>
              <a:spLocks noChangeAspect="1" noChangeArrowheads="1"/>
            </p:cNvSpPr>
            <p:nvPr/>
          </p:nvSpPr>
          <p:spPr bwMode="auto">
            <a:xfrm>
              <a:off x="-1981" y="1472"/>
              <a:ext cx="14376" cy="11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2340" name="Text Box 4"/>
            <p:cNvSpPr txBox="1">
              <a:spLocks noChangeArrowheads="1"/>
            </p:cNvSpPr>
            <p:nvPr/>
          </p:nvSpPr>
          <p:spPr bwMode="auto">
            <a:xfrm>
              <a:off x="4680" y="1593"/>
              <a:ext cx="2520" cy="9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ru-RU" sz="2200" b="1"/>
                <a:t>Ректорат</a:t>
              </a:r>
              <a:endParaRPr lang="ru-RU"/>
            </a:p>
          </p:txBody>
        </p:sp>
        <p:sp>
          <p:nvSpPr>
            <p:cNvPr id="142341" name="Text Box 5"/>
            <p:cNvSpPr txBox="1">
              <a:spLocks noChangeArrowheads="1"/>
            </p:cNvSpPr>
            <p:nvPr/>
          </p:nvSpPr>
          <p:spPr bwMode="auto">
            <a:xfrm>
              <a:off x="4500" y="4833"/>
              <a:ext cx="3060" cy="9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ru-RU" sz="1600" b="1" dirty="0">
                  <a:latin typeface="Times New Roman" pitchFamily="18" charset="0"/>
                </a:rPr>
                <a:t>Воспитательная комиссия</a:t>
              </a:r>
              <a:endParaRPr lang="ru-RU" dirty="0">
                <a:latin typeface="Times New Roman" pitchFamily="18" charset="0"/>
              </a:endParaRPr>
            </a:p>
          </p:txBody>
        </p:sp>
        <p:sp>
          <p:nvSpPr>
            <p:cNvPr id="142342" name="Text Box 6"/>
            <p:cNvSpPr txBox="1">
              <a:spLocks noChangeArrowheads="1"/>
            </p:cNvSpPr>
            <p:nvPr/>
          </p:nvSpPr>
          <p:spPr bwMode="auto">
            <a:xfrm>
              <a:off x="4500" y="7893"/>
              <a:ext cx="3420" cy="108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ru-RU" b="1" dirty="0">
                  <a:latin typeface="Times New Roman" pitchFamily="18" charset="0"/>
                </a:rPr>
                <a:t>Студент – субъект воспитания</a:t>
              </a:r>
            </a:p>
          </p:txBody>
        </p:sp>
        <p:sp>
          <p:nvSpPr>
            <p:cNvPr id="142343" name="Text Box 7"/>
            <p:cNvSpPr txBox="1">
              <a:spLocks noChangeArrowheads="1"/>
            </p:cNvSpPr>
            <p:nvPr/>
          </p:nvSpPr>
          <p:spPr bwMode="auto">
            <a:xfrm>
              <a:off x="5220" y="9873"/>
              <a:ext cx="1986" cy="72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ru-RU" sz="1200">
                  <a:latin typeface="Times New Roman" pitchFamily="18" charset="0"/>
                </a:rPr>
                <a:t>Студенческий клуб</a:t>
              </a:r>
              <a:endParaRPr lang="ru-RU">
                <a:latin typeface="Times New Roman" pitchFamily="18" charset="0"/>
              </a:endParaRPr>
            </a:p>
          </p:txBody>
        </p:sp>
        <p:sp>
          <p:nvSpPr>
            <p:cNvPr id="142344" name="Text Box 8"/>
            <p:cNvSpPr txBox="1">
              <a:spLocks noChangeArrowheads="1"/>
            </p:cNvSpPr>
            <p:nvPr/>
          </p:nvSpPr>
          <p:spPr bwMode="auto">
            <a:xfrm>
              <a:off x="5220" y="11493"/>
              <a:ext cx="1980" cy="72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ru-RU" sz="1200">
                  <a:latin typeface="Times New Roman" pitchFamily="18" charset="0"/>
                </a:rPr>
                <a:t>Творческие коллективы</a:t>
              </a:r>
              <a:endParaRPr lang="ru-RU">
                <a:latin typeface="Times New Roman" pitchFamily="18" charset="0"/>
              </a:endParaRPr>
            </a:p>
          </p:txBody>
        </p:sp>
        <p:sp>
          <p:nvSpPr>
            <p:cNvPr id="142345" name="Text Box 9"/>
            <p:cNvSpPr txBox="1">
              <a:spLocks noChangeArrowheads="1"/>
            </p:cNvSpPr>
            <p:nvPr/>
          </p:nvSpPr>
          <p:spPr bwMode="auto">
            <a:xfrm>
              <a:off x="-1800" y="1593"/>
              <a:ext cx="3060" cy="54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ru-RU" sz="1200">
                  <a:latin typeface="Times New Roman" pitchFamily="18" charset="0"/>
                </a:rPr>
                <a:t>Профком студентов</a:t>
              </a:r>
              <a:endParaRPr lang="ru-RU">
                <a:latin typeface="Times New Roman" pitchFamily="18" charset="0"/>
              </a:endParaRPr>
            </a:p>
          </p:txBody>
        </p:sp>
        <p:sp>
          <p:nvSpPr>
            <p:cNvPr id="142346" name="Text Box 10"/>
            <p:cNvSpPr txBox="1">
              <a:spLocks noChangeArrowheads="1"/>
            </p:cNvSpPr>
            <p:nvPr/>
          </p:nvSpPr>
          <p:spPr bwMode="auto">
            <a:xfrm>
              <a:off x="1800" y="2673"/>
              <a:ext cx="2520" cy="72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ru-RU" sz="1200">
                  <a:latin typeface="Times New Roman" pitchFamily="18" charset="0"/>
                </a:rPr>
                <a:t>Студенческое правительство</a:t>
              </a:r>
              <a:endParaRPr lang="ru-RU">
                <a:latin typeface="Times New Roman" pitchFamily="18" charset="0"/>
              </a:endParaRPr>
            </a:p>
          </p:txBody>
        </p:sp>
        <p:sp>
          <p:nvSpPr>
            <p:cNvPr id="142347" name="Text Box 11"/>
            <p:cNvSpPr txBox="1">
              <a:spLocks noChangeArrowheads="1"/>
            </p:cNvSpPr>
            <p:nvPr/>
          </p:nvSpPr>
          <p:spPr bwMode="auto">
            <a:xfrm>
              <a:off x="-1260" y="3213"/>
              <a:ext cx="2340" cy="108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ru-RU" sz="1200">
                  <a:latin typeface="Times New Roman" pitchFamily="18" charset="0"/>
                </a:rPr>
                <a:t>Научно-исследовательская часть (НИЧ)</a:t>
              </a:r>
              <a:endParaRPr lang="ru-RU">
                <a:latin typeface="Times New Roman" pitchFamily="18" charset="0"/>
              </a:endParaRPr>
            </a:p>
          </p:txBody>
        </p:sp>
        <p:sp>
          <p:nvSpPr>
            <p:cNvPr id="142348" name="Text Box 12"/>
            <p:cNvSpPr txBox="1">
              <a:spLocks noChangeArrowheads="1"/>
            </p:cNvSpPr>
            <p:nvPr/>
          </p:nvSpPr>
          <p:spPr bwMode="auto">
            <a:xfrm>
              <a:off x="-1260" y="4653"/>
              <a:ext cx="2160" cy="126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ru-RU" sz="1200">
                  <a:latin typeface="Times New Roman" pitchFamily="18" charset="0"/>
                </a:rPr>
                <a:t>Отдел студенческой НИР, совет по НИРС</a:t>
              </a:r>
              <a:endParaRPr lang="ru-RU">
                <a:latin typeface="Times New Roman" pitchFamily="18" charset="0"/>
              </a:endParaRPr>
            </a:p>
          </p:txBody>
        </p:sp>
        <p:sp>
          <p:nvSpPr>
            <p:cNvPr id="142349" name="Text Box 13"/>
            <p:cNvSpPr txBox="1">
              <a:spLocks noChangeArrowheads="1"/>
            </p:cNvSpPr>
            <p:nvPr/>
          </p:nvSpPr>
          <p:spPr bwMode="auto">
            <a:xfrm>
              <a:off x="1260" y="5733"/>
              <a:ext cx="1890" cy="72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ru-RU" sz="1200" dirty="0">
                  <a:latin typeface="Times New Roman" pitchFamily="18" charset="0"/>
                </a:rPr>
                <a:t>Гуманитарный факультет</a:t>
              </a:r>
              <a:endParaRPr lang="ru-RU" dirty="0">
                <a:latin typeface="Times New Roman" pitchFamily="18" charset="0"/>
              </a:endParaRPr>
            </a:p>
          </p:txBody>
        </p:sp>
        <p:sp>
          <p:nvSpPr>
            <p:cNvPr id="142350" name="Text Box 14"/>
            <p:cNvSpPr txBox="1">
              <a:spLocks noChangeArrowheads="1"/>
            </p:cNvSpPr>
            <p:nvPr/>
          </p:nvSpPr>
          <p:spPr bwMode="auto">
            <a:xfrm>
              <a:off x="-1440" y="6453"/>
              <a:ext cx="1620" cy="72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ru-RU" sz="1200">
                  <a:latin typeface="Times New Roman" pitchFamily="18" charset="0"/>
                </a:rPr>
                <a:t>Спортивный клуб</a:t>
              </a:r>
              <a:endParaRPr lang="ru-RU">
                <a:latin typeface="Times New Roman" pitchFamily="18" charset="0"/>
              </a:endParaRPr>
            </a:p>
          </p:txBody>
        </p:sp>
        <p:sp>
          <p:nvSpPr>
            <p:cNvPr id="142351" name="Text Box 15"/>
            <p:cNvSpPr txBox="1">
              <a:spLocks noChangeArrowheads="1"/>
            </p:cNvSpPr>
            <p:nvPr/>
          </p:nvSpPr>
          <p:spPr bwMode="auto">
            <a:xfrm>
              <a:off x="-1440" y="7533"/>
              <a:ext cx="1620" cy="54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ru-RU" sz="1200">
                  <a:latin typeface="Times New Roman" pitchFamily="18" charset="0"/>
                </a:rPr>
                <a:t>Секции</a:t>
              </a:r>
              <a:endParaRPr lang="ru-RU">
                <a:latin typeface="Times New Roman" pitchFamily="18" charset="0"/>
              </a:endParaRPr>
            </a:p>
          </p:txBody>
        </p:sp>
        <p:sp>
          <p:nvSpPr>
            <p:cNvPr id="142352" name="Text Box 16"/>
            <p:cNvSpPr txBox="1">
              <a:spLocks noChangeArrowheads="1"/>
            </p:cNvSpPr>
            <p:nvPr/>
          </p:nvSpPr>
          <p:spPr bwMode="auto">
            <a:xfrm>
              <a:off x="-1440" y="8433"/>
              <a:ext cx="1800" cy="72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ru-RU" sz="1200">
                  <a:latin typeface="Times New Roman" pitchFamily="18" charset="0"/>
                </a:rPr>
                <a:t>Студгородок</a:t>
              </a:r>
              <a:endParaRPr lang="ru-RU">
                <a:latin typeface="Times New Roman" pitchFamily="18" charset="0"/>
              </a:endParaRPr>
            </a:p>
          </p:txBody>
        </p:sp>
        <p:sp>
          <p:nvSpPr>
            <p:cNvPr id="142353" name="Text Box 17"/>
            <p:cNvSpPr txBox="1">
              <a:spLocks noChangeArrowheads="1"/>
            </p:cNvSpPr>
            <p:nvPr/>
          </p:nvSpPr>
          <p:spPr bwMode="auto">
            <a:xfrm>
              <a:off x="-1440" y="9513"/>
              <a:ext cx="1800" cy="108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ru-RU" sz="1200">
                  <a:latin typeface="Times New Roman" pitchFamily="18" charset="0"/>
                </a:rPr>
                <a:t>Студенческие советы общежитий</a:t>
              </a:r>
              <a:endParaRPr lang="ru-RU">
                <a:latin typeface="Times New Roman" pitchFamily="18" charset="0"/>
              </a:endParaRPr>
            </a:p>
          </p:txBody>
        </p:sp>
        <p:sp>
          <p:nvSpPr>
            <p:cNvPr id="142354" name="Text Box 18"/>
            <p:cNvSpPr txBox="1">
              <a:spLocks noChangeArrowheads="1"/>
            </p:cNvSpPr>
            <p:nvPr/>
          </p:nvSpPr>
          <p:spPr bwMode="auto">
            <a:xfrm>
              <a:off x="540" y="9873"/>
              <a:ext cx="2700" cy="9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ru-RU" sz="1200">
                  <a:latin typeface="Times New Roman" pitchFamily="18" charset="0"/>
                </a:rPr>
                <a:t>Центр содействия трудоустройству</a:t>
              </a:r>
              <a:endParaRPr lang="ru-RU">
                <a:latin typeface="Times New Roman" pitchFamily="18" charset="0"/>
              </a:endParaRPr>
            </a:p>
          </p:txBody>
        </p:sp>
        <p:sp>
          <p:nvSpPr>
            <p:cNvPr id="142355" name="Text Box 19"/>
            <p:cNvSpPr txBox="1">
              <a:spLocks noChangeArrowheads="1"/>
            </p:cNvSpPr>
            <p:nvPr/>
          </p:nvSpPr>
          <p:spPr bwMode="auto">
            <a:xfrm>
              <a:off x="540" y="11313"/>
              <a:ext cx="2700" cy="72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ru-RU" sz="1200">
                  <a:latin typeface="Times New Roman" pitchFamily="18" charset="0"/>
                </a:rPr>
                <a:t>Центр студенческой карьеры</a:t>
              </a:r>
              <a:endParaRPr lang="ru-RU">
                <a:latin typeface="Times New Roman" pitchFamily="18" charset="0"/>
              </a:endParaRPr>
            </a:p>
          </p:txBody>
        </p:sp>
        <p:sp>
          <p:nvSpPr>
            <p:cNvPr id="142356" name="Text Box 20"/>
            <p:cNvSpPr txBox="1">
              <a:spLocks noChangeArrowheads="1"/>
            </p:cNvSpPr>
            <p:nvPr/>
          </p:nvSpPr>
          <p:spPr bwMode="auto">
            <a:xfrm>
              <a:off x="8100" y="1953"/>
              <a:ext cx="2700" cy="54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ru-RU" sz="1200">
                  <a:latin typeface="Times New Roman" pitchFamily="18" charset="0"/>
                </a:rPr>
                <a:t>Деканаты факультетов</a:t>
              </a:r>
              <a:endParaRPr lang="ru-RU">
                <a:latin typeface="Times New Roman" pitchFamily="18" charset="0"/>
              </a:endParaRPr>
            </a:p>
          </p:txBody>
        </p:sp>
        <p:sp>
          <p:nvSpPr>
            <p:cNvPr id="142357" name="Text Box 21"/>
            <p:cNvSpPr txBox="1">
              <a:spLocks noChangeArrowheads="1"/>
            </p:cNvSpPr>
            <p:nvPr/>
          </p:nvSpPr>
          <p:spPr bwMode="auto">
            <a:xfrm>
              <a:off x="8820" y="3213"/>
              <a:ext cx="1980" cy="72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ru-RU" sz="1200">
                  <a:latin typeface="Times New Roman" pitchFamily="18" charset="0"/>
                </a:rPr>
                <a:t>Институт кураторов</a:t>
              </a:r>
              <a:endParaRPr lang="ru-RU">
                <a:latin typeface="Times New Roman" pitchFamily="18" charset="0"/>
              </a:endParaRPr>
            </a:p>
          </p:txBody>
        </p:sp>
        <p:sp>
          <p:nvSpPr>
            <p:cNvPr id="142358" name="Text Box 22"/>
            <p:cNvSpPr txBox="1">
              <a:spLocks noChangeArrowheads="1"/>
            </p:cNvSpPr>
            <p:nvPr/>
          </p:nvSpPr>
          <p:spPr bwMode="auto">
            <a:xfrm>
              <a:off x="9360" y="4833"/>
              <a:ext cx="1440" cy="72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ru-RU" sz="1200">
                  <a:latin typeface="Times New Roman" pitchFamily="18" charset="0"/>
                </a:rPr>
                <a:t>Музейный комплекс</a:t>
              </a:r>
              <a:endParaRPr lang="ru-RU">
                <a:latin typeface="Times New Roman" pitchFamily="18" charset="0"/>
              </a:endParaRPr>
            </a:p>
          </p:txBody>
        </p:sp>
        <p:sp>
          <p:nvSpPr>
            <p:cNvPr id="142359" name="Text Box 23"/>
            <p:cNvSpPr txBox="1">
              <a:spLocks noChangeArrowheads="1"/>
            </p:cNvSpPr>
            <p:nvPr/>
          </p:nvSpPr>
          <p:spPr bwMode="auto">
            <a:xfrm>
              <a:off x="9180" y="6273"/>
              <a:ext cx="1620" cy="72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ru-RU" sz="1200">
                  <a:latin typeface="Times New Roman" pitchFamily="18" charset="0"/>
                </a:rPr>
                <a:t>Совет ветеранов</a:t>
              </a:r>
              <a:endParaRPr lang="ru-RU">
                <a:latin typeface="Times New Roman" pitchFamily="18" charset="0"/>
              </a:endParaRPr>
            </a:p>
          </p:txBody>
        </p:sp>
        <p:sp>
          <p:nvSpPr>
            <p:cNvPr id="142360" name="Text Box 24"/>
            <p:cNvSpPr txBox="1">
              <a:spLocks noChangeArrowheads="1"/>
            </p:cNvSpPr>
            <p:nvPr/>
          </p:nvSpPr>
          <p:spPr bwMode="auto">
            <a:xfrm>
              <a:off x="9720" y="7353"/>
              <a:ext cx="2340" cy="72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ru-RU" sz="1200">
                  <a:latin typeface="Times New Roman" pitchFamily="18" charset="0"/>
                </a:rPr>
                <a:t>Шереметев центр</a:t>
              </a:r>
              <a:endParaRPr lang="ru-RU">
                <a:latin typeface="Times New Roman" pitchFamily="18" charset="0"/>
              </a:endParaRPr>
            </a:p>
          </p:txBody>
        </p:sp>
        <p:sp>
          <p:nvSpPr>
            <p:cNvPr id="142361" name="Text Box 25"/>
            <p:cNvSpPr txBox="1">
              <a:spLocks noChangeArrowheads="1"/>
            </p:cNvSpPr>
            <p:nvPr/>
          </p:nvSpPr>
          <p:spPr bwMode="auto">
            <a:xfrm>
              <a:off x="10080" y="8793"/>
              <a:ext cx="1800" cy="72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ru-RU" sz="1200">
                  <a:latin typeface="Times New Roman" pitchFamily="18" charset="0"/>
                </a:rPr>
                <a:t>Выставочный зал</a:t>
              </a:r>
              <a:endParaRPr lang="ru-RU">
                <a:latin typeface="Times New Roman" pitchFamily="18" charset="0"/>
              </a:endParaRPr>
            </a:p>
          </p:txBody>
        </p:sp>
        <p:sp>
          <p:nvSpPr>
            <p:cNvPr id="142362" name="Text Box 26"/>
            <p:cNvSpPr txBox="1">
              <a:spLocks noChangeArrowheads="1"/>
            </p:cNvSpPr>
            <p:nvPr/>
          </p:nvSpPr>
          <p:spPr bwMode="auto">
            <a:xfrm>
              <a:off x="9720" y="9873"/>
              <a:ext cx="2340" cy="72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ru-RU" sz="1200">
                  <a:latin typeface="Times New Roman" pitchFamily="18" charset="0"/>
                </a:rPr>
                <a:t>Информационный центр</a:t>
              </a:r>
              <a:endParaRPr lang="ru-RU">
                <a:latin typeface="Times New Roman" pitchFamily="18" charset="0"/>
              </a:endParaRPr>
            </a:p>
          </p:txBody>
        </p:sp>
        <p:sp>
          <p:nvSpPr>
            <p:cNvPr id="142363" name="Text Box 27"/>
            <p:cNvSpPr txBox="1">
              <a:spLocks noChangeArrowheads="1"/>
            </p:cNvSpPr>
            <p:nvPr/>
          </p:nvSpPr>
          <p:spPr bwMode="auto">
            <a:xfrm>
              <a:off x="9720" y="10953"/>
              <a:ext cx="2520" cy="54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ru-RU" sz="1200">
                  <a:latin typeface="Times New Roman" pitchFamily="18" charset="0"/>
                </a:rPr>
                <a:t>Газета «Химик»</a:t>
              </a:r>
              <a:endParaRPr lang="ru-RU">
                <a:latin typeface="Times New Roman" pitchFamily="18" charset="0"/>
              </a:endParaRPr>
            </a:p>
          </p:txBody>
        </p:sp>
        <p:sp>
          <p:nvSpPr>
            <p:cNvPr id="142364" name="Text Box 28"/>
            <p:cNvSpPr txBox="1">
              <a:spLocks noChangeArrowheads="1"/>
            </p:cNvSpPr>
            <p:nvPr/>
          </p:nvSpPr>
          <p:spPr bwMode="auto">
            <a:xfrm>
              <a:off x="8280" y="11673"/>
              <a:ext cx="3060" cy="72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ru-RU" sz="1200">
                  <a:latin typeface="Times New Roman" pitchFamily="18" charset="0"/>
                </a:rPr>
                <a:t>Профилакторий, медицинский пункт</a:t>
              </a:r>
              <a:endParaRPr lang="ru-RU">
                <a:latin typeface="Times New Roman" pitchFamily="18" charset="0"/>
              </a:endParaRPr>
            </a:p>
          </p:txBody>
        </p:sp>
        <p:sp>
          <p:nvSpPr>
            <p:cNvPr id="142365" name="Line 29"/>
            <p:cNvSpPr>
              <a:spLocks noChangeShapeType="1"/>
            </p:cNvSpPr>
            <p:nvPr/>
          </p:nvSpPr>
          <p:spPr bwMode="auto">
            <a:xfrm>
              <a:off x="6120" y="2493"/>
              <a:ext cx="1" cy="23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2366" name="Line 30"/>
            <p:cNvSpPr>
              <a:spLocks noChangeShapeType="1"/>
            </p:cNvSpPr>
            <p:nvPr/>
          </p:nvSpPr>
          <p:spPr bwMode="auto">
            <a:xfrm>
              <a:off x="6120" y="5733"/>
              <a:ext cx="0" cy="21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2367" name="Line 31"/>
            <p:cNvSpPr>
              <a:spLocks noChangeShapeType="1"/>
            </p:cNvSpPr>
            <p:nvPr/>
          </p:nvSpPr>
          <p:spPr bwMode="auto">
            <a:xfrm>
              <a:off x="6120" y="8973"/>
              <a:ext cx="1" cy="9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2368" name="Line 32"/>
            <p:cNvSpPr>
              <a:spLocks noChangeShapeType="1"/>
            </p:cNvSpPr>
            <p:nvPr/>
          </p:nvSpPr>
          <p:spPr bwMode="auto">
            <a:xfrm>
              <a:off x="6120" y="10593"/>
              <a:ext cx="1" cy="9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2369" name="Line 33"/>
            <p:cNvSpPr>
              <a:spLocks noChangeShapeType="1"/>
            </p:cNvSpPr>
            <p:nvPr/>
          </p:nvSpPr>
          <p:spPr bwMode="auto">
            <a:xfrm>
              <a:off x="3420" y="3393"/>
              <a:ext cx="1800" cy="45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2370" name="Line 34"/>
            <p:cNvSpPr>
              <a:spLocks noChangeShapeType="1"/>
            </p:cNvSpPr>
            <p:nvPr/>
          </p:nvSpPr>
          <p:spPr bwMode="auto">
            <a:xfrm>
              <a:off x="1080" y="3753"/>
              <a:ext cx="4140" cy="41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2371" name="Line 35"/>
            <p:cNvSpPr>
              <a:spLocks noChangeShapeType="1"/>
            </p:cNvSpPr>
            <p:nvPr/>
          </p:nvSpPr>
          <p:spPr bwMode="auto">
            <a:xfrm>
              <a:off x="-180" y="4293"/>
              <a:ext cx="1" cy="3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2372" name="Line 36"/>
            <p:cNvSpPr>
              <a:spLocks noChangeShapeType="1"/>
            </p:cNvSpPr>
            <p:nvPr/>
          </p:nvSpPr>
          <p:spPr bwMode="auto">
            <a:xfrm>
              <a:off x="3060" y="6093"/>
              <a:ext cx="2160" cy="18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2373" name="Line 37"/>
            <p:cNvSpPr>
              <a:spLocks noChangeShapeType="1"/>
            </p:cNvSpPr>
            <p:nvPr/>
          </p:nvSpPr>
          <p:spPr bwMode="auto">
            <a:xfrm>
              <a:off x="180" y="6813"/>
              <a:ext cx="4320" cy="12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2374" name="Line 38"/>
            <p:cNvSpPr>
              <a:spLocks noChangeShapeType="1"/>
            </p:cNvSpPr>
            <p:nvPr/>
          </p:nvSpPr>
          <p:spPr bwMode="auto">
            <a:xfrm flipV="1">
              <a:off x="360" y="8433"/>
              <a:ext cx="4140" cy="3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2375" name="Line 39"/>
            <p:cNvSpPr>
              <a:spLocks noChangeShapeType="1"/>
            </p:cNvSpPr>
            <p:nvPr/>
          </p:nvSpPr>
          <p:spPr bwMode="auto">
            <a:xfrm>
              <a:off x="-540" y="7173"/>
              <a:ext cx="1" cy="3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2376" name="Line 40"/>
            <p:cNvSpPr>
              <a:spLocks noChangeShapeType="1"/>
            </p:cNvSpPr>
            <p:nvPr/>
          </p:nvSpPr>
          <p:spPr bwMode="auto">
            <a:xfrm flipV="1">
              <a:off x="3060" y="8793"/>
              <a:ext cx="1440" cy="10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2377" name="Line 41"/>
            <p:cNvSpPr>
              <a:spLocks noChangeShapeType="1"/>
            </p:cNvSpPr>
            <p:nvPr/>
          </p:nvSpPr>
          <p:spPr bwMode="auto">
            <a:xfrm>
              <a:off x="-540" y="9153"/>
              <a:ext cx="1" cy="3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2378" name="Line 42"/>
            <p:cNvSpPr>
              <a:spLocks noChangeShapeType="1"/>
            </p:cNvSpPr>
            <p:nvPr/>
          </p:nvSpPr>
          <p:spPr bwMode="auto">
            <a:xfrm flipV="1">
              <a:off x="3240" y="8973"/>
              <a:ext cx="1620" cy="252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2379" name="Line 43"/>
            <p:cNvSpPr>
              <a:spLocks noChangeShapeType="1"/>
            </p:cNvSpPr>
            <p:nvPr/>
          </p:nvSpPr>
          <p:spPr bwMode="auto">
            <a:xfrm>
              <a:off x="1980" y="10773"/>
              <a:ext cx="1" cy="5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2380" name="Line 44"/>
            <p:cNvSpPr>
              <a:spLocks noChangeShapeType="1"/>
            </p:cNvSpPr>
            <p:nvPr/>
          </p:nvSpPr>
          <p:spPr bwMode="auto">
            <a:xfrm flipH="1">
              <a:off x="7200" y="2493"/>
              <a:ext cx="1260" cy="54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2381" name="Line 45"/>
            <p:cNvSpPr>
              <a:spLocks noChangeShapeType="1"/>
            </p:cNvSpPr>
            <p:nvPr/>
          </p:nvSpPr>
          <p:spPr bwMode="auto">
            <a:xfrm>
              <a:off x="9720" y="2493"/>
              <a:ext cx="0" cy="72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2382" name="Line 46"/>
            <p:cNvSpPr>
              <a:spLocks noChangeShapeType="1"/>
            </p:cNvSpPr>
            <p:nvPr/>
          </p:nvSpPr>
          <p:spPr bwMode="auto">
            <a:xfrm flipH="1">
              <a:off x="7380" y="3933"/>
              <a:ext cx="1800" cy="39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2383" name="Line 47"/>
            <p:cNvSpPr>
              <a:spLocks noChangeShapeType="1"/>
            </p:cNvSpPr>
            <p:nvPr/>
          </p:nvSpPr>
          <p:spPr bwMode="auto">
            <a:xfrm flipH="1">
              <a:off x="7560" y="5193"/>
              <a:ext cx="1800" cy="27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2384" name="Line 48"/>
            <p:cNvSpPr>
              <a:spLocks noChangeShapeType="1"/>
            </p:cNvSpPr>
            <p:nvPr/>
          </p:nvSpPr>
          <p:spPr bwMode="auto">
            <a:xfrm>
              <a:off x="10080" y="5553"/>
              <a:ext cx="0" cy="72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2385" name="Line 49"/>
            <p:cNvSpPr>
              <a:spLocks noChangeShapeType="1"/>
            </p:cNvSpPr>
            <p:nvPr/>
          </p:nvSpPr>
          <p:spPr bwMode="auto">
            <a:xfrm flipH="1">
              <a:off x="7920" y="7713"/>
              <a:ext cx="1800" cy="72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2386" name="Line 50"/>
            <p:cNvSpPr>
              <a:spLocks noChangeShapeType="1"/>
            </p:cNvSpPr>
            <p:nvPr/>
          </p:nvSpPr>
          <p:spPr bwMode="auto">
            <a:xfrm>
              <a:off x="10980" y="8073"/>
              <a:ext cx="1" cy="72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2387" name="Line 51"/>
            <p:cNvSpPr>
              <a:spLocks noChangeShapeType="1"/>
            </p:cNvSpPr>
            <p:nvPr/>
          </p:nvSpPr>
          <p:spPr bwMode="auto">
            <a:xfrm flipH="1" flipV="1">
              <a:off x="7920" y="8973"/>
              <a:ext cx="1800" cy="12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2388" name="Line 52"/>
            <p:cNvSpPr>
              <a:spLocks noChangeShapeType="1"/>
            </p:cNvSpPr>
            <p:nvPr/>
          </p:nvSpPr>
          <p:spPr bwMode="auto">
            <a:xfrm flipH="1" flipV="1">
              <a:off x="7200" y="8973"/>
              <a:ext cx="2520" cy="21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2389" name="Line 53"/>
            <p:cNvSpPr>
              <a:spLocks noChangeShapeType="1"/>
            </p:cNvSpPr>
            <p:nvPr/>
          </p:nvSpPr>
          <p:spPr bwMode="auto">
            <a:xfrm>
              <a:off x="10800" y="10593"/>
              <a:ext cx="1" cy="3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2390" name="Line 54"/>
            <p:cNvSpPr>
              <a:spLocks noChangeShapeType="1"/>
            </p:cNvSpPr>
            <p:nvPr/>
          </p:nvSpPr>
          <p:spPr bwMode="auto">
            <a:xfrm flipH="1" flipV="1">
              <a:off x="7200" y="8973"/>
              <a:ext cx="2160" cy="27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2391" name="Line 55"/>
            <p:cNvSpPr>
              <a:spLocks noChangeShapeType="1"/>
            </p:cNvSpPr>
            <p:nvPr/>
          </p:nvSpPr>
          <p:spPr bwMode="auto">
            <a:xfrm>
              <a:off x="360" y="2133"/>
              <a:ext cx="4860" cy="57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xmlns="" val="3717860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Рисунок1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3535363"/>
            <a:ext cx="9144000" cy="3322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433467"/>
          </a:xfrm>
        </p:spPr>
        <p:txBody>
          <a:bodyPr/>
          <a:lstStyle/>
          <a:p>
            <a:pPr fontAlgn="base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Социальная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стратификация (расслоение, неравенство) современного российского общества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fontAlgn="base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Отсутствие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 настоящее время общенародной общероссийской совокупности ценностей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Многообразие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трактовок самого понятия «воспитание» в педагогической науке.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84401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Рисунок1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3535363"/>
            <a:ext cx="9144000" cy="3322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atin typeface="Times New Roman" pitchFamily="18" charset="0"/>
              </a:rPr>
              <a:t>Студент – субъект воспитания</a:t>
            </a:r>
            <a:br>
              <a:rPr lang="ru-RU" b="1" dirty="0">
                <a:latin typeface="Times New Roman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1350 чел. </a:t>
            </a:r>
            <a:r>
              <a:rPr lang="ru-RU" dirty="0" smtClean="0">
                <a:latin typeface="Times New Roman" pitchFamily="18" charset="0"/>
                <a:ea typeface="Calibri"/>
                <a:cs typeface="Times New Roman" pitchFamily="18" charset="0"/>
              </a:rPr>
              <a:t>	Проживают </a:t>
            </a:r>
            <a:r>
              <a:rPr lang="ru-RU" dirty="0">
                <a:latin typeface="Times New Roman" pitchFamily="18" charset="0"/>
                <a:ea typeface="Calibri"/>
                <a:cs typeface="Times New Roman" pitchFamily="18" charset="0"/>
              </a:rPr>
              <a:t>в общежитии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280 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чел. </a:t>
            </a:r>
            <a:r>
              <a:rPr lang="ru-RU" dirty="0" smtClean="0">
                <a:latin typeface="Times New Roman" pitchFamily="18" charset="0"/>
                <a:ea typeface="Calibri"/>
                <a:cs typeface="Times New Roman" pitchFamily="18" charset="0"/>
              </a:rPr>
              <a:t>	Ежедневно </a:t>
            </a:r>
            <a:r>
              <a:rPr lang="ru-RU" dirty="0">
                <a:latin typeface="Times New Roman" pitchFamily="18" charset="0"/>
                <a:ea typeface="Calibri"/>
                <a:cs typeface="Times New Roman" pitchFamily="18" charset="0"/>
              </a:rPr>
              <a:t>ездят домой (Шуя, Тейково, </a:t>
            </a:r>
            <a:r>
              <a:rPr lang="ru-RU" dirty="0" smtClean="0">
                <a:latin typeface="Times New Roman" pitchFamily="18" charset="0"/>
                <a:ea typeface="Calibri"/>
                <a:cs typeface="Times New Roman" pitchFamily="18" charset="0"/>
              </a:rPr>
              <a:t>		Фурманов</a:t>
            </a:r>
            <a:r>
              <a:rPr lang="ru-RU" dirty="0">
                <a:latin typeface="Times New Roman" pitchFamily="18" charset="0"/>
                <a:ea typeface="Calibri"/>
                <a:cs typeface="Times New Roman" pitchFamily="18" charset="0"/>
              </a:rPr>
              <a:t>, Лежнево)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40 чел. </a:t>
            </a:r>
            <a:r>
              <a:rPr lang="ru-RU" dirty="0" smtClean="0">
                <a:latin typeface="Times New Roman" pitchFamily="18" charset="0"/>
                <a:ea typeface="Calibri"/>
                <a:cs typeface="Times New Roman" pitchFamily="18" charset="0"/>
              </a:rPr>
              <a:t>	Сироты</a:t>
            </a:r>
            <a:endParaRPr lang="ru-RU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2 чел. </a:t>
            </a:r>
            <a:r>
              <a:rPr lang="ru-RU" dirty="0" smtClean="0">
                <a:latin typeface="Times New Roman" pitchFamily="18" charset="0"/>
                <a:ea typeface="Calibri"/>
                <a:cs typeface="Times New Roman" pitchFamily="18" charset="0"/>
              </a:rPr>
              <a:t>	Чернобыльцы</a:t>
            </a:r>
            <a:endParaRPr lang="ru-RU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9 чел. </a:t>
            </a:r>
            <a:r>
              <a:rPr lang="ru-RU" dirty="0" smtClean="0">
                <a:latin typeface="Times New Roman" pitchFamily="18" charset="0"/>
                <a:ea typeface="Calibri"/>
                <a:cs typeface="Times New Roman" pitchFamily="18" charset="0"/>
              </a:rPr>
              <a:t>	Инвалиды</a:t>
            </a:r>
            <a:endParaRPr lang="ru-RU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80 % </a:t>
            </a:r>
            <a:r>
              <a:rPr lang="ru-RU" dirty="0" smtClean="0">
                <a:latin typeface="Times New Roman" pitchFamily="18" charset="0"/>
                <a:ea typeface="Calibri"/>
                <a:cs typeface="Times New Roman" pitchFamily="18" charset="0"/>
              </a:rPr>
              <a:t>	Первокурсников </a:t>
            </a:r>
            <a:r>
              <a:rPr lang="ru-RU" dirty="0">
                <a:latin typeface="Times New Roman" pitchFamily="18" charset="0"/>
                <a:ea typeface="Calibri"/>
                <a:cs typeface="Times New Roman" pitchFamily="18" charset="0"/>
              </a:rPr>
              <a:t>имеют хроническое </a:t>
            </a:r>
            <a:r>
              <a:rPr lang="ru-RU" dirty="0" smtClean="0">
                <a:latin typeface="Times New Roman" pitchFamily="18" charset="0"/>
                <a:ea typeface="Calibri"/>
                <a:cs typeface="Times New Roman" pitchFamily="18" charset="0"/>
              </a:rPr>
              <a:t>			заболевание</a:t>
            </a:r>
            <a:endParaRPr lang="ru-RU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02661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Рисунок1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3535363"/>
            <a:ext cx="9144000" cy="3322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288" cy="5170586"/>
          </a:xfrm>
        </p:spPr>
        <p:txBody>
          <a:bodyPr>
            <a:normAutofit/>
          </a:bodyPr>
          <a:lstStyle/>
          <a:p>
            <a:pPr algn="r" fontAlgn="base">
              <a:spcBef>
                <a:spcPts val="770"/>
              </a:spcBef>
              <a:spcAft>
                <a:spcPts val="0"/>
              </a:spcAft>
            </a:pPr>
            <a:r>
              <a:rPr lang="ru-RU" sz="2700" i="1" dirty="0">
                <a:solidFill>
                  <a:srgbClr val="000000"/>
                </a:solidFill>
                <a:latin typeface="Times New Roman"/>
                <a:ea typeface="+mn-ea"/>
              </a:rPr>
              <a:t>«Ребенок рождается существом асоциальным. Воспитание есть действие, оказываемое взрослыми поколениями на поколения, не созревшие для социальной жизни». </a:t>
            </a:r>
            <a:r>
              <a:rPr lang="ru-RU" sz="2700" dirty="0">
                <a:latin typeface="Times New Roman"/>
                <a:ea typeface="Times New Roman"/>
              </a:rPr>
              <a:t/>
            </a:r>
            <a:br>
              <a:rPr lang="ru-RU" sz="2700" dirty="0">
                <a:latin typeface="Times New Roman"/>
                <a:ea typeface="Times New Roman"/>
              </a:rPr>
            </a:br>
            <a:r>
              <a:rPr lang="ru-RU" sz="2700" dirty="0">
                <a:solidFill>
                  <a:srgbClr val="000000"/>
                </a:solidFill>
                <a:latin typeface="Times New Roman"/>
                <a:ea typeface="+mn-ea"/>
              </a:rPr>
              <a:t>                       </a:t>
            </a:r>
            <a:r>
              <a:rPr lang="ru-RU" sz="2700" dirty="0" smtClean="0">
                <a:solidFill>
                  <a:srgbClr val="000000"/>
                </a:solidFill>
                <a:latin typeface="Times New Roman"/>
                <a:ea typeface="+mn-ea"/>
              </a:rPr>
              <a:t/>
            </a:r>
            <a:br>
              <a:rPr lang="ru-RU" sz="2700" dirty="0" smtClean="0">
                <a:solidFill>
                  <a:srgbClr val="000000"/>
                </a:solidFill>
                <a:latin typeface="Times New Roman"/>
                <a:ea typeface="+mn-ea"/>
              </a:rPr>
            </a:br>
            <a:r>
              <a:rPr lang="ru-RU" sz="2700" dirty="0" smtClean="0">
                <a:solidFill>
                  <a:srgbClr val="000000"/>
                </a:solidFill>
                <a:latin typeface="Times New Roman"/>
                <a:ea typeface="+mn-ea"/>
              </a:rPr>
              <a:t>Эмиль Дюркгейм</a:t>
            </a:r>
            <a:r>
              <a:rPr lang="ru-RU" sz="2700" dirty="0">
                <a:solidFill>
                  <a:srgbClr val="000000"/>
                </a:solidFill>
                <a:latin typeface="Times New Roman"/>
                <a:ea typeface="+mn-ea"/>
              </a:rPr>
              <a:t> </a:t>
            </a:r>
            <a:r>
              <a:rPr lang="ru-RU" sz="2700" dirty="0">
                <a:latin typeface="Times New Roman"/>
                <a:ea typeface="Times New Roman"/>
              </a:rPr>
              <a:t/>
            </a:r>
            <a:br>
              <a:rPr lang="ru-RU" sz="2700" dirty="0">
                <a:latin typeface="Times New Roman"/>
                <a:ea typeface="Times New Roman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530441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0648"/>
            <a:ext cx="8507288" cy="648072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Куратор – информатор</a:t>
            </a:r>
            <a:r>
              <a:rPr lang="ru-RU" dirty="0">
                <a:latin typeface="Times New Roman"/>
                <a:ea typeface="Calibri"/>
                <a:cs typeface="Times New Roman"/>
              </a:rPr>
              <a:t>, единственной его задачей является своевременное информирование студентов, в остальном их считая вполне взрослыми и самостоятельными. </a:t>
            </a:r>
            <a:endParaRPr lang="ru-RU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Куратор – организатор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решает проблемы, помогает советом, психологической поддержкой, устанавливает тесные контакты с преподавателями и родителями, практически сутками занят делами группы. </a:t>
            </a:r>
            <a:endParaRPr lang="ru-RU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Куратор – психотерапевт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очень близко к сердцу принимает личные проблемы студентов, готов выслушивать их откровения, побуждать к ним, старается помочь советом. Он очень много времени тратит на психологическую поддержку студентов, устанавливает близкие контакты и почти круглые сутки занимается решением студенческих проблем. </a:t>
            </a:r>
            <a:endParaRPr lang="ru-RU" dirty="0">
              <a:ea typeface="Calibri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12279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Куратор – родитель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излишне контролирует, лишает инициативы, решает личные проблемы студентов, требует полного подчинения. </a:t>
            </a:r>
            <a:endParaRPr lang="ru-RU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Куратор – приятель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интересуется жизнью группы, участвует во всех делах, пользуется уважением, воспринимается студентами как член группы, однако из-за отсутствия должной дистанции в случае необходимости он не может предъявить требования. </a:t>
            </a:r>
            <a:endParaRPr lang="ru-RU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Куратор – администратор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информирует администрацию о пропусках занятий, студентам передает требования деканата. В основном ведет контролирующую функцию, не вникая в интересы и проблемы группы.</a:t>
            </a:r>
            <a:endParaRPr lang="ru-RU" dirty="0">
              <a:ea typeface="Calibri"/>
              <a:cs typeface="Times New Roman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802661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Рисунок1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3535363"/>
            <a:ext cx="9144000" cy="3322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50706"/>
          </a:xfrm>
        </p:spPr>
        <p:txBody>
          <a:bodyPr>
            <a:normAutofit fontScale="90000"/>
          </a:bodyPr>
          <a:lstStyle/>
          <a:p>
            <a:pPr algn="l"/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«Если думаешь на </a:t>
            </a:r>
            <a:r>
              <a:rPr lang="ru-RU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год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 вперед – </a:t>
            </a:r>
            <a:r>
              <a:rPr lang="ru-RU" sz="4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выращивай хлеб</a:t>
            </a:r>
            <a:r>
              <a:rPr lang="ru-RU" sz="4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Если думаешь на </a:t>
            </a:r>
            <a:r>
              <a:rPr lang="ru-RU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 лет 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вперед – </a:t>
            </a:r>
            <a:r>
              <a:rPr lang="ru-RU" sz="4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выращивай дерево</a:t>
            </a:r>
            <a:r>
              <a:rPr lang="ru-RU" sz="4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Если думаешь на </a:t>
            </a:r>
            <a:r>
              <a:rPr lang="ru-RU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100 лет</a:t>
            </a:r>
            <a:r>
              <a:rPr lang="ru-RU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вперед – </a:t>
            </a:r>
            <a:r>
              <a:rPr lang="ru-RU" sz="4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воспитывай молодежь»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			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                      Народная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мудрость.</a:t>
            </a:r>
            <a:br>
              <a:rPr lang="ru-RU" sz="3200" dirty="0">
                <a:latin typeface="Times New Roman" pitchFamily="18" charset="0"/>
                <a:cs typeface="Times New Roman" pitchFamily="18" charset="0"/>
              </a:rPr>
            </a:b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01009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106676404"/>
              </p:ext>
            </p:extLst>
          </p:nvPr>
        </p:nvGraphicFramePr>
        <p:xfrm>
          <a:off x="0" y="0"/>
          <a:ext cx="9582912" cy="6858000"/>
        </p:xfrm>
        <a:graphic>
          <a:graphicData uri="http://schemas.openxmlformats.org/presentationml/2006/ole">
            <p:oleObj spid="_x0000_s1070" name="CorelDRAW" r:id="rId3" imgW="6644520" imgH="4761360" progId="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112279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61613880"/>
              </p:ext>
            </p:extLst>
          </p:nvPr>
        </p:nvGraphicFramePr>
        <p:xfrm>
          <a:off x="971600" y="33618"/>
          <a:ext cx="6357887" cy="6830062"/>
        </p:xfrm>
        <a:graphic>
          <a:graphicData uri="http://schemas.openxmlformats.org/presentationml/2006/ole">
            <p:oleObj spid="_x0000_s4141" name="CorelDRAW" r:id="rId3" imgW="8969400" imgH="9644040" progId="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802661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Рисунок1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3535363"/>
            <a:ext cx="9144000" cy="3322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1052513"/>
            <a:ext cx="8420100" cy="2376487"/>
          </a:xfrm>
        </p:spPr>
        <p:txBody>
          <a:bodyPr>
            <a:normAutofit fontScale="90000"/>
          </a:bodyPr>
          <a:lstStyle/>
          <a:p>
            <a:r>
              <a:rPr lang="ru-RU" sz="5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«От эстафеты олимпийского огня – к эстафете спортивных побед»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5734050"/>
            <a:ext cx="6400800" cy="936625"/>
          </a:xfrm>
        </p:spPr>
        <p:txBody>
          <a:bodyPr/>
          <a:lstStyle/>
          <a:p>
            <a:r>
              <a:rPr lang="ru-RU" sz="2400" b="1">
                <a:latin typeface="Times New Roman" pitchFamily="18" charset="0"/>
              </a:rPr>
              <a:t>УРОК СПОРТИВНЫХ ТРАДИЦИЙ</a:t>
            </a:r>
            <a:br>
              <a:rPr lang="ru-RU" sz="2400" b="1">
                <a:latin typeface="Times New Roman" pitchFamily="18" charset="0"/>
              </a:rPr>
            </a:br>
            <a:endParaRPr lang="ru-RU" sz="2400" b="1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14297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18488" cy="5675312"/>
          </a:xfrm>
        </p:spPr>
        <p:txBody>
          <a:bodyPr/>
          <a:lstStyle/>
          <a:p>
            <a:r>
              <a:rPr lang="ru-RU" b="1"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АЛЕКСАНДРА АФИНЕЕВСКАЯ</a:t>
            </a:r>
            <a:r>
              <a:rPr lang="ru-RU">
                <a:latin typeface="Georgia" pitchFamily="18" charset="0"/>
              </a:rPr>
              <a:t> </a:t>
            </a:r>
            <a:br>
              <a:rPr lang="ru-RU">
                <a:latin typeface="Georgia" pitchFamily="18" charset="0"/>
              </a:rPr>
            </a:br>
            <a:r>
              <a:rPr lang="ru-RU">
                <a:latin typeface="Georgia" pitchFamily="18" charset="0"/>
              </a:rPr>
              <a:t/>
            </a:r>
            <a:br>
              <a:rPr lang="ru-RU">
                <a:latin typeface="Georgia" pitchFamily="18" charset="0"/>
              </a:rPr>
            </a:br>
            <a:r>
              <a:rPr lang="ru-RU" sz="4000" i="1">
                <a:latin typeface="Georgia" pitchFamily="18" charset="0"/>
              </a:rPr>
              <a:t>выпускница 2013 года,</a:t>
            </a:r>
            <a:br>
              <a:rPr lang="ru-RU" sz="4000" i="1">
                <a:latin typeface="Georgia" pitchFamily="18" charset="0"/>
              </a:rPr>
            </a:br>
            <a:r>
              <a:rPr lang="ru-RU" sz="4000" i="1">
                <a:latin typeface="Georgia" pitchFamily="18" charset="0"/>
              </a:rPr>
              <a:t>мастер спорта по художественной гимнастике и спортивной аэробике</a:t>
            </a:r>
          </a:p>
        </p:txBody>
      </p:sp>
      <p:pic>
        <p:nvPicPr>
          <p:cNvPr id="5124" name="Рисунок 0" descr="олимп огонь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3347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60596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8" name="Picture 4" descr="Zh8rNy8jH1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404813"/>
            <a:ext cx="9144000" cy="608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17473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7859713" cy="6107112"/>
          </a:xfrm>
        </p:spPr>
        <p:txBody>
          <a:bodyPr/>
          <a:lstStyle/>
          <a:p>
            <a:r>
              <a:rPr lang="ru-RU" b="1">
                <a:latin typeface="Georgia" pitchFamily="18" charset="0"/>
              </a:rPr>
              <a:t>СЕРГЕЙ ГУДКОВ </a:t>
            </a:r>
            <a:br>
              <a:rPr lang="ru-RU" b="1">
                <a:latin typeface="Georgia" pitchFamily="18" charset="0"/>
              </a:rPr>
            </a:br>
            <a:r>
              <a:rPr lang="ru-RU" b="1">
                <a:latin typeface="Georgia" pitchFamily="18" charset="0"/>
              </a:rPr>
              <a:t/>
            </a:r>
            <a:br>
              <a:rPr lang="ru-RU" b="1">
                <a:latin typeface="Georgia" pitchFamily="18" charset="0"/>
              </a:rPr>
            </a:br>
            <a:r>
              <a:rPr lang="ru-RU" b="1">
                <a:latin typeface="Georgia" pitchFamily="18" charset="0"/>
              </a:rPr>
              <a:t> </a:t>
            </a:r>
            <a:r>
              <a:rPr lang="ru-RU" sz="4000" i="1">
                <a:latin typeface="Georgia" pitchFamily="18" charset="0"/>
              </a:rPr>
              <a:t>студент группы 5/32,</a:t>
            </a:r>
            <a:br>
              <a:rPr lang="ru-RU" sz="4000" i="1">
                <a:latin typeface="Georgia" pitchFamily="18" charset="0"/>
              </a:rPr>
            </a:br>
            <a:r>
              <a:rPr lang="ru-RU" sz="4000" i="1">
                <a:latin typeface="Georgia" pitchFamily="18" charset="0"/>
              </a:rPr>
              <a:t>кандидат в мастера спорта по спортивному ориентированию</a:t>
            </a:r>
          </a:p>
        </p:txBody>
      </p:sp>
      <p:pic>
        <p:nvPicPr>
          <p:cNvPr id="6148" name="Рисунок 0" descr="олимп огонь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3347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6059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4" name="Picture 4" descr="qFUHdPuAul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116013" y="0"/>
            <a:ext cx="7056387" cy="6895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75637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18488" cy="5386387"/>
          </a:xfrm>
        </p:spPr>
        <p:txBody>
          <a:bodyPr/>
          <a:lstStyle/>
          <a:p>
            <a:r>
              <a:rPr lang="ru-RU" b="1">
                <a:latin typeface="Georgia" pitchFamily="18" charset="0"/>
              </a:rPr>
              <a:t>АНЯ МЕДВЕДЕВА</a:t>
            </a:r>
            <a:r>
              <a:rPr lang="ru-RU">
                <a:latin typeface="Georgia" pitchFamily="18" charset="0"/>
              </a:rPr>
              <a:t> </a:t>
            </a:r>
            <a:br>
              <a:rPr lang="ru-RU">
                <a:latin typeface="Georgia" pitchFamily="18" charset="0"/>
              </a:rPr>
            </a:br>
            <a:r>
              <a:rPr lang="ru-RU">
                <a:latin typeface="Georgia" pitchFamily="18" charset="0"/>
              </a:rPr>
              <a:t/>
            </a:r>
            <a:br>
              <a:rPr lang="ru-RU">
                <a:latin typeface="Georgia" pitchFamily="18" charset="0"/>
              </a:rPr>
            </a:br>
            <a:r>
              <a:rPr lang="ru-RU">
                <a:latin typeface="Georgia" pitchFamily="18" charset="0"/>
              </a:rPr>
              <a:t> </a:t>
            </a:r>
            <a:r>
              <a:rPr lang="ru-RU" i="1">
                <a:latin typeface="Georgia" pitchFamily="18" charset="0"/>
              </a:rPr>
              <a:t>учащаяся химического лицея, </a:t>
            </a:r>
            <a:br>
              <a:rPr lang="ru-RU" i="1">
                <a:latin typeface="Georgia" pitchFamily="18" charset="0"/>
              </a:rPr>
            </a:br>
            <a:r>
              <a:rPr lang="ru-RU" i="1">
                <a:latin typeface="Georgia" pitchFamily="18" charset="0"/>
              </a:rPr>
              <a:t>мастер спорта по спортивной аэробике</a:t>
            </a:r>
          </a:p>
        </p:txBody>
      </p:sp>
      <p:pic>
        <p:nvPicPr>
          <p:cNvPr id="7172" name="Рисунок 0" descr="олимп огонь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3347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96110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6" name="Picture 4" descr="1kBokDroUm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42016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18488" cy="5891212"/>
          </a:xfrm>
        </p:spPr>
        <p:txBody>
          <a:bodyPr/>
          <a:lstStyle/>
          <a:p>
            <a:r>
              <a:rPr lang="ru-RU" b="1">
                <a:latin typeface="Georgia" pitchFamily="18" charset="0"/>
              </a:rPr>
              <a:t>ИРИНА ШУШИНА</a:t>
            </a:r>
            <a:br>
              <a:rPr lang="ru-RU" b="1">
                <a:latin typeface="Georgia" pitchFamily="18" charset="0"/>
              </a:rPr>
            </a:br>
            <a:r>
              <a:rPr lang="ru-RU" b="1">
                <a:latin typeface="Georgia" pitchFamily="18" charset="0"/>
              </a:rPr>
              <a:t/>
            </a:r>
            <a:br>
              <a:rPr lang="ru-RU" b="1">
                <a:latin typeface="Georgia" pitchFamily="18" charset="0"/>
              </a:rPr>
            </a:br>
            <a:r>
              <a:rPr lang="ru-RU" b="1">
                <a:latin typeface="Georgia" pitchFamily="18" charset="0"/>
              </a:rPr>
              <a:t> </a:t>
            </a:r>
            <a:r>
              <a:rPr lang="ru-RU" sz="4000" i="1">
                <a:latin typeface="Georgia" pitchFamily="18" charset="0"/>
              </a:rPr>
              <a:t>аспирантка,</a:t>
            </a:r>
            <a:br>
              <a:rPr lang="ru-RU" sz="4000" i="1">
                <a:latin typeface="Georgia" pitchFamily="18" charset="0"/>
              </a:rPr>
            </a:br>
            <a:r>
              <a:rPr lang="ru-RU" sz="4000" i="1">
                <a:latin typeface="Georgia" pitchFamily="18" charset="0"/>
              </a:rPr>
              <a:t>мастер спорта международного класса по спортивной ходьбе, </a:t>
            </a:r>
            <a:br>
              <a:rPr lang="ru-RU" sz="4000" i="1">
                <a:latin typeface="Georgia" pitchFamily="18" charset="0"/>
              </a:rPr>
            </a:br>
            <a:r>
              <a:rPr lang="ru-RU" sz="4000" i="1">
                <a:latin typeface="Georgia" pitchFamily="18" charset="0"/>
              </a:rPr>
              <a:t>серебряный призер Кубка России по спортивной ходьбе 2012 года</a:t>
            </a:r>
            <a:r>
              <a:rPr lang="ru-RU"/>
              <a:t> </a:t>
            </a:r>
          </a:p>
        </p:txBody>
      </p:sp>
      <p:pic>
        <p:nvPicPr>
          <p:cNvPr id="8196" name="Рисунок 0" descr="олимп огонь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3347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838347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Рисунок1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3535363"/>
            <a:ext cx="9144000" cy="3322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Воспитание молодежи является важнейшей функцией образования в системе высшей школы. </a:t>
            </a:r>
          </a:p>
        </p:txBody>
      </p:sp>
    </p:spTree>
    <p:extLst>
      <p:ext uri="{BB962C8B-B14F-4D97-AF65-F5344CB8AC3E}">
        <p14:creationId xmlns:p14="http://schemas.microsoft.com/office/powerpoint/2010/main" xmlns="" val="3076663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8" name="Picture 4" descr="Ирина Шушин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476375" y="0"/>
            <a:ext cx="62912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57542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362950" cy="6034087"/>
          </a:xfrm>
        </p:spPr>
        <p:txBody>
          <a:bodyPr/>
          <a:lstStyle/>
          <a:p>
            <a:r>
              <a:rPr lang="ru-RU" sz="4000" b="1">
                <a:latin typeface="Georgia" pitchFamily="18" charset="0"/>
              </a:rPr>
              <a:t>АЛЬБЕРТ ФЕДОРОВИЧ СКОБЦОВ</a:t>
            </a:r>
            <a:r>
              <a:rPr lang="ru-RU" sz="4000">
                <a:latin typeface="Georgia" pitchFamily="18" charset="0"/>
              </a:rPr>
              <a:t> </a:t>
            </a:r>
            <a:br>
              <a:rPr lang="ru-RU" sz="4000">
                <a:latin typeface="Georgia" pitchFamily="18" charset="0"/>
              </a:rPr>
            </a:br>
            <a:r>
              <a:rPr lang="ru-RU" sz="4000">
                <a:latin typeface="Georgia" pitchFamily="18" charset="0"/>
              </a:rPr>
              <a:t/>
            </a:r>
            <a:br>
              <a:rPr lang="ru-RU" sz="4000">
                <a:latin typeface="Georgia" pitchFamily="18" charset="0"/>
              </a:rPr>
            </a:br>
            <a:r>
              <a:rPr lang="ru-RU" sz="4000">
                <a:latin typeface="Georgia" pitchFamily="18" charset="0"/>
              </a:rPr>
              <a:t> </a:t>
            </a:r>
            <a:r>
              <a:rPr lang="ru-RU" sz="4000" b="1">
                <a:latin typeface="Georgia" pitchFamily="18" charset="0"/>
              </a:rPr>
              <a:t/>
            </a:r>
            <a:br>
              <a:rPr lang="ru-RU" sz="4000" b="1">
                <a:latin typeface="Georgia" pitchFamily="18" charset="0"/>
              </a:rPr>
            </a:br>
            <a:r>
              <a:rPr lang="ru-RU" sz="3600" i="1">
                <a:latin typeface="Georgia" pitchFamily="18" charset="0"/>
              </a:rPr>
              <a:t>мастер спорта СССР по легкой атлетике, заслуженный работник физической культуры,</a:t>
            </a:r>
            <a:br>
              <a:rPr lang="ru-RU" sz="3600" i="1">
                <a:latin typeface="Georgia" pitchFamily="18" charset="0"/>
              </a:rPr>
            </a:br>
            <a:r>
              <a:rPr lang="ru-RU" sz="3600" i="1">
                <a:latin typeface="Georgia" pitchFamily="18" charset="0"/>
              </a:rPr>
              <a:t>чемпион России в тройном прыжке, тренер спортшколы №1, спортивный журналист</a:t>
            </a:r>
          </a:p>
        </p:txBody>
      </p:sp>
      <p:pic>
        <p:nvPicPr>
          <p:cNvPr id="9220" name="Рисунок 0" descr="олимп огонь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3347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43647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8" name="Picture 4" descr="Скобцов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051050" y="0"/>
            <a:ext cx="51609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5415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Рисунок1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3535363"/>
            <a:ext cx="9144000" cy="3322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4035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686800" cy="4883150"/>
          </a:xfrm>
        </p:spPr>
        <p:txBody>
          <a:bodyPr/>
          <a:lstStyle/>
          <a:p>
            <a:r>
              <a:rPr lang="ru-RU" sz="4800" b="1">
                <a:latin typeface="Georgia" pitchFamily="18" charset="0"/>
              </a:rPr>
              <a:t>СВЕРХМАРАФОНСКИЙ ЛЕГКОАТЛЕТИЧЕСКИЙ ПРОБЕГ</a:t>
            </a:r>
            <a:br>
              <a:rPr lang="ru-RU" sz="4800" b="1">
                <a:latin typeface="Georgia" pitchFamily="18" charset="0"/>
              </a:rPr>
            </a:br>
            <a:r>
              <a:rPr lang="ru-RU" sz="4800" b="1">
                <a:latin typeface="Georgia" pitchFamily="18" charset="0"/>
              </a:rPr>
              <a:t>ИВАНОВО-СОЧИ</a:t>
            </a:r>
          </a:p>
        </p:txBody>
      </p:sp>
    </p:spTree>
    <p:extLst>
      <p:ext uri="{BB962C8B-B14F-4D97-AF65-F5344CB8AC3E}">
        <p14:creationId xmlns:p14="http://schemas.microsoft.com/office/powerpoint/2010/main" xmlns="" val="994638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5060" name="Picture 4" descr="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50825" y="0"/>
            <a:ext cx="8604250" cy="683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29923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6084" name="Picture 4" descr="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27088" y="0"/>
            <a:ext cx="7451725" cy="686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1125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8132" name="Picture 4" descr="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547813" y="0"/>
            <a:ext cx="59864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50629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9156" name="Picture 4" descr="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80248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2228" name="Picture 4" descr="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94737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6" name="Picture 4" descr="DSC0417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260350"/>
            <a:ext cx="9144000" cy="599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45126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Рисунок1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3535363"/>
            <a:ext cx="9144000" cy="3322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Основные направления воспитательной работы в университете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Реализация индивидуального подхода к воспитанию студентов с учетом региональной особенностью и профессиональной специфики;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Воспитание самостоятельности, ответственности, целеустремленности, расширение кругозора и профессионального общения, повышение конкурентоспособности на рынке труда, формирование уверенности в себе;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Реализация элементов студенческого самоуправления в рамках организационной работы в вузе;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Организация, проведение  и участие в городских, региональных, всероссийских и международных конкурсов и конференциях;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Подготовка и проведение традиционных мероприятий.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0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700" name="Picture 4" descr="DSC0418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30446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6324" name="Picture 4" descr="фото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4807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5300" name="Picture 4" descr="фото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7765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7348" name="Picture 4" descr="ByUsv-1zlA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900113" y="0"/>
            <a:ext cx="6877050" cy="687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52853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8372" name="Picture 4" descr="c-ULM1h0W_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187450" y="17463"/>
            <a:ext cx="6840538" cy="684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12681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6" name="Picture 8" descr="Рисунок1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3535363"/>
            <a:ext cx="9144000" cy="3322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395288" y="260350"/>
            <a:ext cx="8291512" cy="617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ru-RU" sz="8000" b="1">
                <a:solidFill>
                  <a:schemeClr val="tx2"/>
                </a:solidFill>
                <a:latin typeface="Georgia" pitchFamily="18" charset="0"/>
              </a:rPr>
              <a:t>Вера в себя</a:t>
            </a:r>
            <a:br>
              <a:rPr lang="ru-RU" sz="8000" b="1">
                <a:solidFill>
                  <a:schemeClr val="tx2"/>
                </a:solidFill>
                <a:latin typeface="Georgia" pitchFamily="18" charset="0"/>
              </a:rPr>
            </a:br>
            <a:r>
              <a:rPr lang="ru-RU" sz="8000" b="1">
                <a:solidFill>
                  <a:schemeClr val="tx2"/>
                </a:solidFill>
                <a:latin typeface="Georgia" pitchFamily="18" charset="0"/>
              </a:rPr>
              <a:t>Воля к победе</a:t>
            </a:r>
            <a:br>
              <a:rPr lang="ru-RU" sz="8000" b="1">
                <a:solidFill>
                  <a:schemeClr val="tx2"/>
                </a:solidFill>
                <a:latin typeface="Georgia" pitchFamily="18" charset="0"/>
              </a:rPr>
            </a:br>
            <a:r>
              <a:rPr lang="ru-RU" sz="8000" b="1">
                <a:solidFill>
                  <a:schemeClr val="tx2"/>
                </a:solidFill>
                <a:latin typeface="Georgia" pitchFamily="18" charset="0"/>
              </a:rPr>
              <a:t>Верность вузу</a:t>
            </a:r>
          </a:p>
        </p:txBody>
      </p:sp>
    </p:spTree>
    <p:extLst>
      <p:ext uri="{BB962C8B-B14F-4D97-AF65-F5344CB8AC3E}">
        <p14:creationId xmlns:p14="http://schemas.microsoft.com/office/powerpoint/2010/main" xmlns="" val="288942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764704"/>
            <a:ext cx="8291264" cy="1930226"/>
          </a:xfrm>
        </p:spPr>
        <p:txBody>
          <a:bodyPr>
            <a:normAutofit fontScale="90000"/>
          </a:bodyPr>
          <a:lstStyle/>
          <a:p>
            <a:r>
              <a:rPr lang="ru-RU" sz="4900" dirty="0" smtClean="0">
                <a:latin typeface="Times New Roman" pitchFamily="18" charset="0"/>
                <a:cs typeface="Times New Roman" pitchFamily="18" charset="0"/>
              </a:rPr>
              <a:t>Санаторий-профилакторий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Основными 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задачами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которого являются: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3276177"/>
            <a:ext cx="8229600" cy="3562062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Укрепление здоровья отдыхающих;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Формирование навыка здорового образа жизни-разумное сочетание труда и отдыха, лечения;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Рациональное питание;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Предупреждение различных заболеваний.</a:t>
            </a:r>
          </a:p>
          <a:p>
            <a:pPr marL="0" indent="0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51111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5298" name="Picture 2" descr="D:\Zaharov\Pictures\Фото Архив\Forall\1 Последние фотки\Клинико диагн лаб профик 2013\DSC0342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611560" y="0"/>
            <a:ext cx="7992888" cy="6873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69529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9394" name="Picture 2" descr="D:\Zaharov\Pictures\Фото Архив\Forall\1 Последние фотки\Клинико диагн лаб профик 2013\DSC0342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9217024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43105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8370" name="Picture 2" descr="D:\Zaharov\Pictures\Фото Архив\Forall\1 Последние фотки\Клинико диагн лаб профик 2013\DSC0342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9152893" cy="5148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20765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Рисунок1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3535363"/>
            <a:ext cx="9144000" cy="3322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u="sng" dirty="0">
                <a:latin typeface="Times New Roman" pitchFamily="18" charset="0"/>
                <a:cs typeface="Times New Roman" pitchFamily="18" charset="0"/>
              </a:rPr>
              <a:t>О воспитании в </a:t>
            </a:r>
            <a:r>
              <a:rPr lang="ru-RU" sz="3600" b="1" u="sng" dirty="0" smtClean="0">
                <a:latin typeface="Times New Roman" pitchFamily="18" charset="0"/>
                <a:cs typeface="Times New Roman" pitchFamily="18" charset="0"/>
              </a:rPr>
              <a:t>Законе об </a:t>
            </a:r>
            <a:r>
              <a:rPr lang="ru-RU" sz="3600" b="1" u="sng" dirty="0">
                <a:latin typeface="Times New Roman" pitchFamily="18" charset="0"/>
                <a:cs typeface="Times New Roman" pitchFamily="18" charset="0"/>
              </a:rPr>
              <a:t>образовании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образование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– общественно значимое благо, под которым понимается целенаправленный процесс воспитания и обучения в интересах человека, семьи, общества, государства, а также совокупность приобретаемых знаний, умений, навыков, ценностных установок, опыта деятельности и компетенций, определенных объема и сложности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образовательный процесс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– педагогически обоснованный процесс обучения, воспитания и развития, организуемый субъектом образовательной деятельности, реализующим образовательную программу (оказывающим образовательные услуги).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77433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7346" name="Picture 2" descr="D:\Zaharov\Pictures\Фото Архив\Forall\1 Последние фотки\Клинико диагн лаб профик 2013\DSC03417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1763688" y="0"/>
            <a:ext cx="5328592" cy="680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87990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Спортивно-оздоровительный лагерь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0418" name="Picture 2" descr="D:\Zaharov\Pictures\Фото Архив\Forall\1 Последние фотки\Никульское 2013\Для сайта\DSC0392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1705810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29419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42" name="Picture 2" descr="D:\Zaharov\Pictures\Фото Архив\Forall\1 Последние фотки\Никульское 2013\Для сайта\_DSC182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12538" y="476672"/>
            <a:ext cx="9180564" cy="614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84227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2466" name="Picture 2" descr="D:\Zaharov\Pictures\Фото Архив\Forall\1 Последние фотки\Никульское 2013\Для сайта\UJ5R8xZ62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3610" y="-1"/>
            <a:ext cx="9012886" cy="6759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79163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3490" name="Picture 2" descr="D:\Zaharov\Pictures\Фото Архив\Forall\1 Последние фотки\Никульское 2013\Для сайта\DSC0391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0" y="116632"/>
            <a:ext cx="9114597" cy="663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30474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5538" name="Picture 2" descr="D:\Zaharov\Pictures\Фото Архив\Forall\лагерь\Лагерь 2010\P816578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4363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6360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4514" name="Picture 2" descr="D:\Zaharov\Pictures\Фото Архив\Forall\1 Последние фотки\Никульское 2013\Для сайта\DSC0391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9217024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28484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Рисунок1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3535363"/>
            <a:ext cx="9144000" cy="3322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Социальная стипендия.</a:t>
            </a:r>
          </a:p>
          <a:p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Обеспечение сирот и оставшихся без попечения родителей.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8624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25665" y="1340768"/>
            <a:ext cx="9126867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68485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9938" name="Picture 2" descr="http://cs409418.vk.me/v409418410/6f63/RYcO_-Jnz3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1" y="-3812"/>
            <a:ext cx="9149081" cy="686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2279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Рисунок1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3535363"/>
            <a:ext cx="9144000" cy="3322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u="sng" dirty="0" smtClean="0">
                <a:latin typeface="Times New Roman" pitchFamily="18" charset="0"/>
                <a:cs typeface="Times New Roman" pitchFamily="18" charset="0"/>
              </a:rPr>
              <a:t>Стратегия </a:t>
            </a:r>
            <a:r>
              <a:rPr lang="ru-RU" sz="3200" b="1" u="sng" dirty="0">
                <a:latin typeface="Times New Roman" pitchFamily="18" charset="0"/>
                <a:cs typeface="Times New Roman" pitchFamily="18" charset="0"/>
              </a:rPr>
              <a:t>развития молодежи Российской Федерации на период до 2025 год.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Стратегия развития воспитания - единое направление воспитательного воздействия, оказываемого образовательной средой на обучающегося, нацеленное на становление «общественно полезной и внутренне свободной личности»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00588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4034" name="Picture 2" descr="http://cs419525.vk.me/v419525820/7d49/KKGGa86IKgs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539552" y="-21591"/>
            <a:ext cx="8172400" cy="6891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2279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62" name="Picture 2" descr="http://cs424520.vk.me/v424520284/44d3/PIDYkfXfUT4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1331640" y="11357"/>
            <a:ext cx="6687651" cy="6846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02661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http://cs310516.vk.me/v310516410/8023/mvI8i4V57L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-5906"/>
            <a:ext cx="9153858" cy="6243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30441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3010" name="Picture 2" descr="http://cs408422.vk.me/v408422410/4355/Xo5xC0cY7UI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1043608" y="0"/>
            <a:ext cx="7200800" cy="6862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88999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8244408" cy="6791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02661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6082" name="Picture 2" descr="http://cs11175.vk.me/v11175414/40b9/cJ92jeUzRtQ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5560" y="260648"/>
            <a:ext cx="9116630" cy="6068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30441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0178" name="Picture 2" descr="http://cs11175.vk.me/v11175414/40f8/LAYJvxlje5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395536" y="18886"/>
            <a:ext cx="8460432" cy="6839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23397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2226" name="Picture 2" descr="http://cs424830.vk.me/v424830410/70e/i9U0wXpyplU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755744" y="1"/>
            <a:ext cx="77046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27671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3250" name="Picture 2" descr="http://cs424830.vk.me/v424830410/736/T3-Ezj1yLRU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-36512" y="72008"/>
            <a:ext cx="9202461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04772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4274" name="Picture 2" descr="http://cs424830.vk.me/v424830410/722/HctLu0ffyi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-28287" y="260648"/>
            <a:ext cx="9172287" cy="628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60705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Рисунок1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3535363"/>
            <a:ext cx="9144000" cy="3322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u="sng" dirty="0"/>
              <a:t>Национальная доктрина образования в Российской Федерации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600200"/>
            <a:ext cx="8640960" cy="4525963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историческую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преемственность поколений, сохранение, распространение и развитие национальной культуры, воспитание бережного отношения к историческому и культурному наследию народов России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lvl="0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dirty="0">
                <a:latin typeface="Times New Roman" pitchFamily="18" charset="0"/>
                <a:cs typeface="Times New Roman" pitchFamily="18" charset="0"/>
              </a:rPr>
              <a:t>воспитание патриотов России, граждан правового, демократического государства, способных к социализации в условиях гражданского общества, уважающих права и свободы личности, обладающих высокой нравственностью и проявляющих национальную и религиозную терпимость, уважительное отношение к языкам, традициям и культуре других народов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87051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7106" name="Picture 2" descr="http://cs11175.vk.me/v11175414/415b/n8wq-qR5vn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6350" y="260648"/>
            <a:ext cx="9154245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2279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http://cs314131.vk.me/v314131498/85e0/eqN_UWuIFuU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413913"/>
            <a:ext cx="9144000" cy="6472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95677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http://cs314131.vk.me/v314131498/85bc/8yRvYfIZpPM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0" y="260648"/>
            <a:ext cx="9144000" cy="6315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0496474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http://cs314131.vk.me/v314131498/85ce/JxfFZ0F1c2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41738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6261639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http://cs314131.vk.me/v314131498/844b/6M5ElzLxke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9177086" cy="613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4067704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http://cs314131.vk.me/v314131498/85b3/3i59CKLLvP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0" y="1340768"/>
            <a:ext cx="9144000" cy="4113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1999060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http://cs314131.vk.me/v314131498/837d/Ta9NJjmvKa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11992" y="332656"/>
            <a:ext cx="9155991" cy="6123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8444827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http://cs314131.vk.me/v314131498/84c9/QXFoIn0H3a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1" y="372549"/>
            <a:ext cx="9189705" cy="6152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4581829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378429333"/>
              </p:ext>
            </p:extLst>
          </p:nvPr>
        </p:nvGraphicFramePr>
        <p:xfrm>
          <a:off x="0" y="404664"/>
          <a:ext cx="9144000" cy="5965042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2843808"/>
                <a:gridCol w="4032448"/>
                <a:gridCol w="1296144"/>
                <a:gridCol w="971600"/>
              </a:tblGrid>
              <a:tr h="27316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Направление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Показатель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Единицы измерения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2013 год 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17780" marR="17780" marT="0" marB="0"/>
                </a:tc>
              </a:tr>
              <a:tr h="80811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Поддержка деятельности профильных студенческих отрядов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Количество обучающихся, занятых в работе студенческих отрядов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чел.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50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17780" marR="17780" marT="0" marB="0"/>
                </a:tc>
              </a:tr>
              <a:tr h="5463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Развитие системы студенческого самоуправления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Количество студенческих объединений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ед.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12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17780" marR="17780" marT="0" marB="0"/>
                </a:tc>
              </a:tr>
              <a:tr h="6391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Развитие творческих клубов и клубов по интересам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Количество творческих клубов и клубов по интересам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ед.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19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17780" marR="17780" marT="0" marB="0"/>
                </a:tc>
              </a:tr>
              <a:tr h="5463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Развитие студенческого спорта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Количество спортивных клубов и студенческих спортивных лиг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ед.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9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17780" marR="17780" marT="0" marB="0"/>
                </a:tc>
              </a:tr>
              <a:tr h="79673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Развитие добровольческого (волонтерского) движения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Количество волонтеров из числа обучающихся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чел.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400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17780" marR="17780" marT="0" marB="0"/>
                </a:tc>
              </a:tr>
              <a:tr h="13212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Пропаганда культурных ценностей толерантности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Количество национальных общин и диаспор, принявших участие в мероприятиях, направленных на укрепление межнациональных связей, пропаганду культурных ценностей толерантности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ед.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8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17780" marR="17780" marT="0" marB="0"/>
                </a:tc>
              </a:tr>
              <a:tr h="8195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Развитие гражданственности и патриотизма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Количество мероприятий, реализованных в рамках данного направления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ед.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40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Calibri"/>
                      </a:endParaRPr>
                    </a:p>
                  </a:txBody>
                  <a:tcPr marL="17780" marR="177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350460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181812"/>
            <a:ext cx="9150915" cy="6668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63102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Рисунок1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3535363"/>
            <a:ext cx="9144000" cy="3322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u="sng" dirty="0">
                <a:latin typeface="Times New Roman" pitchFamily="18" charset="0"/>
                <a:cs typeface="Times New Roman" pitchFamily="18" charset="0"/>
              </a:rPr>
              <a:t>Национальная доктрина образования в Российской Федерации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600200"/>
            <a:ext cx="8784976" cy="4853136"/>
          </a:xfrm>
        </p:spPr>
        <p:txBody>
          <a:bodyPr>
            <a:noAutofit/>
          </a:bodyPr>
          <a:lstStyle/>
          <a:p>
            <a:pPr lvl="0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формирование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культуры мира и межличностных отношений;</a:t>
            </a:r>
          </a:p>
          <a:p>
            <a:pPr lvl="0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разностороннее и своевременное развитие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молодежи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ее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творческих способностей, формирование навыков самообразования, самореализацию личности; </a:t>
            </a:r>
          </a:p>
          <a:p>
            <a:pPr lvl="0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формирование у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молодежи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целостного миропонимания и современного научного мировоззрения, развитие культуры межэтнических отношений;</a:t>
            </a:r>
          </a:p>
          <a:p>
            <a:pPr lvl="0" fontAlgn="base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формирование у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молодежи активной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жизненной и профессиональной позиции, обучение основным принципам построения профессиональной карьеры и навыкам поведения на рынке труда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3140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D:\Zaharov\Desktop\Про вуз фотоальбом\IMG_105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205" y="288032"/>
            <a:ext cx="9138795" cy="6092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676083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Рисунок1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3535363"/>
            <a:ext cx="9144000" cy="3322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u="sng" dirty="0">
                <a:latin typeface="Times New Roman" pitchFamily="18" charset="0"/>
                <a:cs typeface="Times New Roman" pitchFamily="18" charset="0"/>
              </a:rPr>
              <a:t>Национальная доктрина образования в Российской Федерации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340768"/>
            <a:ext cx="8640960" cy="5517232"/>
          </a:xfrm>
        </p:spPr>
        <p:txBody>
          <a:bodyPr>
            <a:noAutofit/>
          </a:bodyPr>
          <a:lstStyle/>
          <a:p>
            <a:pPr lvl="0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непрерывность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образования в течение всей жизни человека;</a:t>
            </a:r>
          </a:p>
          <a:p>
            <a:pPr lvl="0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многообразие типов и видов образовательных учреждений и вариативность образовательных программ, обеспечивающих индивидуализацию образования, личностно ориентированное обучение и воспитание;</a:t>
            </a:r>
          </a:p>
          <a:p>
            <a:pPr lvl="0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воспитание здорового образа жизни, развитие детского и юношеского спорта;</a:t>
            </a:r>
          </a:p>
          <a:p>
            <a:pPr lvl="0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противодействие негативным социальным процессам;</a:t>
            </a:r>
          </a:p>
          <a:p>
            <a:pPr lvl="0" fontAlgn="base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экологическое воспитание, формирующее бережное отношение населения к природе.</a:t>
            </a: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3140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</TotalTime>
  <Words>980</Words>
  <Application>Microsoft Office PowerPoint</Application>
  <PresentationFormat>Экран (4:3)</PresentationFormat>
  <Paragraphs>136</Paragraphs>
  <Slides>80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80</vt:i4>
      </vt:variant>
    </vt:vector>
  </HeadingPairs>
  <TitlesOfParts>
    <vt:vector size="82" baseType="lpstr">
      <vt:lpstr>Тема Office</vt:lpstr>
      <vt:lpstr>CorelDRAW</vt:lpstr>
      <vt:lpstr>Воспитательная работа и социальные вопросы</vt:lpstr>
      <vt:lpstr>«Если думаешь на год вперед – выращивай хлеб.  Если думаешь на 10 лет вперед – выращивай дерево.  Если думаешь на 100 лет вперед – воспитывай молодежь»                           Народная мудрость. </vt:lpstr>
      <vt:lpstr>Слайд 3</vt:lpstr>
      <vt:lpstr>Основные направления воспитательной работы в университете</vt:lpstr>
      <vt:lpstr>О воспитании в Законе об образовании </vt:lpstr>
      <vt:lpstr>Стратегия развития молодежи Российской Федерации на период до 2025 год.</vt:lpstr>
      <vt:lpstr>Национальная доктрина образования в Российской Федерации </vt:lpstr>
      <vt:lpstr>Национальная доктрина образования в Российской Федерации </vt:lpstr>
      <vt:lpstr>Национальная доктрина образования в Российской Федерации </vt:lpstr>
      <vt:lpstr>ПРОГРАММА  ВНЕУЧЕБНОЙ ВОСПИТАТЕЛЬНОЙ РАБОТЫ  ИВАНОВСКИЙ   ГОСУДАРСТВЕННЫЙ   ХИМИКО-ТЕХНОЛОГИЧЕСКИЙ   УНИВЕРСИТЕТ </vt:lpstr>
      <vt:lpstr>Слайд 11</vt:lpstr>
      <vt:lpstr>ОСНОВНЫЕ НАПРАВЛЕНИЯ</vt:lpstr>
      <vt:lpstr>Слайд 13</vt:lpstr>
      <vt:lpstr>Слайд 14</vt:lpstr>
      <vt:lpstr>Слайд 15</vt:lpstr>
      <vt:lpstr>Студент – субъект воспитания </vt:lpstr>
      <vt:lpstr>«Ребенок рождается существом асоциальным. Воспитание есть действие, оказываемое взрослыми поколениями на поколения, не созревшие для социальной жизни».                          Эмиль Дюркгейм  </vt:lpstr>
      <vt:lpstr>Слайд 18</vt:lpstr>
      <vt:lpstr>Слайд 19</vt:lpstr>
      <vt:lpstr>Слайд 20</vt:lpstr>
      <vt:lpstr>Слайд 21</vt:lpstr>
      <vt:lpstr>«От эстафеты олимпийского огня – к эстафете спортивных побед»</vt:lpstr>
      <vt:lpstr>АЛЕКСАНДРА АФИНЕЕВСКАЯ   выпускница 2013 года, мастер спорта по художественной гимнастике и спортивной аэробике</vt:lpstr>
      <vt:lpstr>Слайд 24</vt:lpstr>
      <vt:lpstr>СЕРГЕЙ ГУДКОВ    студент группы 5/32, кандидат в мастера спорта по спортивному ориентированию</vt:lpstr>
      <vt:lpstr>Слайд 26</vt:lpstr>
      <vt:lpstr>АНЯ МЕДВЕДЕВА    учащаяся химического лицея,  мастер спорта по спортивной аэробике</vt:lpstr>
      <vt:lpstr>Слайд 28</vt:lpstr>
      <vt:lpstr>ИРИНА ШУШИНА   аспирантка, мастер спорта международного класса по спортивной ходьбе,  серебряный призер Кубка России по спортивной ходьбе 2012 года </vt:lpstr>
      <vt:lpstr>Слайд 30</vt:lpstr>
      <vt:lpstr>АЛЬБЕРТ ФЕДОРОВИЧ СКОБЦОВ     мастер спорта СССР по легкой атлетике, заслуженный работник физической культуры, чемпион России в тройном прыжке, тренер спортшколы №1, спортивный журналист</vt:lpstr>
      <vt:lpstr>Слайд 32</vt:lpstr>
      <vt:lpstr>СВЕРХМАРАФОНСКИЙ ЛЕГКОАТЛЕТИЧЕСКИЙ ПРОБЕГ ИВАНОВО-СОЧИ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Санаторий-профилакторий  Основными задачами которого являются: </vt:lpstr>
      <vt:lpstr>Слайд 47</vt:lpstr>
      <vt:lpstr>Слайд 48</vt:lpstr>
      <vt:lpstr>Слайд 49</vt:lpstr>
      <vt:lpstr>Слайд 50</vt:lpstr>
      <vt:lpstr>Спортивно-оздоровительный лагерь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Воспитательная работа и социальные вопросы</dc:title>
  <dc:creator>Zaharov</dc:creator>
  <cp:lastModifiedBy>Защита</cp:lastModifiedBy>
  <cp:revision>50</cp:revision>
  <dcterms:created xsi:type="dcterms:W3CDTF">2014-02-22T06:41:55Z</dcterms:created>
  <dcterms:modified xsi:type="dcterms:W3CDTF">2014-02-24T05:32:50Z</dcterms:modified>
</cp:coreProperties>
</file>