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3" r:id="rId1"/>
  </p:sldMasterIdLst>
  <p:notesMasterIdLst>
    <p:notesMasterId r:id="rId47"/>
  </p:notesMasterIdLst>
  <p:handoutMasterIdLst>
    <p:handoutMasterId r:id="rId48"/>
  </p:handoutMasterIdLst>
  <p:sldIdLst>
    <p:sldId id="256" r:id="rId2"/>
    <p:sldId id="319" r:id="rId3"/>
    <p:sldId id="399" r:id="rId4"/>
    <p:sldId id="400" r:id="rId5"/>
    <p:sldId id="401" r:id="rId6"/>
    <p:sldId id="403" r:id="rId7"/>
    <p:sldId id="404" r:id="rId8"/>
    <p:sldId id="272" r:id="rId9"/>
    <p:sldId id="349" r:id="rId10"/>
    <p:sldId id="389" r:id="rId11"/>
    <p:sldId id="390" r:id="rId12"/>
    <p:sldId id="391" r:id="rId13"/>
    <p:sldId id="392" r:id="rId14"/>
    <p:sldId id="325" r:id="rId15"/>
    <p:sldId id="385" r:id="rId16"/>
    <p:sldId id="353" r:id="rId17"/>
    <p:sldId id="355" r:id="rId18"/>
    <p:sldId id="288" r:id="rId19"/>
    <p:sldId id="393" r:id="rId20"/>
    <p:sldId id="357" r:id="rId21"/>
    <p:sldId id="291" r:id="rId22"/>
    <p:sldId id="386" r:id="rId23"/>
    <p:sldId id="358" r:id="rId24"/>
    <p:sldId id="383" r:id="rId25"/>
    <p:sldId id="384" r:id="rId26"/>
    <p:sldId id="360" r:id="rId27"/>
    <p:sldId id="361" r:id="rId28"/>
    <p:sldId id="371" r:id="rId29"/>
    <p:sldId id="375" r:id="rId30"/>
    <p:sldId id="372" r:id="rId31"/>
    <p:sldId id="335" r:id="rId32"/>
    <p:sldId id="362" r:id="rId33"/>
    <p:sldId id="364" r:id="rId34"/>
    <p:sldId id="365" r:id="rId35"/>
    <p:sldId id="312" r:id="rId36"/>
    <p:sldId id="373" r:id="rId37"/>
    <p:sldId id="374" r:id="rId38"/>
    <p:sldId id="336" r:id="rId39"/>
    <p:sldId id="366" r:id="rId40"/>
    <p:sldId id="394" r:id="rId41"/>
    <p:sldId id="398" r:id="rId42"/>
    <p:sldId id="395" r:id="rId43"/>
    <p:sldId id="402" r:id="rId44"/>
    <p:sldId id="339" r:id="rId45"/>
    <p:sldId id="397" r:id="rId46"/>
  </p:sldIdLst>
  <p:sldSz cx="9144000" cy="6858000" type="screen4x3"/>
  <p:notesSz cx="6858000" cy="9144000"/>
  <p:custDataLst>
    <p:tags r:id="rId49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FF"/>
    <a:srgbClr val="4B4B4B"/>
    <a:srgbClr val="FF8000"/>
    <a:srgbClr val="A0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88" autoAdjust="0"/>
    <p:restoredTop sz="96416" autoAdjust="0"/>
  </p:normalViewPr>
  <p:slideViewPr>
    <p:cSldViewPr>
      <p:cViewPr varScale="1">
        <p:scale>
          <a:sx n="113" d="100"/>
          <a:sy n="113" d="100"/>
        </p:scale>
        <p:origin x="-1488" y="-96"/>
      </p:cViewPr>
      <p:guideLst>
        <p:guide orient="horz" pos="3657"/>
        <p:guide orient="horz" pos="935"/>
        <p:guide orient="horz" pos="2160"/>
        <p:guide pos="567"/>
        <p:guide pos="523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-3234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AACD69-5684-486F-86FC-984DBFDDA305}" type="datetimeFigureOut">
              <a:rPr lang="ru-RU" smtClean="0"/>
              <a:pPr/>
              <a:t>14.10.2014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F1572F-6C92-4CAC-8D00-07FAA12BC1A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0987C96-5F32-49C5-86DC-CBA4DA69FC7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6" charset="0"/>
        <a:ea typeface="MS PGothic" pitchFamily="34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6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6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6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6" charset="0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987C96-5F32-49C5-86DC-CBA4DA69FC73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987C96-5F32-49C5-86DC-CBA4DA69FC73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en-GB" dirty="0" smtClean="0">
                <a:latin typeface="+mn-lt"/>
              </a:rPr>
              <a:t> We provide comprehensive intellectual property and scientific information, decision support tools and services that enable academia, corporations, government and law firms to Discover, Develop and Deliver the world’s great innovations</a:t>
            </a:r>
          </a:p>
          <a:p>
            <a:pPr>
              <a:defRPr/>
            </a:pPr>
            <a:r>
              <a:rPr lang="en-GB" dirty="0" smtClean="0">
                <a:latin typeface="+mn-lt"/>
              </a:rPr>
              <a:t> 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GB" dirty="0" smtClean="0">
                <a:latin typeface="+mn-lt"/>
              </a:rPr>
              <a:t> We help our customers solve problems in Basic Research within the scientific community (“Discover”) and Applied Research in the corporate world (“Develop”) with our current focus on life sciences; then our solutions help to ensure that new breakthrough products and brands are protected to be commercially viable globally (“Deliver”)</a:t>
            </a:r>
          </a:p>
          <a:p>
            <a:pPr>
              <a:buFont typeface="Arial" pitchFamily="34" charset="0"/>
              <a:buChar char="•"/>
              <a:defRPr/>
            </a:pPr>
            <a:endParaRPr lang="en-GB" dirty="0" smtClean="0"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smtClean="0">
                <a:latin typeface="+mn-lt"/>
              </a:rPr>
              <a:t> In 2011 the </a:t>
            </a:r>
            <a:r>
              <a:rPr lang="en-GB" b="1" dirty="0" smtClean="0">
                <a:latin typeface="+mn-lt"/>
              </a:rPr>
              <a:t>Scientific &amp; Scholarly Research</a:t>
            </a:r>
            <a:r>
              <a:rPr lang="en-GB" dirty="0" smtClean="0">
                <a:latin typeface="+mn-lt"/>
              </a:rPr>
              <a:t>, </a:t>
            </a:r>
            <a:r>
              <a:rPr lang="en-GB" b="1" dirty="0" smtClean="0">
                <a:latin typeface="+mn-lt"/>
              </a:rPr>
              <a:t>Life Sciences</a:t>
            </a:r>
            <a:r>
              <a:rPr lang="en-GB" dirty="0" smtClean="0">
                <a:latin typeface="+mn-lt"/>
              </a:rPr>
              <a:t> and </a:t>
            </a:r>
            <a:r>
              <a:rPr lang="en-GB" b="1" dirty="0" smtClean="0">
                <a:latin typeface="+mn-lt"/>
              </a:rPr>
              <a:t>Intellectual Property Solutions</a:t>
            </a:r>
            <a:r>
              <a:rPr lang="en-GB" dirty="0" smtClean="0">
                <a:latin typeface="+mn-lt"/>
              </a:rPr>
              <a:t> businesses were brought together to support this focus on innovation.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smtClean="0">
                <a:latin typeface="+mn-lt"/>
              </a:rPr>
              <a:t> These three business organise around key customer segments and end users, their communities and their workflow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dirty="0" smtClean="0">
              <a:latin typeface="+mn-lt"/>
            </a:endParaRPr>
          </a:p>
          <a:p>
            <a:pPr>
              <a:buFont typeface="Arial" pitchFamily="34" charset="0"/>
              <a:buChar char="•"/>
              <a:defRPr/>
            </a:pPr>
            <a:endParaRPr lang="en-GB" dirty="0">
              <a:latin typeface="+mn-lt"/>
            </a:endParaRPr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721E1AF-5771-4968-BFBA-AB9783E7FFDF}" type="slidenum">
              <a:rPr lang="en-US" smtClean="0">
                <a:latin typeface="Arial" pitchFamily="34" charset="0"/>
              </a:rPr>
              <a:pPr/>
              <a:t>42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-1"/>
            <a:ext cx="9144000" cy="4350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tr_hrz_rgb_pos"/>
          <p:cNvPicPr>
            <a:picLocks noChangeAspect="1" noChangeArrowheads="1"/>
          </p:cNvPicPr>
          <p:nvPr/>
        </p:nvPicPr>
        <p:blipFill>
          <a:blip r:embed="rId3" cstate="screen"/>
          <a:srcRect b="20689"/>
          <a:stretch>
            <a:fillRect/>
          </a:stretch>
        </p:blipFill>
        <p:spPr bwMode="auto">
          <a:xfrm>
            <a:off x="6048375" y="5976938"/>
            <a:ext cx="2733675" cy="69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634216" y="1604626"/>
            <a:ext cx="8382000" cy="2328429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3200" i="1" baseline="0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  <a:defRPr/>
            </a:pPr>
            <a:r>
              <a:rPr kumimoji="0" lang="en-US" sz="6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8000"/>
                </a:solidFill>
                <a:effectLst/>
                <a:uLnTx/>
                <a:uFillTx/>
                <a:latin typeface="Georgia" pitchFamily="18" charset="0"/>
                <a:ea typeface="MS PGothic" pitchFamily="34" charset="-128"/>
                <a:cs typeface="+mn-cs"/>
              </a:rPr>
              <a:t>Title 1</a:t>
            </a:r>
            <a:br>
              <a:rPr kumimoji="0" lang="en-US" sz="6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8000"/>
                </a:solidFill>
                <a:effectLst/>
                <a:uLnTx/>
                <a:uFillTx/>
                <a:latin typeface="Georgia" pitchFamily="18" charset="0"/>
                <a:ea typeface="MS PGothic" pitchFamily="34" charset="-128"/>
                <a:cs typeface="+mn-cs"/>
              </a:rPr>
            </a:br>
            <a:r>
              <a:rPr kumimoji="0" lang="en-US" sz="4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8000"/>
                </a:solidFill>
                <a:effectLst/>
                <a:uLnTx/>
                <a:uFillTx/>
                <a:latin typeface="Georgia" pitchFamily="18" charset="0"/>
                <a:ea typeface="MS PGothic" pitchFamily="34" charset="-128"/>
                <a:cs typeface="+mn-cs"/>
              </a:rPr>
              <a:t>subtitle</a:t>
            </a:r>
            <a:br>
              <a:rPr kumimoji="0" lang="en-US" sz="4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8000"/>
                </a:solidFill>
                <a:effectLst/>
                <a:uLnTx/>
                <a:uFillTx/>
                <a:latin typeface="Georgia" pitchFamily="18" charset="0"/>
                <a:ea typeface="MS PGothic" pitchFamily="34" charset="-128"/>
                <a:cs typeface="+mn-cs"/>
              </a:rPr>
            </a:br>
            <a:r>
              <a:rPr kumimoji="0" lang="en-US" sz="4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8000"/>
                </a:solidFill>
                <a:effectLst/>
                <a:uLnTx/>
                <a:uFillTx/>
                <a:latin typeface="Georgia" pitchFamily="18" charset="0"/>
                <a:ea typeface="MS PGothic" pitchFamily="34" charset="-128"/>
                <a:cs typeface="+mn-cs"/>
              </a:rPr>
              <a:t>subtitle (cont)</a:t>
            </a:r>
            <a:endParaRPr kumimoji="0" lang="ru-RU" sz="4000" b="0" i="1" u="none" strike="noStrike" kern="1200" cap="none" spc="0" normalizeH="0" baseline="0" noProof="0" dirty="0">
              <a:ln>
                <a:noFill/>
              </a:ln>
              <a:solidFill>
                <a:srgbClr val="FF8000"/>
              </a:solidFill>
              <a:effectLst/>
              <a:uLnTx/>
              <a:uFillTx/>
              <a:latin typeface="Georgia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69887" y="4435475"/>
            <a:ext cx="8382000" cy="1279525"/>
          </a:xfrm>
        </p:spPr>
        <p:txBody>
          <a:bodyPr rIns="0"/>
          <a:lstStyle>
            <a:lvl1pPr marL="0" indent="0">
              <a:lnSpc>
                <a:spcPct val="90000"/>
              </a:lnSpc>
              <a:spcBef>
                <a:spcPct val="0"/>
              </a:spcBef>
              <a:buFontTx/>
              <a:buNone/>
              <a:defRPr sz="1800">
                <a:solidFill>
                  <a:srgbClr val="4B4B4B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453689" y="1604178"/>
            <a:ext cx="0" cy="2340000"/>
          </a:xfrm>
          <a:prstGeom prst="line">
            <a:avLst/>
          </a:prstGeom>
          <a:ln w="152400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3885" y="189485"/>
            <a:ext cx="8580115" cy="836612"/>
          </a:xfrm>
          <a:solidFill>
            <a:schemeClr val="bg2">
              <a:lumMod val="50000"/>
            </a:schemeClr>
          </a:solidFill>
        </p:spPr>
        <p:txBody>
          <a:bodyPr anchor="ctr"/>
          <a:lstStyle>
            <a:lvl1pPr marL="177800" indent="0">
              <a:defRPr i="1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489831" y="188894"/>
            <a:ext cx="0" cy="835200"/>
          </a:xfrm>
          <a:prstGeom prst="line">
            <a:avLst/>
          </a:prstGeom>
          <a:ln w="152400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 cstate="screen"/>
          <a:srcRect t="-8394"/>
          <a:stretch>
            <a:fillRect/>
          </a:stretch>
        </p:blipFill>
        <p:spPr bwMode="auto">
          <a:xfrm>
            <a:off x="51353" y="6165304"/>
            <a:ext cx="2291399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3" cstate="screen"/>
          <a:srcRect t="-8394"/>
          <a:stretch>
            <a:fillRect/>
          </a:stretch>
        </p:blipFill>
        <p:spPr bwMode="auto">
          <a:xfrm>
            <a:off x="0" y="6165304"/>
            <a:ext cx="263791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4" cstate="screen"/>
          <a:srcRect l="17646" t="-8394" r="16470"/>
          <a:stretch>
            <a:fillRect/>
          </a:stretch>
        </p:blipFill>
        <p:spPr bwMode="auto">
          <a:xfrm>
            <a:off x="2195736" y="6165304"/>
            <a:ext cx="6948264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 userDrawn="1"/>
        </p:nvPicPr>
        <p:blipFill>
          <a:blip r:embed="rId2" cstate="screen"/>
          <a:srcRect t="-8394"/>
          <a:stretch>
            <a:fillRect/>
          </a:stretch>
        </p:blipFill>
        <p:spPr bwMode="auto">
          <a:xfrm>
            <a:off x="51353" y="6165304"/>
            <a:ext cx="2291399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3" cstate="screen"/>
          <a:srcRect t="-8394"/>
          <a:stretch>
            <a:fillRect/>
          </a:stretch>
        </p:blipFill>
        <p:spPr bwMode="auto">
          <a:xfrm>
            <a:off x="0" y="6165304"/>
            <a:ext cx="263791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4" cstate="screen"/>
          <a:srcRect l="17646" t="-8394" r="16470"/>
          <a:stretch>
            <a:fillRect/>
          </a:stretch>
        </p:blipFill>
        <p:spPr bwMode="auto">
          <a:xfrm>
            <a:off x="2195736" y="6165304"/>
            <a:ext cx="6948264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 userDrawn="1"/>
        </p:nvCxnSpPr>
        <p:spPr>
          <a:xfrm>
            <a:off x="792088" y="2435746"/>
            <a:ext cx="0" cy="1800000"/>
          </a:xfrm>
          <a:prstGeom prst="line">
            <a:avLst/>
          </a:prstGeom>
          <a:ln w="152400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71600" y="2304168"/>
            <a:ext cx="7704459" cy="2015604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400" baseline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4B4B4B"/>
                </a:solidFill>
                <a:effectLst/>
                <a:uLnTx/>
                <a:uFillTx/>
                <a:latin typeface="Georgia" pitchFamily="18" charset="0"/>
                <a:ea typeface="MS PGothic" pitchFamily="34" charset="-128"/>
                <a:cs typeface="+mn-cs"/>
              </a:rPr>
              <a:t>Statement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4B4B4B"/>
                </a:solidFill>
                <a:effectLst/>
                <a:uLnTx/>
                <a:uFillTx/>
                <a:latin typeface="Georgia" pitchFamily="18" charset="0"/>
                <a:ea typeface="MS PGothic" pitchFamily="34" charset="-128"/>
                <a:cs typeface="+mn-cs"/>
              </a:rPr>
              <a:t>Message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4B4B4B"/>
                </a:solidFill>
                <a:effectLst/>
                <a:uLnTx/>
                <a:uFillTx/>
                <a:latin typeface="Georgia" pitchFamily="18" charset="0"/>
                <a:ea typeface="MS PGothic" pitchFamily="34" charset="-128"/>
                <a:cs typeface="+mn-cs"/>
              </a:rPr>
              <a:t>3 lines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 userDrawn="1"/>
        </p:nvPicPr>
        <p:blipFill>
          <a:blip r:embed="rId2" cstate="screen"/>
          <a:srcRect t="-8394"/>
          <a:stretch>
            <a:fillRect/>
          </a:stretch>
        </p:blipFill>
        <p:spPr bwMode="auto">
          <a:xfrm>
            <a:off x="51353" y="6165304"/>
            <a:ext cx="2291399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/>
          <p:cNvPicPr>
            <a:picLocks noChangeAspect="1" noChangeArrowheads="1"/>
          </p:cNvPicPr>
          <p:nvPr userDrawn="1"/>
        </p:nvPicPr>
        <p:blipFill>
          <a:blip r:embed="rId3" cstate="screen"/>
          <a:srcRect t="-8394"/>
          <a:stretch>
            <a:fillRect/>
          </a:stretch>
        </p:blipFill>
        <p:spPr bwMode="auto">
          <a:xfrm>
            <a:off x="0" y="6165304"/>
            <a:ext cx="263791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4" cstate="screen"/>
          <a:srcRect l="17646" t="-8394" r="16470"/>
          <a:stretch>
            <a:fillRect/>
          </a:stretch>
        </p:blipFill>
        <p:spPr bwMode="auto">
          <a:xfrm>
            <a:off x="2195736" y="6165304"/>
            <a:ext cx="6948264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71600" y="2304168"/>
            <a:ext cx="7704459" cy="1268848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400" baseline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4B4B4B"/>
                </a:solidFill>
                <a:effectLst/>
                <a:uLnTx/>
                <a:uFillTx/>
                <a:latin typeface="Georgia" pitchFamily="18" charset="0"/>
                <a:ea typeface="MS PGothic" pitchFamily="34" charset="-128"/>
                <a:cs typeface="+mn-cs"/>
              </a:rPr>
              <a:t>Statement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4B4B4B"/>
                </a:solidFill>
                <a:effectLst/>
                <a:uLnTx/>
                <a:uFillTx/>
                <a:latin typeface="Georgia" pitchFamily="18" charset="0"/>
                <a:ea typeface="MS PGothic" pitchFamily="34" charset="-128"/>
                <a:cs typeface="+mn-cs"/>
              </a:rPr>
              <a:t>Message 2 lines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792088" y="2435746"/>
            <a:ext cx="0" cy="1166400"/>
          </a:xfrm>
          <a:prstGeom prst="line">
            <a:avLst/>
          </a:prstGeom>
          <a:ln w="152400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9" name="Picture 2"/>
          <p:cNvPicPr>
            <a:picLocks noChangeAspect="1" noChangeArrowheads="1"/>
          </p:cNvPicPr>
          <p:nvPr userDrawn="1"/>
        </p:nvPicPr>
        <p:blipFill>
          <a:blip r:embed="rId2" cstate="screen"/>
          <a:srcRect t="-8394"/>
          <a:stretch>
            <a:fillRect/>
          </a:stretch>
        </p:blipFill>
        <p:spPr bwMode="auto">
          <a:xfrm>
            <a:off x="51353" y="6165304"/>
            <a:ext cx="2291399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2"/>
          <p:cNvPicPr>
            <a:picLocks noChangeAspect="1" noChangeArrowheads="1"/>
          </p:cNvPicPr>
          <p:nvPr userDrawn="1"/>
        </p:nvPicPr>
        <p:blipFill>
          <a:blip r:embed="rId3" cstate="screen"/>
          <a:srcRect t="-8394"/>
          <a:stretch>
            <a:fillRect/>
          </a:stretch>
        </p:blipFill>
        <p:spPr bwMode="auto">
          <a:xfrm>
            <a:off x="0" y="6165304"/>
            <a:ext cx="263791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4" cstate="screen"/>
          <a:srcRect l="17646" t="-8394" r="16470"/>
          <a:stretch>
            <a:fillRect/>
          </a:stretch>
        </p:blipFill>
        <p:spPr bwMode="auto">
          <a:xfrm>
            <a:off x="2195736" y="6165304"/>
            <a:ext cx="6948264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71600" y="2298078"/>
            <a:ext cx="7704459" cy="692784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400" baseline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4B4B4B"/>
                </a:solidFill>
                <a:effectLst/>
                <a:uLnTx/>
                <a:uFillTx/>
                <a:latin typeface="Georgia" pitchFamily="18" charset="0"/>
                <a:ea typeface="MS PGothic" pitchFamily="34" charset="-128"/>
                <a:cs typeface="+mn-cs"/>
              </a:rPr>
              <a:t>Statement Message 1 line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792088" y="2435746"/>
            <a:ext cx="0" cy="540000"/>
          </a:xfrm>
          <a:prstGeom prst="line">
            <a:avLst/>
          </a:prstGeom>
          <a:ln w="152400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 cstate="screen"/>
          <a:srcRect t="-8394"/>
          <a:stretch>
            <a:fillRect/>
          </a:stretch>
        </p:blipFill>
        <p:spPr bwMode="auto">
          <a:xfrm>
            <a:off x="51353" y="6165304"/>
            <a:ext cx="2291399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3" cstate="screen"/>
          <a:srcRect t="-8394"/>
          <a:stretch>
            <a:fillRect/>
          </a:stretch>
        </p:blipFill>
        <p:spPr bwMode="auto">
          <a:xfrm>
            <a:off x="0" y="6165304"/>
            <a:ext cx="263791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4" cstate="screen"/>
          <a:srcRect l="17646" t="-8394" r="16470"/>
          <a:stretch>
            <a:fillRect/>
          </a:stretch>
        </p:blipFill>
        <p:spPr bwMode="auto">
          <a:xfrm>
            <a:off x="2195736" y="6165304"/>
            <a:ext cx="6948264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336550" y="1530350"/>
            <a:ext cx="21621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28600" indent="-228600">
              <a:spcBef>
                <a:spcPct val="50000"/>
              </a:spcBef>
              <a:buClr>
                <a:schemeClr val="tx2"/>
              </a:buClr>
              <a:buFontTx/>
              <a:buChar char="•"/>
              <a:defRPr/>
            </a:pPr>
            <a:endParaRPr lang="en-US" sz="2400">
              <a:latin typeface="Arial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475656" y="188640"/>
            <a:ext cx="7369175" cy="83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560" y="1268760"/>
            <a:ext cx="8280000" cy="46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18288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4" r:id="rId1"/>
    <p:sldLayoutId id="2147483915" r:id="rId2"/>
    <p:sldLayoutId id="2147483916" r:id="rId3"/>
    <p:sldLayoutId id="2147483917" r:id="rId4"/>
    <p:sldLayoutId id="2147483920" r:id="rId5"/>
    <p:sldLayoutId id="2147483921" r:id="rId6"/>
    <p:sldLayoutId id="2147483922" r:id="rId7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MS PGothic" pitchFamily="34" charset="-128"/>
          <a:cs typeface="ＭＳ Ｐゴシック" charset="-128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-106" charset="0"/>
          <a:ea typeface="MS PGothic" pitchFamily="34" charset="-128"/>
          <a:cs typeface="ＭＳ Ｐゴシック" charset="-128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-106" charset="0"/>
          <a:ea typeface="MS PGothic" pitchFamily="34" charset="-128"/>
          <a:cs typeface="ＭＳ Ｐゴシック" charset="-128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-106" charset="0"/>
          <a:ea typeface="MS PGothic" pitchFamily="34" charset="-128"/>
          <a:cs typeface="ＭＳ Ｐゴシック" charset="-128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-106" charset="0"/>
          <a:ea typeface="MS PGothic" pitchFamily="34" charset="-128"/>
          <a:cs typeface="ＭＳ Ｐゴシック" charset="-128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-106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-106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-106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-106" charset="0"/>
        </a:defRPr>
      </a:lvl9pPr>
    </p:titleStyle>
    <p:bodyStyle>
      <a:lvl1pPr marL="228600" indent="-228600" algn="l" rtl="0" eaLnBrk="1" fontAlgn="base" hangingPunct="1">
        <a:spcBef>
          <a:spcPct val="5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  <a:ea typeface="MS PGothic" pitchFamily="34" charset="-128"/>
          <a:cs typeface="ＭＳ Ｐゴシック" charset="-128"/>
        </a:defRPr>
      </a:lvl1pPr>
      <a:lvl2pPr marL="628650" indent="-285750" algn="l" rtl="0" eaLnBrk="1" fontAlgn="base" hangingPunct="1">
        <a:spcBef>
          <a:spcPct val="30000"/>
        </a:spcBef>
        <a:spcAft>
          <a:spcPct val="0"/>
        </a:spcAft>
        <a:buClr>
          <a:schemeClr val="tx2"/>
        </a:buClr>
        <a:buFont typeface="Arial" pitchFamily="34" charset="0"/>
        <a:buChar char="–"/>
        <a:defRPr sz="2000">
          <a:solidFill>
            <a:schemeClr val="tx1"/>
          </a:solidFill>
          <a:latin typeface="+mn-lt"/>
          <a:ea typeface="MS PGothic" pitchFamily="34" charset="-128"/>
        </a:defRPr>
      </a:lvl2pPr>
      <a:lvl3pPr marL="914400" indent="-171450" algn="l" rtl="0" eaLnBrk="1" fontAlgn="base" hangingPunct="1">
        <a:spcBef>
          <a:spcPct val="25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  <a:ea typeface="MS PGothic" pitchFamily="34" charset="-128"/>
        </a:defRPr>
      </a:lvl3pPr>
      <a:lvl4pPr marL="12573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Arial" pitchFamily="34" charset="0"/>
        <a:buChar char="–"/>
        <a:defRPr sz="1600">
          <a:solidFill>
            <a:schemeClr val="tx1"/>
          </a:solidFill>
          <a:latin typeface="+mn-lt"/>
          <a:ea typeface="MS PGothic" pitchFamily="34" charset="-128"/>
        </a:defRPr>
      </a:lvl4pPr>
      <a:lvl5pPr marL="1485900" indent="-1143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1400">
          <a:solidFill>
            <a:schemeClr val="tx1"/>
          </a:solidFill>
          <a:latin typeface="+mn-lt"/>
          <a:ea typeface="MS PGothic" pitchFamily="34" charset="-128"/>
        </a:defRPr>
      </a:lvl5pPr>
      <a:lvl6pPr marL="1943100" indent="-1143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1400">
          <a:solidFill>
            <a:schemeClr val="tx1"/>
          </a:solidFill>
          <a:latin typeface="+mn-lt"/>
          <a:ea typeface="ＭＳ Ｐゴシック" pitchFamily="-106" charset="-128"/>
        </a:defRPr>
      </a:lvl6pPr>
      <a:lvl7pPr marL="2400300" indent="-1143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1400">
          <a:solidFill>
            <a:schemeClr val="tx1"/>
          </a:solidFill>
          <a:latin typeface="+mn-lt"/>
          <a:ea typeface="ＭＳ Ｐゴシック" pitchFamily="-106" charset="-128"/>
        </a:defRPr>
      </a:lvl7pPr>
      <a:lvl8pPr marL="2857500" indent="-1143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1400">
          <a:solidFill>
            <a:schemeClr val="tx1"/>
          </a:solidFill>
          <a:latin typeface="+mn-lt"/>
          <a:ea typeface="ＭＳ Ｐゴシック" pitchFamily="-106" charset="-128"/>
        </a:defRPr>
      </a:lvl8pPr>
      <a:lvl9pPr marL="3314700" indent="-1143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1400">
          <a:solidFill>
            <a:schemeClr val="tx1"/>
          </a:solidFill>
          <a:latin typeface="+mn-lt"/>
          <a:ea typeface="ＭＳ Ｐゴシック" pitchFamily="-106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jpe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gif"/><Relationship Id="rId5" Type="http://schemas.openxmlformats.org/officeDocument/2006/relationships/image" Target="../media/image13.jpeg"/><Relationship Id="rId4" Type="http://schemas.openxmlformats.org/officeDocument/2006/relationships/image" Target="../media/image10.w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6000" b="1" dirty="0" smtClean="0">
                <a:solidFill>
                  <a:schemeClr val="tx2"/>
                </a:solidFill>
              </a:rPr>
              <a:t>Информационные инструменты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ru-RU" sz="4800" dirty="0" smtClean="0">
                <a:solidFill>
                  <a:schemeClr val="bg1"/>
                </a:solidFill>
              </a:rPr>
              <a:t>для современного ученого</a:t>
            </a:r>
            <a:endParaRPr lang="ru-RU" sz="4400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9886" y="4435475"/>
            <a:ext cx="8774113" cy="1279525"/>
          </a:xfrm>
        </p:spPr>
        <p:txBody>
          <a:bodyPr/>
          <a:lstStyle/>
          <a:p>
            <a:r>
              <a:rPr lang="ru-RU" sz="2000" b="1" dirty="0" smtClean="0"/>
              <a:t>Сергей Парамонов, к.х.н.</a:t>
            </a:r>
            <a:endParaRPr lang="en-US" sz="2000" b="1" dirty="0" smtClean="0"/>
          </a:p>
          <a:p>
            <a:endParaRPr lang="en-US" sz="2000" dirty="0" smtClean="0"/>
          </a:p>
          <a:p>
            <a:r>
              <a:rPr lang="ru-RU" sz="2000" dirty="0" smtClean="0"/>
              <a:t>Консультант по информационным ресурсам для научных исследований</a:t>
            </a:r>
          </a:p>
          <a:p>
            <a:r>
              <a:rPr lang="ru-RU" sz="2000" dirty="0" smtClean="0"/>
              <a:t>Специалист по обучению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Oval 46"/>
          <p:cNvSpPr/>
          <p:nvPr/>
        </p:nvSpPr>
        <p:spPr>
          <a:xfrm>
            <a:off x="971600" y="764704"/>
            <a:ext cx="7200800" cy="5184576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Group 35"/>
          <p:cNvGrpSpPr/>
          <p:nvPr/>
        </p:nvGrpSpPr>
        <p:grpSpPr>
          <a:xfrm>
            <a:off x="2843808" y="1921104"/>
            <a:ext cx="3456384" cy="3456384"/>
            <a:chOff x="2987824" y="1844824"/>
            <a:chExt cx="3456384" cy="3456384"/>
          </a:xfrm>
        </p:grpSpPr>
        <p:sp>
          <p:nvSpPr>
            <p:cNvPr id="30" name="Oval 29"/>
            <p:cNvSpPr/>
            <p:nvPr/>
          </p:nvSpPr>
          <p:spPr>
            <a:xfrm>
              <a:off x="2987824" y="1844824"/>
              <a:ext cx="3456384" cy="3456384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538487" y="2196397"/>
              <a:ext cx="24480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chemeClr val="bg1"/>
                  </a:solidFill>
                  <a:latin typeface="+mn-lt"/>
                </a:rPr>
                <a:t>Web of Science</a:t>
              </a:r>
              <a:endParaRPr lang="ru-RU" sz="2400" b="1" dirty="0" smtClean="0">
                <a:solidFill>
                  <a:schemeClr val="bg1"/>
                </a:solidFill>
                <a:latin typeface="+mn-lt"/>
              </a:endParaRPr>
            </a:p>
            <a:p>
              <a:pPr algn="ctr"/>
              <a:r>
                <a:rPr lang="en-US" sz="2000" b="1" dirty="0" smtClean="0">
                  <a:solidFill>
                    <a:schemeClr val="bg1"/>
                  </a:solidFill>
                  <a:latin typeface="+mn-lt"/>
                </a:rPr>
                <a:t>Core Collection</a:t>
              </a:r>
              <a:endParaRPr lang="ru-RU" sz="2000" b="1" dirty="0" smtClean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3275856" y="2887231"/>
              <a:ext cx="2880000" cy="190821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it-IT" dirty="0" smtClean="0">
                  <a:solidFill>
                    <a:schemeClr val="bg1"/>
                  </a:solidFill>
                  <a:latin typeface="+mn-lt"/>
                </a:rPr>
                <a:t>SCIE – </a:t>
              </a:r>
              <a:r>
                <a:rPr lang="ru-RU" dirty="0" smtClean="0">
                  <a:solidFill>
                    <a:schemeClr val="bg1"/>
                  </a:solidFill>
                  <a:latin typeface="+mn-lt"/>
                </a:rPr>
                <a:t>архив с</a:t>
              </a:r>
              <a:r>
                <a:rPr lang="en-US" dirty="0" smtClean="0">
                  <a:solidFill>
                    <a:schemeClr val="bg1"/>
                  </a:solidFill>
                  <a:latin typeface="+mn-lt"/>
                </a:rPr>
                <a:t> </a:t>
              </a:r>
              <a:r>
                <a:rPr lang="it-IT" dirty="0" smtClean="0">
                  <a:solidFill>
                    <a:schemeClr val="bg1"/>
                  </a:solidFill>
                  <a:latin typeface="+mn-lt"/>
                </a:rPr>
                <a:t>1900</a:t>
              </a:r>
            </a:p>
            <a:p>
              <a:pPr lvl="0" algn="ctr"/>
              <a:r>
                <a:rPr lang="it-IT" dirty="0" smtClean="0">
                  <a:solidFill>
                    <a:schemeClr val="bg1"/>
                  </a:solidFill>
                  <a:latin typeface="+mn-lt"/>
                </a:rPr>
                <a:t>SSCI – </a:t>
              </a:r>
              <a:r>
                <a:rPr lang="ru-RU" dirty="0" smtClean="0">
                  <a:solidFill>
                    <a:schemeClr val="bg1"/>
                  </a:solidFill>
                </a:rPr>
                <a:t>архив с</a:t>
              </a:r>
              <a:r>
                <a:rPr lang="en-US" dirty="0" smtClean="0">
                  <a:solidFill>
                    <a:schemeClr val="bg1"/>
                  </a:solidFill>
                </a:rPr>
                <a:t> </a:t>
              </a:r>
              <a:r>
                <a:rPr lang="it-IT" dirty="0" smtClean="0">
                  <a:solidFill>
                    <a:schemeClr val="bg1"/>
                  </a:solidFill>
                  <a:latin typeface="+mn-lt"/>
                </a:rPr>
                <a:t>1900</a:t>
              </a:r>
            </a:p>
            <a:p>
              <a:pPr lvl="0" algn="ctr">
                <a:spcAft>
                  <a:spcPts val="1200"/>
                </a:spcAft>
              </a:pPr>
              <a:r>
                <a:rPr lang="it-IT" dirty="0" smtClean="0">
                  <a:solidFill>
                    <a:schemeClr val="bg1"/>
                  </a:solidFill>
                  <a:latin typeface="+mn-lt"/>
                </a:rPr>
                <a:t>AHCI – </a:t>
              </a:r>
              <a:r>
                <a:rPr lang="ru-RU" dirty="0" smtClean="0">
                  <a:solidFill>
                    <a:schemeClr val="bg1"/>
                  </a:solidFill>
                </a:rPr>
                <a:t>архив с</a:t>
              </a:r>
              <a:r>
                <a:rPr lang="en-US" dirty="0" smtClean="0">
                  <a:solidFill>
                    <a:schemeClr val="bg1"/>
                  </a:solidFill>
                </a:rPr>
                <a:t> </a:t>
              </a:r>
              <a:r>
                <a:rPr lang="it-IT" dirty="0" smtClean="0">
                  <a:solidFill>
                    <a:schemeClr val="bg1"/>
                  </a:solidFill>
                  <a:latin typeface="+mn-lt"/>
                </a:rPr>
                <a:t>1975</a:t>
              </a:r>
            </a:p>
            <a:p>
              <a:pPr lvl="0" algn="ctr"/>
              <a:r>
                <a:rPr lang="it-IT" dirty="0" smtClean="0">
                  <a:solidFill>
                    <a:schemeClr val="bg1"/>
                  </a:solidFill>
                </a:rPr>
                <a:t>CPCI – </a:t>
              </a:r>
              <a:r>
                <a:rPr lang="ru-RU" dirty="0" smtClean="0">
                  <a:solidFill>
                    <a:schemeClr val="bg1"/>
                  </a:solidFill>
                </a:rPr>
                <a:t>архив с</a:t>
              </a:r>
              <a:r>
                <a:rPr lang="en-US" dirty="0" smtClean="0">
                  <a:solidFill>
                    <a:schemeClr val="bg1"/>
                  </a:solidFill>
                </a:rPr>
                <a:t> </a:t>
              </a:r>
              <a:r>
                <a:rPr lang="it-IT" dirty="0" smtClean="0">
                  <a:solidFill>
                    <a:schemeClr val="bg1"/>
                  </a:solidFill>
                </a:rPr>
                <a:t>1990</a:t>
              </a:r>
            </a:p>
            <a:p>
              <a:pPr lvl="0" algn="ctr"/>
              <a:r>
                <a:rPr lang="it-IT" dirty="0" err="1" smtClean="0">
                  <a:solidFill>
                    <a:schemeClr val="bg1"/>
                  </a:solidFill>
                </a:rPr>
                <a:t>BkCI</a:t>
              </a:r>
              <a:r>
                <a:rPr lang="it-IT" dirty="0" smtClean="0">
                  <a:solidFill>
                    <a:schemeClr val="bg1"/>
                  </a:solidFill>
                </a:rPr>
                <a:t> – </a:t>
              </a:r>
              <a:r>
                <a:rPr lang="ru-RU" dirty="0" smtClean="0">
                  <a:solidFill>
                    <a:schemeClr val="bg1"/>
                  </a:solidFill>
                </a:rPr>
                <a:t>архив с</a:t>
              </a:r>
              <a:r>
                <a:rPr lang="en-US" dirty="0" smtClean="0">
                  <a:solidFill>
                    <a:schemeClr val="bg1"/>
                  </a:solidFill>
                </a:rPr>
                <a:t> </a:t>
              </a:r>
              <a:r>
                <a:rPr lang="it-IT" dirty="0" smtClean="0">
                  <a:solidFill>
                    <a:schemeClr val="bg1"/>
                  </a:solidFill>
                </a:rPr>
                <a:t>2005</a:t>
              </a:r>
            </a:p>
            <a:p>
              <a:pPr lvl="0" algn="ctr"/>
              <a:r>
                <a:rPr lang="en-US" dirty="0" smtClean="0">
                  <a:solidFill>
                    <a:schemeClr val="bg1"/>
                  </a:solidFill>
                </a:rPr>
                <a:t>IC/CCR</a:t>
              </a:r>
              <a:r>
                <a:rPr lang="it-IT" dirty="0" smtClean="0">
                  <a:solidFill>
                    <a:schemeClr val="bg1"/>
                  </a:solidFill>
                </a:rPr>
                <a:t> – </a:t>
              </a:r>
              <a:r>
                <a:rPr lang="ru-RU" dirty="0" smtClean="0">
                  <a:solidFill>
                    <a:schemeClr val="bg1"/>
                  </a:solidFill>
                </a:rPr>
                <a:t>архив с</a:t>
              </a:r>
              <a:r>
                <a:rPr lang="en-US" dirty="0" smtClean="0">
                  <a:solidFill>
                    <a:schemeClr val="bg1"/>
                  </a:solidFill>
                </a:rPr>
                <a:t> </a:t>
              </a:r>
              <a:r>
                <a:rPr lang="ru-RU" dirty="0" smtClean="0">
                  <a:solidFill>
                    <a:schemeClr val="bg1"/>
                  </a:solidFill>
                </a:rPr>
                <a:t>1840</a:t>
              </a:r>
            </a:p>
          </p:txBody>
        </p:sp>
      </p:grpSp>
      <p:grpSp>
        <p:nvGrpSpPr>
          <p:cNvPr id="3" name="Group 74"/>
          <p:cNvGrpSpPr/>
          <p:nvPr/>
        </p:nvGrpSpPr>
        <p:grpSpPr>
          <a:xfrm>
            <a:off x="658167" y="2420888"/>
            <a:ext cx="2389325" cy="792088"/>
            <a:chOff x="497217" y="1548325"/>
            <a:chExt cx="2389325" cy="792088"/>
          </a:xfrm>
        </p:grpSpPr>
        <p:grpSp>
          <p:nvGrpSpPr>
            <p:cNvPr id="4" name="Group 26"/>
            <p:cNvGrpSpPr/>
            <p:nvPr/>
          </p:nvGrpSpPr>
          <p:grpSpPr>
            <a:xfrm>
              <a:off x="497217" y="1548325"/>
              <a:ext cx="792088" cy="792088"/>
              <a:chOff x="467544" y="1268760"/>
              <a:chExt cx="1296144" cy="1296144"/>
            </a:xfrm>
          </p:grpSpPr>
          <p:sp>
            <p:nvSpPr>
              <p:cNvPr id="28" name="Oval 27"/>
              <p:cNvSpPr/>
              <p:nvPr/>
            </p:nvSpPr>
            <p:spPr>
              <a:xfrm>
                <a:off x="467544" y="1268760"/>
                <a:ext cx="1296144" cy="1296144"/>
              </a:xfrm>
              <a:prstGeom prst="ellipse">
                <a:avLst/>
              </a:prstGeom>
              <a:gradFill>
                <a:gsLst>
                  <a:gs pos="0">
                    <a:schemeClr val="accent6">
                      <a:tint val="100000"/>
                      <a:shade val="100000"/>
                      <a:satMod val="130000"/>
                      <a:alpha val="50000"/>
                    </a:schemeClr>
                  </a:gs>
                  <a:gs pos="100000">
                    <a:schemeClr val="accent6">
                      <a:tint val="50000"/>
                      <a:shade val="100000"/>
                      <a:satMod val="350000"/>
                      <a:alpha val="50000"/>
                    </a:schemeClr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539552" y="1361974"/>
                <a:ext cx="974244" cy="974244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alpha val="0"/>
                    </a:schemeClr>
                  </a:gs>
                  <a:gs pos="50000">
                    <a:schemeClr val="bg1">
                      <a:alpha val="53000"/>
                    </a:schemeClr>
                  </a:gs>
                  <a:gs pos="100000">
                    <a:schemeClr val="bg1"/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  <a:effec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39" name="TextBox 38"/>
            <p:cNvSpPr txBox="1"/>
            <p:nvPr/>
          </p:nvSpPr>
          <p:spPr>
            <a:xfrm>
              <a:off x="611560" y="1628800"/>
              <a:ext cx="227498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Data Citation Index</a:t>
              </a:r>
            </a:p>
            <a:p>
              <a:r>
                <a:rPr lang="ru-RU" dirty="0" smtClean="0">
                  <a:solidFill>
                    <a:srgbClr val="4B4B4B"/>
                  </a:solidFill>
                </a:rPr>
                <a:t>архив с</a:t>
              </a:r>
              <a:r>
                <a:rPr lang="en-US" dirty="0" smtClean="0">
                  <a:solidFill>
                    <a:srgbClr val="4B4B4B"/>
                  </a:solidFill>
                </a:rPr>
                <a:t> </a:t>
              </a:r>
              <a:r>
                <a:rPr lang="ru-RU" dirty="0" smtClean="0"/>
                <a:t>1900</a:t>
              </a:r>
              <a:endParaRPr lang="ru-RU" dirty="0"/>
            </a:p>
          </p:txBody>
        </p:sp>
      </p:grpSp>
      <p:grpSp>
        <p:nvGrpSpPr>
          <p:cNvPr id="5" name="Group 78"/>
          <p:cNvGrpSpPr/>
          <p:nvPr/>
        </p:nvGrpSpPr>
        <p:grpSpPr>
          <a:xfrm>
            <a:off x="6079973" y="2420888"/>
            <a:ext cx="2393260" cy="792088"/>
            <a:chOff x="4915044" y="2348880"/>
            <a:chExt cx="2393260" cy="792088"/>
          </a:xfrm>
        </p:grpSpPr>
        <p:grpSp>
          <p:nvGrpSpPr>
            <p:cNvPr id="6" name="Group 49"/>
            <p:cNvGrpSpPr/>
            <p:nvPr/>
          </p:nvGrpSpPr>
          <p:grpSpPr>
            <a:xfrm>
              <a:off x="6516216" y="2348880"/>
              <a:ext cx="792088" cy="792088"/>
              <a:chOff x="467544" y="1268760"/>
              <a:chExt cx="1296144" cy="1296144"/>
            </a:xfrm>
          </p:grpSpPr>
          <p:sp>
            <p:nvSpPr>
              <p:cNvPr id="51" name="Oval 50"/>
              <p:cNvSpPr/>
              <p:nvPr/>
            </p:nvSpPr>
            <p:spPr>
              <a:xfrm>
                <a:off x="467544" y="1268760"/>
                <a:ext cx="1296144" cy="1296144"/>
              </a:xfrm>
              <a:prstGeom prst="ellipse">
                <a:avLst/>
              </a:prstGeom>
              <a:gradFill>
                <a:gsLst>
                  <a:gs pos="0">
                    <a:schemeClr val="accent6">
                      <a:tint val="100000"/>
                      <a:shade val="100000"/>
                      <a:satMod val="130000"/>
                      <a:alpha val="50000"/>
                    </a:schemeClr>
                  </a:gs>
                  <a:gs pos="100000">
                    <a:schemeClr val="accent6">
                      <a:tint val="50000"/>
                      <a:shade val="100000"/>
                      <a:satMod val="350000"/>
                      <a:alpha val="50000"/>
                    </a:schemeClr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2" name="Oval 51"/>
              <p:cNvSpPr/>
              <p:nvPr/>
            </p:nvSpPr>
            <p:spPr>
              <a:xfrm>
                <a:off x="539552" y="1361974"/>
                <a:ext cx="974244" cy="974244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alpha val="0"/>
                    </a:schemeClr>
                  </a:gs>
                  <a:gs pos="50000">
                    <a:schemeClr val="bg1">
                      <a:alpha val="53000"/>
                    </a:schemeClr>
                  </a:gs>
                  <a:gs pos="100000">
                    <a:schemeClr val="bg1"/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  <a:effec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42" name="TextBox 41"/>
            <p:cNvSpPr txBox="1"/>
            <p:nvPr/>
          </p:nvSpPr>
          <p:spPr>
            <a:xfrm>
              <a:off x="4915044" y="2403954"/>
              <a:ext cx="2304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b="1" dirty="0" smtClean="0">
                  <a:latin typeface="+mn-lt"/>
                </a:rPr>
                <a:t>Zoological</a:t>
              </a:r>
              <a:r>
                <a:rPr lang="ru-RU" b="1" dirty="0" smtClean="0">
                  <a:latin typeface="+mn-lt"/>
                </a:rPr>
                <a:t> </a:t>
              </a:r>
              <a:r>
                <a:rPr lang="en-US" b="1" dirty="0" smtClean="0">
                  <a:latin typeface="+mn-lt"/>
                </a:rPr>
                <a:t>Records</a:t>
              </a:r>
              <a:endParaRPr lang="ru-RU" b="1" dirty="0" smtClean="0">
                <a:latin typeface="+mn-lt"/>
              </a:endParaRPr>
            </a:p>
            <a:p>
              <a:pPr algn="r"/>
              <a:r>
                <a:rPr lang="ru-RU" dirty="0" smtClean="0">
                  <a:solidFill>
                    <a:srgbClr val="4B4B4B"/>
                  </a:solidFill>
                </a:rPr>
                <a:t>архив с</a:t>
              </a:r>
              <a:r>
                <a:rPr lang="en-US" dirty="0" smtClean="0">
                  <a:solidFill>
                    <a:srgbClr val="4B4B4B"/>
                  </a:solidFill>
                </a:rPr>
                <a:t> </a:t>
              </a:r>
              <a:r>
                <a:rPr lang="ru-RU" dirty="0" smtClean="0">
                  <a:latin typeface="+mn-lt"/>
                </a:rPr>
                <a:t>1</a:t>
              </a:r>
              <a:r>
                <a:rPr lang="en-US" dirty="0" smtClean="0">
                  <a:latin typeface="+mn-lt"/>
                </a:rPr>
                <a:t>864</a:t>
              </a:r>
              <a:endParaRPr lang="ru-RU" dirty="0" smtClean="0">
                <a:latin typeface="+mn-lt"/>
              </a:endParaRPr>
            </a:p>
          </p:txBody>
        </p:sp>
      </p:grpSp>
      <p:grpSp>
        <p:nvGrpSpPr>
          <p:cNvPr id="7" name="Group 71"/>
          <p:cNvGrpSpPr/>
          <p:nvPr/>
        </p:nvGrpSpPr>
        <p:grpSpPr>
          <a:xfrm>
            <a:off x="1475656" y="1129057"/>
            <a:ext cx="3206148" cy="792088"/>
            <a:chOff x="7668344" y="1556792"/>
            <a:chExt cx="3206148" cy="792088"/>
          </a:xfrm>
        </p:grpSpPr>
        <p:grpSp>
          <p:nvGrpSpPr>
            <p:cNvPr id="8" name="Group 52"/>
            <p:cNvGrpSpPr/>
            <p:nvPr/>
          </p:nvGrpSpPr>
          <p:grpSpPr>
            <a:xfrm>
              <a:off x="7668344" y="1556792"/>
              <a:ext cx="792088" cy="792088"/>
              <a:chOff x="467544" y="1268760"/>
              <a:chExt cx="1296144" cy="1296144"/>
            </a:xfrm>
          </p:grpSpPr>
          <p:sp>
            <p:nvSpPr>
              <p:cNvPr id="54" name="Oval 53"/>
              <p:cNvSpPr/>
              <p:nvPr/>
            </p:nvSpPr>
            <p:spPr>
              <a:xfrm>
                <a:off x="467544" y="1268760"/>
                <a:ext cx="1296144" cy="1296144"/>
              </a:xfrm>
              <a:prstGeom prst="ellipse">
                <a:avLst/>
              </a:prstGeom>
              <a:gradFill>
                <a:gsLst>
                  <a:gs pos="0">
                    <a:schemeClr val="accent6">
                      <a:tint val="100000"/>
                      <a:shade val="100000"/>
                      <a:satMod val="130000"/>
                      <a:alpha val="50000"/>
                    </a:schemeClr>
                  </a:gs>
                  <a:gs pos="100000">
                    <a:schemeClr val="accent6">
                      <a:tint val="50000"/>
                      <a:shade val="100000"/>
                      <a:satMod val="350000"/>
                      <a:alpha val="50000"/>
                    </a:schemeClr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539552" y="1361974"/>
                <a:ext cx="974244" cy="974244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alpha val="0"/>
                    </a:schemeClr>
                  </a:gs>
                  <a:gs pos="50000">
                    <a:schemeClr val="bg1">
                      <a:alpha val="53000"/>
                    </a:schemeClr>
                  </a:gs>
                  <a:gs pos="100000">
                    <a:schemeClr val="bg1"/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  <a:effec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40" name="TextBox 39"/>
            <p:cNvSpPr txBox="1"/>
            <p:nvPr/>
          </p:nvSpPr>
          <p:spPr>
            <a:xfrm>
              <a:off x="7778492" y="1594932"/>
              <a:ext cx="3096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err="1" smtClean="0">
                  <a:latin typeface="+mn-lt"/>
                </a:rPr>
                <a:t>Derwent</a:t>
              </a:r>
              <a:r>
                <a:rPr lang="ru-RU" b="1" dirty="0" smtClean="0">
                  <a:latin typeface="+mn-lt"/>
                </a:rPr>
                <a:t> </a:t>
              </a:r>
              <a:r>
                <a:rPr lang="en-US" b="1" dirty="0" smtClean="0">
                  <a:latin typeface="+mn-lt"/>
                </a:rPr>
                <a:t>Innovations Index</a:t>
              </a:r>
            </a:p>
            <a:p>
              <a:pPr lvl="0"/>
              <a:r>
                <a:rPr lang="ru-RU" dirty="0" smtClean="0">
                  <a:solidFill>
                    <a:srgbClr val="4B4B4B"/>
                  </a:solidFill>
                  <a:latin typeface="+mn-lt"/>
                </a:rPr>
                <a:t>архив с</a:t>
              </a:r>
              <a:r>
                <a:rPr lang="en-US" dirty="0" smtClean="0">
                  <a:solidFill>
                    <a:srgbClr val="4B4B4B"/>
                  </a:solidFill>
                  <a:latin typeface="+mn-lt"/>
                </a:rPr>
                <a:t> </a:t>
              </a:r>
              <a:r>
                <a:rPr lang="ru-RU" dirty="0" smtClean="0">
                  <a:solidFill>
                    <a:srgbClr val="4B4B4B"/>
                  </a:solidFill>
                  <a:latin typeface="+mn-lt"/>
                </a:rPr>
                <a:t>1</a:t>
              </a:r>
              <a:r>
                <a:rPr lang="en-US" dirty="0" smtClean="0">
                  <a:solidFill>
                    <a:srgbClr val="4B4B4B"/>
                  </a:solidFill>
                  <a:latin typeface="+mn-lt"/>
                </a:rPr>
                <a:t>963</a:t>
              </a:r>
              <a:endParaRPr lang="ru-RU" dirty="0" smtClean="0">
                <a:solidFill>
                  <a:srgbClr val="4B4B4B"/>
                </a:solidFill>
                <a:latin typeface="+mn-lt"/>
              </a:endParaRPr>
            </a:p>
          </p:txBody>
        </p:sp>
      </p:grpSp>
      <p:grpSp>
        <p:nvGrpSpPr>
          <p:cNvPr id="9" name="Group 67"/>
          <p:cNvGrpSpPr/>
          <p:nvPr/>
        </p:nvGrpSpPr>
        <p:grpSpPr>
          <a:xfrm>
            <a:off x="978069" y="4077072"/>
            <a:ext cx="1663968" cy="792088"/>
            <a:chOff x="683568" y="4869160"/>
            <a:chExt cx="1663968" cy="792088"/>
          </a:xfrm>
        </p:grpSpPr>
        <p:grpSp>
          <p:nvGrpSpPr>
            <p:cNvPr id="10" name="Group 55"/>
            <p:cNvGrpSpPr/>
            <p:nvPr/>
          </p:nvGrpSpPr>
          <p:grpSpPr>
            <a:xfrm>
              <a:off x="683568" y="4869160"/>
              <a:ext cx="792088" cy="792088"/>
              <a:chOff x="467544" y="1268760"/>
              <a:chExt cx="1296144" cy="1296144"/>
            </a:xfrm>
          </p:grpSpPr>
          <p:sp>
            <p:nvSpPr>
              <p:cNvPr id="57" name="Oval 56"/>
              <p:cNvSpPr/>
              <p:nvPr/>
            </p:nvSpPr>
            <p:spPr>
              <a:xfrm>
                <a:off x="467544" y="1268760"/>
                <a:ext cx="1296144" cy="1296144"/>
              </a:xfrm>
              <a:prstGeom prst="ellipse">
                <a:avLst/>
              </a:prstGeom>
              <a:gradFill>
                <a:gsLst>
                  <a:gs pos="0">
                    <a:schemeClr val="accent6">
                      <a:tint val="100000"/>
                      <a:shade val="100000"/>
                      <a:satMod val="130000"/>
                      <a:alpha val="50000"/>
                    </a:schemeClr>
                  </a:gs>
                  <a:gs pos="100000">
                    <a:schemeClr val="accent6">
                      <a:tint val="50000"/>
                      <a:shade val="100000"/>
                      <a:satMod val="350000"/>
                      <a:alpha val="50000"/>
                    </a:schemeClr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8" name="Oval 57"/>
              <p:cNvSpPr/>
              <p:nvPr/>
            </p:nvSpPr>
            <p:spPr>
              <a:xfrm>
                <a:off x="539552" y="1361974"/>
                <a:ext cx="974244" cy="974244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alpha val="0"/>
                    </a:schemeClr>
                  </a:gs>
                  <a:gs pos="50000">
                    <a:schemeClr val="bg1">
                      <a:alpha val="53000"/>
                    </a:schemeClr>
                  </a:gs>
                  <a:gs pos="100000">
                    <a:schemeClr val="bg1"/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  <a:effec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43" name="TextBox 42"/>
            <p:cNvSpPr txBox="1"/>
            <p:nvPr/>
          </p:nvSpPr>
          <p:spPr>
            <a:xfrm>
              <a:off x="785249" y="4911495"/>
              <a:ext cx="156228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latin typeface="+mn-lt"/>
                </a:rPr>
                <a:t>CABI</a:t>
              </a:r>
            </a:p>
            <a:p>
              <a:r>
                <a:rPr lang="ru-RU" dirty="0" smtClean="0">
                  <a:solidFill>
                    <a:srgbClr val="4B4B4B"/>
                  </a:solidFill>
                </a:rPr>
                <a:t>архив с</a:t>
              </a:r>
              <a:r>
                <a:rPr lang="en-US" dirty="0" smtClean="0">
                  <a:solidFill>
                    <a:srgbClr val="4B4B4B"/>
                  </a:solidFill>
                </a:rPr>
                <a:t> </a:t>
              </a:r>
              <a:r>
                <a:rPr lang="ru-RU" dirty="0" smtClean="0">
                  <a:latin typeface="+mn-lt"/>
                </a:rPr>
                <a:t>1910</a:t>
              </a:r>
              <a:endParaRPr lang="ru-RU" dirty="0">
                <a:latin typeface="+mn-lt"/>
              </a:endParaRPr>
            </a:p>
          </p:txBody>
        </p:sp>
      </p:grpSp>
      <p:grpSp>
        <p:nvGrpSpPr>
          <p:cNvPr id="11" name="Group 68"/>
          <p:cNvGrpSpPr/>
          <p:nvPr/>
        </p:nvGrpSpPr>
        <p:grpSpPr>
          <a:xfrm>
            <a:off x="2403134" y="5241900"/>
            <a:ext cx="1689369" cy="792088"/>
            <a:chOff x="2627784" y="5157192"/>
            <a:chExt cx="1689369" cy="792088"/>
          </a:xfrm>
        </p:grpSpPr>
        <p:grpSp>
          <p:nvGrpSpPr>
            <p:cNvPr id="12" name="Group 58"/>
            <p:cNvGrpSpPr/>
            <p:nvPr/>
          </p:nvGrpSpPr>
          <p:grpSpPr>
            <a:xfrm>
              <a:off x="2627784" y="5157192"/>
              <a:ext cx="792088" cy="792088"/>
              <a:chOff x="467544" y="1268760"/>
              <a:chExt cx="1296144" cy="1296144"/>
            </a:xfrm>
          </p:grpSpPr>
          <p:sp>
            <p:nvSpPr>
              <p:cNvPr id="60" name="Oval 59"/>
              <p:cNvSpPr/>
              <p:nvPr/>
            </p:nvSpPr>
            <p:spPr>
              <a:xfrm>
                <a:off x="467544" y="1268760"/>
                <a:ext cx="1296144" cy="1296144"/>
              </a:xfrm>
              <a:prstGeom prst="ellipse">
                <a:avLst/>
              </a:prstGeom>
              <a:gradFill>
                <a:gsLst>
                  <a:gs pos="0">
                    <a:schemeClr val="accent6">
                      <a:tint val="100000"/>
                      <a:shade val="100000"/>
                      <a:satMod val="130000"/>
                      <a:alpha val="50000"/>
                    </a:schemeClr>
                  </a:gs>
                  <a:gs pos="100000">
                    <a:schemeClr val="accent6">
                      <a:tint val="50000"/>
                      <a:shade val="100000"/>
                      <a:satMod val="350000"/>
                      <a:alpha val="50000"/>
                    </a:schemeClr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539552" y="1361974"/>
                <a:ext cx="974244" cy="974244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alpha val="0"/>
                    </a:schemeClr>
                  </a:gs>
                  <a:gs pos="50000">
                    <a:schemeClr val="bg1">
                      <a:alpha val="53000"/>
                    </a:schemeClr>
                  </a:gs>
                  <a:gs pos="100000">
                    <a:schemeClr val="bg1"/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  <a:effec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44" name="TextBox 43"/>
            <p:cNvSpPr txBox="1"/>
            <p:nvPr/>
          </p:nvSpPr>
          <p:spPr>
            <a:xfrm>
              <a:off x="2754866" y="5220733"/>
              <a:ext cx="156228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latin typeface="+mn-lt"/>
                </a:rPr>
                <a:t>FSTA</a:t>
              </a:r>
              <a:endParaRPr lang="ru-RU" b="1" dirty="0" smtClean="0">
                <a:latin typeface="+mn-lt"/>
              </a:endParaRPr>
            </a:p>
            <a:p>
              <a:r>
                <a:rPr lang="ru-RU" dirty="0" smtClean="0">
                  <a:solidFill>
                    <a:srgbClr val="4B4B4B"/>
                  </a:solidFill>
                </a:rPr>
                <a:t>архив с</a:t>
              </a:r>
              <a:r>
                <a:rPr lang="en-US" dirty="0" smtClean="0">
                  <a:solidFill>
                    <a:srgbClr val="4B4B4B"/>
                  </a:solidFill>
                </a:rPr>
                <a:t> </a:t>
              </a:r>
              <a:r>
                <a:rPr lang="ru-RU" dirty="0" smtClean="0">
                  <a:latin typeface="+mn-lt"/>
                </a:rPr>
                <a:t>1969</a:t>
              </a:r>
              <a:endParaRPr lang="ru-RU" dirty="0">
                <a:latin typeface="+mn-lt"/>
              </a:endParaRPr>
            </a:p>
          </p:txBody>
        </p:sp>
      </p:grpSp>
      <p:grpSp>
        <p:nvGrpSpPr>
          <p:cNvPr id="13" name="Group 81"/>
          <p:cNvGrpSpPr/>
          <p:nvPr/>
        </p:nvGrpSpPr>
        <p:grpSpPr>
          <a:xfrm>
            <a:off x="5038552" y="5241900"/>
            <a:ext cx="1690052" cy="792088"/>
            <a:chOff x="4716016" y="5237667"/>
            <a:chExt cx="1690052" cy="792088"/>
          </a:xfrm>
        </p:grpSpPr>
        <p:grpSp>
          <p:nvGrpSpPr>
            <p:cNvPr id="14" name="Group 61"/>
            <p:cNvGrpSpPr/>
            <p:nvPr/>
          </p:nvGrpSpPr>
          <p:grpSpPr>
            <a:xfrm>
              <a:off x="5613980" y="5237667"/>
              <a:ext cx="792088" cy="792088"/>
              <a:chOff x="467544" y="1268760"/>
              <a:chExt cx="1296144" cy="1296144"/>
            </a:xfrm>
          </p:grpSpPr>
          <p:sp>
            <p:nvSpPr>
              <p:cNvPr id="63" name="Oval 62"/>
              <p:cNvSpPr/>
              <p:nvPr/>
            </p:nvSpPr>
            <p:spPr>
              <a:xfrm>
                <a:off x="467544" y="1268760"/>
                <a:ext cx="1296144" cy="1296144"/>
              </a:xfrm>
              <a:prstGeom prst="ellipse">
                <a:avLst/>
              </a:prstGeom>
              <a:gradFill>
                <a:gsLst>
                  <a:gs pos="0">
                    <a:schemeClr val="accent6">
                      <a:tint val="100000"/>
                      <a:shade val="100000"/>
                      <a:satMod val="130000"/>
                      <a:alpha val="50000"/>
                    </a:schemeClr>
                  </a:gs>
                  <a:gs pos="100000">
                    <a:schemeClr val="accent6">
                      <a:tint val="50000"/>
                      <a:shade val="100000"/>
                      <a:satMod val="350000"/>
                      <a:alpha val="50000"/>
                    </a:schemeClr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4" name="Oval 63"/>
              <p:cNvSpPr/>
              <p:nvPr/>
            </p:nvSpPr>
            <p:spPr>
              <a:xfrm>
                <a:off x="539552" y="1361974"/>
                <a:ext cx="974244" cy="974244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alpha val="0"/>
                    </a:schemeClr>
                  </a:gs>
                  <a:gs pos="50000">
                    <a:schemeClr val="bg1">
                      <a:alpha val="53000"/>
                    </a:schemeClr>
                  </a:gs>
                  <a:gs pos="100000">
                    <a:schemeClr val="bg1"/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  <a:effec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45" name="TextBox 44"/>
            <p:cNvSpPr txBox="1"/>
            <p:nvPr/>
          </p:nvSpPr>
          <p:spPr>
            <a:xfrm>
              <a:off x="4716016" y="5301208"/>
              <a:ext cx="156228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b="1" dirty="0" err="1" smtClean="0">
                  <a:latin typeface="+mn-lt"/>
                </a:rPr>
                <a:t>Inspec</a:t>
              </a:r>
              <a:endParaRPr lang="ru-RU" b="1" dirty="0" smtClean="0">
                <a:latin typeface="+mn-lt"/>
              </a:endParaRPr>
            </a:p>
            <a:p>
              <a:pPr algn="r"/>
              <a:r>
                <a:rPr lang="ru-RU" dirty="0" smtClean="0">
                  <a:solidFill>
                    <a:srgbClr val="4B4B4B"/>
                  </a:solidFill>
                </a:rPr>
                <a:t>архив с</a:t>
              </a:r>
              <a:r>
                <a:rPr lang="en-US" dirty="0" smtClean="0">
                  <a:solidFill>
                    <a:srgbClr val="4B4B4B"/>
                  </a:solidFill>
                </a:rPr>
                <a:t> </a:t>
              </a:r>
              <a:r>
                <a:rPr lang="ru-RU" dirty="0" smtClean="0">
                  <a:latin typeface="+mn-lt"/>
                </a:rPr>
                <a:t>1898</a:t>
              </a:r>
              <a:endParaRPr lang="ru-RU" dirty="0">
                <a:latin typeface="+mn-lt"/>
              </a:endParaRPr>
            </a:p>
          </p:txBody>
        </p:sp>
      </p:grpSp>
      <p:grpSp>
        <p:nvGrpSpPr>
          <p:cNvPr id="15" name="Group 80"/>
          <p:cNvGrpSpPr/>
          <p:nvPr/>
        </p:nvGrpSpPr>
        <p:grpSpPr>
          <a:xfrm>
            <a:off x="6460472" y="4077072"/>
            <a:ext cx="1697676" cy="792088"/>
            <a:chOff x="5898660" y="4293096"/>
            <a:chExt cx="1697676" cy="792088"/>
          </a:xfrm>
        </p:grpSpPr>
        <p:grpSp>
          <p:nvGrpSpPr>
            <p:cNvPr id="16" name="Group 64"/>
            <p:cNvGrpSpPr/>
            <p:nvPr/>
          </p:nvGrpSpPr>
          <p:grpSpPr>
            <a:xfrm>
              <a:off x="6804248" y="4293096"/>
              <a:ext cx="792088" cy="792088"/>
              <a:chOff x="467544" y="1268760"/>
              <a:chExt cx="1296144" cy="1296144"/>
            </a:xfrm>
          </p:grpSpPr>
          <p:sp>
            <p:nvSpPr>
              <p:cNvPr id="66" name="Oval 65"/>
              <p:cNvSpPr/>
              <p:nvPr/>
            </p:nvSpPr>
            <p:spPr>
              <a:xfrm>
                <a:off x="467544" y="1268760"/>
                <a:ext cx="1296144" cy="1296144"/>
              </a:xfrm>
              <a:prstGeom prst="ellipse">
                <a:avLst/>
              </a:prstGeom>
              <a:gradFill>
                <a:gsLst>
                  <a:gs pos="0">
                    <a:schemeClr val="accent6">
                      <a:tint val="100000"/>
                      <a:shade val="100000"/>
                      <a:satMod val="130000"/>
                      <a:alpha val="50000"/>
                    </a:schemeClr>
                  </a:gs>
                  <a:gs pos="100000">
                    <a:schemeClr val="accent6">
                      <a:tint val="50000"/>
                      <a:shade val="100000"/>
                      <a:satMod val="350000"/>
                      <a:alpha val="50000"/>
                    </a:schemeClr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7" name="Oval 66"/>
              <p:cNvSpPr/>
              <p:nvPr/>
            </p:nvSpPr>
            <p:spPr>
              <a:xfrm>
                <a:off x="539552" y="1361974"/>
                <a:ext cx="974244" cy="974244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alpha val="0"/>
                    </a:schemeClr>
                  </a:gs>
                  <a:gs pos="50000">
                    <a:schemeClr val="bg1">
                      <a:alpha val="53000"/>
                    </a:schemeClr>
                  </a:gs>
                  <a:gs pos="100000">
                    <a:schemeClr val="bg1"/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  <a:effec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46" name="TextBox 45"/>
            <p:cNvSpPr txBox="1"/>
            <p:nvPr/>
          </p:nvSpPr>
          <p:spPr>
            <a:xfrm>
              <a:off x="5898660" y="4358696"/>
              <a:ext cx="156228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b="1" dirty="0" smtClean="0">
                  <a:latin typeface="+mn-lt"/>
                </a:rPr>
                <a:t>MEDLINE</a:t>
              </a:r>
              <a:endParaRPr lang="ru-RU" b="1" dirty="0" smtClean="0">
                <a:latin typeface="+mn-lt"/>
              </a:endParaRPr>
            </a:p>
            <a:p>
              <a:pPr algn="r"/>
              <a:r>
                <a:rPr lang="ru-RU" dirty="0" smtClean="0">
                  <a:solidFill>
                    <a:srgbClr val="4B4B4B"/>
                  </a:solidFill>
                </a:rPr>
                <a:t>архив с</a:t>
              </a:r>
              <a:r>
                <a:rPr lang="en-US" dirty="0" smtClean="0">
                  <a:solidFill>
                    <a:srgbClr val="4B4B4B"/>
                  </a:solidFill>
                </a:rPr>
                <a:t> </a:t>
              </a:r>
              <a:r>
                <a:rPr lang="ru-RU" dirty="0" smtClean="0">
                  <a:latin typeface="+mn-lt"/>
                </a:rPr>
                <a:t>1950</a:t>
              </a:r>
              <a:endParaRPr lang="ru-RU" dirty="0">
                <a:latin typeface="+mn-lt"/>
              </a:endParaRPr>
            </a:p>
          </p:txBody>
        </p:sp>
      </p:grpSp>
      <p:grpSp>
        <p:nvGrpSpPr>
          <p:cNvPr id="17" name="Group 79"/>
          <p:cNvGrpSpPr/>
          <p:nvPr/>
        </p:nvGrpSpPr>
        <p:grpSpPr>
          <a:xfrm>
            <a:off x="4982842" y="1129057"/>
            <a:ext cx="2693174" cy="792088"/>
            <a:chOff x="5508104" y="1133370"/>
            <a:chExt cx="2693174" cy="792088"/>
          </a:xfrm>
        </p:grpSpPr>
        <p:grpSp>
          <p:nvGrpSpPr>
            <p:cNvPr id="18" name="Group 75"/>
            <p:cNvGrpSpPr/>
            <p:nvPr/>
          </p:nvGrpSpPr>
          <p:grpSpPr>
            <a:xfrm>
              <a:off x="7409190" y="1133370"/>
              <a:ext cx="792088" cy="792088"/>
              <a:chOff x="467544" y="1268760"/>
              <a:chExt cx="1296144" cy="1296144"/>
            </a:xfrm>
          </p:grpSpPr>
          <p:sp>
            <p:nvSpPr>
              <p:cNvPr id="77" name="Oval 76"/>
              <p:cNvSpPr/>
              <p:nvPr/>
            </p:nvSpPr>
            <p:spPr>
              <a:xfrm>
                <a:off x="467544" y="1268760"/>
                <a:ext cx="1296144" cy="1296144"/>
              </a:xfrm>
              <a:prstGeom prst="ellipse">
                <a:avLst/>
              </a:prstGeom>
              <a:gradFill>
                <a:gsLst>
                  <a:gs pos="0">
                    <a:schemeClr val="accent6">
                      <a:tint val="100000"/>
                      <a:shade val="100000"/>
                      <a:satMod val="130000"/>
                      <a:alpha val="50000"/>
                    </a:schemeClr>
                  </a:gs>
                  <a:gs pos="100000">
                    <a:schemeClr val="accent6">
                      <a:tint val="50000"/>
                      <a:shade val="100000"/>
                      <a:satMod val="350000"/>
                      <a:alpha val="50000"/>
                    </a:schemeClr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8" name="Oval 77"/>
              <p:cNvSpPr/>
              <p:nvPr/>
            </p:nvSpPr>
            <p:spPr>
              <a:xfrm>
                <a:off x="539552" y="1361974"/>
                <a:ext cx="974244" cy="974244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alpha val="0"/>
                    </a:schemeClr>
                  </a:gs>
                  <a:gs pos="50000">
                    <a:schemeClr val="bg1">
                      <a:alpha val="53000"/>
                    </a:schemeClr>
                  </a:gs>
                  <a:gs pos="100000">
                    <a:schemeClr val="bg1"/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  <a:effec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41" name="TextBox 40"/>
            <p:cNvSpPr txBox="1"/>
            <p:nvPr/>
          </p:nvSpPr>
          <p:spPr>
            <a:xfrm>
              <a:off x="5508104" y="1196752"/>
              <a:ext cx="2556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b="1" dirty="0" smtClean="0">
                  <a:latin typeface="+mn-lt"/>
                </a:rPr>
                <a:t>BIOSIS Citation Index</a:t>
              </a:r>
              <a:endParaRPr lang="ru-RU" b="1" dirty="0" smtClean="0">
                <a:latin typeface="+mn-lt"/>
              </a:endParaRPr>
            </a:p>
            <a:p>
              <a:pPr algn="r"/>
              <a:r>
                <a:rPr lang="ru-RU" dirty="0" smtClean="0">
                  <a:solidFill>
                    <a:srgbClr val="4B4B4B"/>
                  </a:solidFill>
                </a:rPr>
                <a:t>архив с</a:t>
              </a:r>
              <a:r>
                <a:rPr lang="en-US" dirty="0" smtClean="0">
                  <a:solidFill>
                    <a:srgbClr val="4B4B4B"/>
                  </a:solidFill>
                </a:rPr>
                <a:t> </a:t>
              </a:r>
              <a:r>
                <a:rPr lang="ru-RU" dirty="0" smtClean="0">
                  <a:latin typeface="+mn-lt"/>
                </a:rPr>
                <a:t>1926</a:t>
              </a:r>
              <a:endParaRPr lang="ru-RU" dirty="0">
                <a:latin typeface="+mn-lt"/>
              </a:endParaRPr>
            </a:p>
          </p:txBody>
        </p:sp>
      </p:grpSp>
      <p:sp>
        <p:nvSpPr>
          <p:cNvPr id="48" name="TextBox 47"/>
          <p:cNvSpPr txBox="1"/>
          <p:nvPr/>
        </p:nvSpPr>
        <p:spPr>
          <a:xfrm>
            <a:off x="2585449" y="548680"/>
            <a:ext cx="3971119" cy="1152128"/>
          </a:xfrm>
          <a:prstGeom prst="rect">
            <a:avLst/>
          </a:prstGeom>
          <a:noFill/>
        </p:spPr>
        <p:txBody>
          <a:bodyPr wrap="none" rtlCol="0">
            <a:prstTxWarp prst="textArchUp">
              <a:avLst>
                <a:gd name="adj" fmla="val 11161979"/>
              </a:avLst>
            </a:prstTxWarp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2"/>
                </a:solidFill>
              </a:rPr>
              <a:t>WEB OF SCIENCE</a:t>
            </a:r>
            <a:endParaRPr lang="ru-RU" sz="3200" b="1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2"/>
                </a:solidFill>
              </a:rPr>
              <a:t>Web of science Core Collection </a:t>
            </a:r>
            <a:r>
              <a:rPr lang="ru-RU" dirty="0" smtClean="0"/>
              <a:t>включает самые значимые и влиятельные журналы</a:t>
            </a:r>
            <a:endParaRPr lang="ru-RU" dirty="0"/>
          </a:p>
        </p:txBody>
      </p:sp>
      <p:pic>
        <p:nvPicPr>
          <p:cNvPr id="1026" name="Picture 2" descr="C:\Users\U0157780\Pictures\pyramid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971600" y="1164555"/>
            <a:ext cx="7200800" cy="4784725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823313" y="4836963"/>
            <a:ext cx="54849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4B4B4B"/>
                </a:solidFill>
              </a:rPr>
              <a:t>&gt;60 000 </a:t>
            </a:r>
            <a:r>
              <a:rPr lang="ru-RU" sz="2400" dirty="0" smtClean="0">
                <a:solidFill>
                  <a:srgbClr val="4B4B4B"/>
                </a:solidFill>
              </a:rPr>
              <a:t>научных журналов в мире</a:t>
            </a:r>
          </a:p>
          <a:p>
            <a:pPr algn="ctr"/>
            <a:r>
              <a:rPr lang="en-US" sz="2400" dirty="0" smtClean="0">
                <a:solidFill>
                  <a:srgbClr val="4B4B4B"/>
                </a:solidFill>
              </a:rPr>
              <a:t>(</a:t>
            </a:r>
            <a:r>
              <a:rPr lang="ru-RU" sz="2400" dirty="0" smtClean="0">
                <a:solidFill>
                  <a:srgbClr val="4B4B4B"/>
                </a:solidFill>
              </a:rPr>
              <a:t>ежегодный прирост </a:t>
            </a:r>
            <a:r>
              <a:rPr lang="en-US" sz="2400" dirty="0" smtClean="0">
                <a:solidFill>
                  <a:srgbClr val="4B4B4B"/>
                </a:solidFill>
              </a:rPr>
              <a:t>2%)</a:t>
            </a:r>
            <a:endParaRPr lang="ru-RU" sz="2400" dirty="0">
              <a:solidFill>
                <a:srgbClr val="4B4B4B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45668" y="2988562"/>
            <a:ext cx="30526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4B4B4B"/>
                </a:solidFill>
              </a:rPr>
              <a:t>Базы данных общего профиля</a:t>
            </a:r>
            <a:endParaRPr lang="en-US" sz="2400" dirty="0" smtClean="0">
              <a:solidFill>
                <a:srgbClr val="4B4B4B"/>
              </a:solidFill>
            </a:endParaRPr>
          </a:p>
          <a:p>
            <a:pPr algn="ctr"/>
            <a:r>
              <a:rPr lang="en-US" sz="2400" dirty="0" smtClean="0">
                <a:solidFill>
                  <a:srgbClr val="4B4B4B"/>
                </a:solidFill>
              </a:rPr>
              <a:t>(&gt;20 000 </a:t>
            </a:r>
            <a:r>
              <a:rPr lang="ru-RU" sz="2400" dirty="0" smtClean="0">
                <a:solidFill>
                  <a:srgbClr val="4B4B4B"/>
                </a:solidFill>
              </a:rPr>
              <a:t>журналов</a:t>
            </a:r>
            <a:r>
              <a:rPr lang="en-US" sz="2400" dirty="0" smtClean="0">
                <a:solidFill>
                  <a:srgbClr val="4B4B4B"/>
                </a:solidFill>
              </a:rPr>
              <a:t>)</a:t>
            </a:r>
            <a:endParaRPr lang="ru-RU" sz="2400" dirty="0">
              <a:solidFill>
                <a:srgbClr val="4B4B4B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89190" y="1956643"/>
            <a:ext cx="156562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FFFF"/>
                </a:solidFill>
              </a:rPr>
              <a:t>Золотой</a:t>
            </a:r>
          </a:p>
          <a:p>
            <a:pPr algn="ctr"/>
            <a:r>
              <a:rPr lang="ru-RU" sz="2400" b="1" dirty="0" smtClean="0">
                <a:solidFill>
                  <a:srgbClr val="FFFFFF"/>
                </a:solidFill>
              </a:rPr>
              <a:t>стандарт</a:t>
            </a:r>
            <a:endParaRPr lang="ru-RU" sz="2400" b="1" dirty="0">
              <a:solidFill>
                <a:srgbClr val="FFFF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423719" y="1884635"/>
            <a:ext cx="34547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4B4B4B"/>
                </a:solidFill>
              </a:rPr>
              <a:t>&gt;12 500 </a:t>
            </a:r>
            <a:r>
              <a:rPr lang="ru-RU" sz="2400" dirty="0" smtClean="0">
                <a:solidFill>
                  <a:srgbClr val="4B4B4B"/>
                </a:solidFill>
              </a:rPr>
              <a:t>самых лучших</a:t>
            </a:r>
          </a:p>
          <a:p>
            <a:r>
              <a:rPr lang="ru-RU" sz="2400" dirty="0" smtClean="0">
                <a:solidFill>
                  <a:srgbClr val="4B4B4B"/>
                </a:solidFill>
              </a:rPr>
              <a:t>              журналов</a:t>
            </a:r>
            <a:endParaRPr lang="ru-RU" sz="2400" dirty="0">
              <a:solidFill>
                <a:srgbClr val="4B4B4B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135687" y="1380579"/>
            <a:ext cx="39324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8000"/>
                </a:solidFill>
              </a:rPr>
              <a:t>WEB OF SCIENCE</a:t>
            </a:r>
            <a:r>
              <a:rPr lang="ru-RU" sz="2800" b="1" dirty="0" smtClean="0">
                <a:solidFill>
                  <a:srgbClr val="FF8000"/>
                </a:solidFill>
              </a:rPr>
              <a:t> СС</a:t>
            </a:r>
            <a:endParaRPr lang="ru-RU" sz="2800" b="1" dirty="0">
              <a:solidFill>
                <a:srgbClr val="FF8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5911" y="1707480"/>
            <a:ext cx="2951163" cy="298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9" name="TextBox 38"/>
          <p:cNvSpPr txBox="1"/>
          <p:nvPr/>
        </p:nvSpPr>
        <p:spPr>
          <a:xfrm>
            <a:off x="3845421" y="4149942"/>
            <a:ext cx="15536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i="1" dirty="0" smtClean="0">
                <a:solidFill>
                  <a:schemeClr val="tx2"/>
                </a:solidFill>
                <a:latin typeface="Georgia" pitchFamily="18" charset="0"/>
              </a:rPr>
              <a:t>текущая</a:t>
            </a:r>
          </a:p>
          <a:p>
            <a:pPr algn="ctr"/>
            <a:r>
              <a:rPr lang="ru-RU" sz="2400" i="1" dirty="0" smtClean="0">
                <a:solidFill>
                  <a:schemeClr val="tx2"/>
                </a:solidFill>
                <a:latin typeface="Georgia" pitchFamily="18" charset="0"/>
              </a:rPr>
              <a:t>статья</a:t>
            </a:r>
            <a:endParaRPr lang="ru-RU" sz="2400" i="1" dirty="0">
              <a:solidFill>
                <a:schemeClr val="tx2"/>
              </a:solidFill>
              <a:latin typeface="Georgia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76" y="5190291"/>
            <a:ext cx="413927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i="1" dirty="0" smtClean="0">
                <a:latin typeface="Georgia" pitchFamily="18" charset="0"/>
              </a:rPr>
              <a:t>материалы, </a:t>
            </a:r>
            <a:r>
              <a:rPr lang="ru-RU" sz="2400" b="1" i="1" dirty="0" smtClean="0">
                <a:latin typeface="Georgia" pitchFamily="18" charset="0"/>
              </a:rPr>
              <a:t>на</a:t>
            </a:r>
            <a:r>
              <a:rPr lang="ru-RU" sz="2400" i="1" dirty="0" smtClean="0">
                <a:latin typeface="Georgia" pitchFamily="18" charset="0"/>
              </a:rPr>
              <a:t> </a:t>
            </a:r>
            <a:r>
              <a:rPr lang="ru-RU" sz="2400" b="1" i="1" dirty="0" smtClean="0">
                <a:latin typeface="Georgia" pitchFamily="18" charset="0"/>
              </a:rPr>
              <a:t>которые</a:t>
            </a:r>
          </a:p>
          <a:p>
            <a:pPr algn="ctr"/>
            <a:r>
              <a:rPr lang="ru-RU" sz="2400" i="1" dirty="0" smtClean="0">
                <a:latin typeface="Georgia" pitchFamily="18" charset="0"/>
              </a:rPr>
              <a:t>ссылается автор</a:t>
            </a:r>
            <a:endParaRPr lang="ru-RU" sz="2400" i="1" dirty="0">
              <a:latin typeface="Georgia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436096" y="5190291"/>
            <a:ext cx="37079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 smtClean="0">
                <a:solidFill>
                  <a:schemeClr val="accent1"/>
                </a:solidFill>
                <a:latin typeface="Georgia" pitchFamily="18" charset="0"/>
              </a:rPr>
              <a:t>материалы, </a:t>
            </a:r>
            <a:r>
              <a:rPr lang="ru-RU" sz="2400" b="1" i="1" dirty="0" smtClean="0">
                <a:solidFill>
                  <a:schemeClr val="accent1"/>
                </a:solidFill>
                <a:latin typeface="Georgia" pitchFamily="18" charset="0"/>
              </a:rPr>
              <a:t>которые</a:t>
            </a:r>
          </a:p>
          <a:p>
            <a:pPr algn="ctr"/>
            <a:r>
              <a:rPr lang="ru-RU" sz="2400" i="1" dirty="0" smtClean="0">
                <a:solidFill>
                  <a:schemeClr val="accent1"/>
                </a:solidFill>
                <a:latin typeface="Georgia" pitchFamily="18" charset="0"/>
              </a:rPr>
              <a:t>ссылаются на автора</a:t>
            </a:r>
            <a:endParaRPr lang="ru-RU" sz="2400" i="1" dirty="0">
              <a:solidFill>
                <a:schemeClr val="accent1"/>
              </a:solidFill>
              <a:latin typeface="Georgia" pitchFamily="18" charset="0"/>
            </a:endParaRPr>
          </a:p>
        </p:txBody>
      </p:sp>
      <p:grpSp>
        <p:nvGrpSpPr>
          <p:cNvPr id="2" name="Group 57"/>
          <p:cNvGrpSpPr/>
          <p:nvPr/>
        </p:nvGrpSpPr>
        <p:grpSpPr>
          <a:xfrm>
            <a:off x="4002255" y="2388651"/>
            <a:ext cx="1152128" cy="1629438"/>
            <a:chOff x="7092280" y="332656"/>
            <a:chExt cx="1152128" cy="1629438"/>
          </a:xfrm>
        </p:grpSpPr>
        <p:sp>
          <p:nvSpPr>
            <p:cNvPr id="45" name="Rectangle 44"/>
            <p:cNvSpPr/>
            <p:nvPr/>
          </p:nvSpPr>
          <p:spPr>
            <a:xfrm>
              <a:off x="7092280" y="332656"/>
              <a:ext cx="1152128" cy="1629438"/>
            </a:xfrm>
            <a:prstGeom prst="rect">
              <a:avLst/>
            </a:prstGeom>
            <a:ln w="3175">
              <a:solidFill>
                <a:srgbClr val="FF8000"/>
              </a:solidFill>
            </a:ln>
            <a:effectLst>
              <a:outerShdw blurRad="40000" dist="23000" dir="5400000" rotWithShape="0">
                <a:srgbClr val="FF8000">
                  <a:alpha val="35000"/>
                </a:srgbClr>
              </a:outerShdw>
            </a:effectLst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3" name="Group 63"/>
            <p:cNvGrpSpPr/>
            <p:nvPr/>
          </p:nvGrpSpPr>
          <p:grpSpPr>
            <a:xfrm>
              <a:off x="7271187" y="573917"/>
              <a:ext cx="794315" cy="1146916"/>
              <a:chOff x="1421472" y="1953288"/>
              <a:chExt cx="794315" cy="1146916"/>
            </a:xfrm>
          </p:grpSpPr>
          <p:cxnSp>
            <p:nvCxnSpPr>
              <p:cNvPr id="50" name="Straight Connector 49"/>
              <p:cNvCxnSpPr/>
              <p:nvPr/>
            </p:nvCxnSpPr>
            <p:spPr>
              <a:xfrm>
                <a:off x="1783787" y="1994072"/>
                <a:ext cx="432000" cy="0"/>
              </a:xfrm>
              <a:prstGeom prst="line">
                <a:avLst/>
              </a:prstGeom>
              <a:ln w="88900">
                <a:solidFill>
                  <a:srgbClr val="FF8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>
              <a:xfrm flipH="1">
                <a:off x="1783787" y="2179096"/>
                <a:ext cx="432000" cy="0"/>
              </a:xfrm>
              <a:prstGeom prst="line">
                <a:avLst/>
              </a:prstGeom>
              <a:ln w="88900">
                <a:solidFill>
                  <a:srgbClr val="FF8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>
                <a:off x="1423699" y="2364120"/>
                <a:ext cx="792088" cy="0"/>
              </a:xfrm>
              <a:prstGeom prst="line">
                <a:avLst/>
              </a:prstGeom>
              <a:ln w="88900">
                <a:solidFill>
                  <a:srgbClr val="FF8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>
              <a:xfrm>
                <a:off x="1423699" y="2535188"/>
                <a:ext cx="792088" cy="0"/>
              </a:xfrm>
              <a:prstGeom prst="line">
                <a:avLst/>
              </a:prstGeom>
              <a:ln w="88900">
                <a:solidFill>
                  <a:srgbClr val="FF8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4" name="Rectangle 53"/>
              <p:cNvSpPr/>
              <p:nvPr/>
            </p:nvSpPr>
            <p:spPr>
              <a:xfrm>
                <a:off x="1421472" y="1953288"/>
                <a:ext cx="288032" cy="288032"/>
              </a:xfrm>
              <a:prstGeom prst="rect">
                <a:avLst/>
              </a:prstGeom>
              <a:solidFill>
                <a:srgbClr val="FF8000"/>
              </a:solidFill>
              <a:ln>
                <a:solidFill>
                  <a:srgbClr val="FF8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55" name="Straight Connector 54"/>
              <p:cNvCxnSpPr/>
              <p:nvPr/>
            </p:nvCxnSpPr>
            <p:spPr>
              <a:xfrm>
                <a:off x="1423699" y="2717304"/>
                <a:ext cx="792088" cy="0"/>
              </a:xfrm>
              <a:prstGeom prst="line">
                <a:avLst/>
              </a:prstGeom>
              <a:ln w="88900">
                <a:solidFill>
                  <a:srgbClr val="FF8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>
                <a:off x="1423699" y="2918088"/>
                <a:ext cx="792088" cy="0"/>
              </a:xfrm>
              <a:prstGeom prst="line">
                <a:avLst/>
              </a:prstGeom>
              <a:ln w="88900">
                <a:solidFill>
                  <a:srgbClr val="FF8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>
                <a:off x="1423699" y="3100204"/>
                <a:ext cx="792088" cy="0"/>
              </a:xfrm>
              <a:prstGeom prst="line">
                <a:avLst/>
              </a:prstGeom>
              <a:ln w="88900">
                <a:solidFill>
                  <a:srgbClr val="FF8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" name="Group 58"/>
          <p:cNvGrpSpPr/>
          <p:nvPr/>
        </p:nvGrpSpPr>
        <p:grpSpPr>
          <a:xfrm>
            <a:off x="6943696" y="1617413"/>
            <a:ext cx="432048" cy="611039"/>
            <a:chOff x="2339752" y="4149080"/>
            <a:chExt cx="432048" cy="611039"/>
          </a:xfrm>
        </p:grpSpPr>
        <p:sp>
          <p:nvSpPr>
            <p:cNvPr id="60" name="Rectangle 59"/>
            <p:cNvSpPr/>
            <p:nvPr/>
          </p:nvSpPr>
          <p:spPr>
            <a:xfrm>
              <a:off x="2339752" y="4149080"/>
              <a:ext cx="432048" cy="611039"/>
            </a:xfrm>
            <a:prstGeom prst="rect">
              <a:avLst/>
            </a:prstGeom>
            <a:ln w="3175">
              <a:solidFill>
                <a:schemeClr val="accent1"/>
              </a:solidFill>
            </a:ln>
            <a:effectLst>
              <a:outerShdw blurRad="40000" dist="23000" dir="5400000" rotWithShape="0">
                <a:schemeClr val="accent1">
                  <a:alpha val="35000"/>
                </a:schemeClr>
              </a:outerShdw>
            </a:effectLst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61" name="Straight Connector 60"/>
            <p:cNvCxnSpPr/>
            <p:nvPr/>
          </p:nvCxnSpPr>
          <p:spPr>
            <a:xfrm>
              <a:off x="2542710" y="4254847"/>
              <a:ext cx="162000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flipH="1">
              <a:off x="2542710" y="4324231"/>
              <a:ext cx="162000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>
              <a:off x="2407677" y="4393615"/>
              <a:ext cx="297033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2407677" y="4457765"/>
              <a:ext cx="297033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Rectangle 64"/>
            <p:cNvSpPr/>
            <p:nvPr/>
          </p:nvSpPr>
          <p:spPr>
            <a:xfrm>
              <a:off x="2406842" y="4239553"/>
              <a:ext cx="108012" cy="108012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66" name="Straight Connector 65"/>
            <p:cNvCxnSpPr/>
            <p:nvPr/>
          </p:nvCxnSpPr>
          <p:spPr>
            <a:xfrm>
              <a:off x="2407677" y="4526059"/>
              <a:ext cx="297033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2407677" y="4601353"/>
              <a:ext cx="297033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2407677" y="4669646"/>
              <a:ext cx="297033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68"/>
          <p:cNvGrpSpPr/>
          <p:nvPr/>
        </p:nvGrpSpPr>
        <p:grpSpPr>
          <a:xfrm>
            <a:off x="8148607" y="2601599"/>
            <a:ext cx="432048" cy="611039"/>
            <a:chOff x="2339752" y="4149080"/>
            <a:chExt cx="432048" cy="611039"/>
          </a:xfrm>
        </p:grpSpPr>
        <p:sp>
          <p:nvSpPr>
            <p:cNvPr id="70" name="Rectangle 69"/>
            <p:cNvSpPr/>
            <p:nvPr/>
          </p:nvSpPr>
          <p:spPr>
            <a:xfrm>
              <a:off x="2339752" y="4149080"/>
              <a:ext cx="432048" cy="611039"/>
            </a:xfrm>
            <a:prstGeom prst="rect">
              <a:avLst/>
            </a:prstGeom>
            <a:ln w="3175">
              <a:solidFill>
                <a:schemeClr val="accent1"/>
              </a:solidFill>
            </a:ln>
            <a:effectLst>
              <a:outerShdw blurRad="40000" dist="23000" dir="5400000" rotWithShape="0">
                <a:schemeClr val="accent1">
                  <a:alpha val="35000"/>
                </a:schemeClr>
              </a:outerShdw>
            </a:effectLst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71" name="Straight Connector 70"/>
            <p:cNvCxnSpPr/>
            <p:nvPr/>
          </p:nvCxnSpPr>
          <p:spPr>
            <a:xfrm>
              <a:off x="2542710" y="4254847"/>
              <a:ext cx="162000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flipH="1">
              <a:off x="2542710" y="4324231"/>
              <a:ext cx="162000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>
              <a:off x="2407677" y="4393615"/>
              <a:ext cx="297033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>
              <a:off x="2407677" y="4457765"/>
              <a:ext cx="297033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Rectangle 74"/>
            <p:cNvSpPr/>
            <p:nvPr/>
          </p:nvSpPr>
          <p:spPr>
            <a:xfrm>
              <a:off x="2406842" y="4239553"/>
              <a:ext cx="108012" cy="108012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76" name="Straight Connector 75"/>
            <p:cNvCxnSpPr/>
            <p:nvPr/>
          </p:nvCxnSpPr>
          <p:spPr>
            <a:xfrm>
              <a:off x="2407677" y="4526059"/>
              <a:ext cx="297033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>
              <a:off x="2407677" y="4601353"/>
              <a:ext cx="297033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>
              <a:off x="2407677" y="4669646"/>
              <a:ext cx="297033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78"/>
          <p:cNvGrpSpPr/>
          <p:nvPr/>
        </p:nvGrpSpPr>
        <p:grpSpPr>
          <a:xfrm>
            <a:off x="8098005" y="3584981"/>
            <a:ext cx="432048" cy="611039"/>
            <a:chOff x="2339752" y="4149080"/>
            <a:chExt cx="432048" cy="611039"/>
          </a:xfrm>
        </p:grpSpPr>
        <p:sp>
          <p:nvSpPr>
            <p:cNvPr id="80" name="Rectangle 79"/>
            <p:cNvSpPr/>
            <p:nvPr/>
          </p:nvSpPr>
          <p:spPr>
            <a:xfrm>
              <a:off x="2339752" y="4149080"/>
              <a:ext cx="432048" cy="611039"/>
            </a:xfrm>
            <a:prstGeom prst="rect">
              <a:avLst/>
            </a:prstGeom>
            <a:ln w="3175">
              <a:solidFill>
                <a:schemeClr val="accent1"/>
              </a:solidFill>
            </a:ln>
            <a:effectLst>
              <a:outerShdw blurRad="40000" dist="23000" dir="5400000" rotWithShape="0">
                <a:schemeClr val="accent1">
                  <a:alpha val="35000"/>
                </a:schemeClr>
              </a:outerShdw>
            </a:effectLst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81" name="Straight Connector 80"/>
            <p:cNvCxnSpPr/>
            <p:nvPr/>
          </p:nvCxnSpPr>
          <p:spPr>
            <a:xfrm>
              <a:off x="2542710" y="4254847"/>
              <a:ext cx="162000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flipH="1">
              <a:off x="2542710" y="4324231"/>
              <a:ext cx="162000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2407677" y="4393615"/>
              <a:ext cx="297033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>
              <a:off x="2407677" y="4457765"/>
              <a:ext cx="297033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Rectangle 84"/>
            <p:cNvSpPr/>
            <p:nvPr/>
          </p:nvSpPr>
          <p:spPr>
            <a:xfrm>
              <a:off x="2406842" y="4239553"/>
              <a:ext cx="108012" cy="108012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86" name="Straight Connector 85"/>
            <p:cNvCxnSpPr/>
            <p:nvPr/>
          </p:nvCxnSpPr>
          <p:spPr>
            <a:xfrm>
              <a:off x="2407677" y="4526059"/>
              <a:ext cx="297033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>
              <a:off x="2407677" y="4601353"/>
              <a:ext cx="297033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>
              <a:off x="2407677" y="4669646"/>
              <a:ext cx="297033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88"/>
          <p:cNvGrpSpPr/>
          <p:nvPr/>
        </p:nvGrpSpPr>
        <p:grpSpPr>
          <a:xfrm>
            <a:off x="7107902" y="4138116"/>
            <a:ext cx="432048" cy="611039"/>
            <a:chOff x="2339752" y="4149080"/>
            <a:chExt cx="432048" cy="611039"/>
          </a:xfrm>
        </p:grpSpPr>
        <p:sp>
          <p:nvSpPr>
            <p:cNvPr id="90" name="Rectangle 89"/>
            <p:cNvSpPr/>
            <p:nvPr/>
          </p:nvSpPr>
          <p:spPr>
            <a:xfrm>
              <a:off x="2339752" y="4149080"/>
              <a:ext cx="432048" cy="611039"/>
            </a:xfrm>
            <a:prstGeom prst="rect">
              <a:avLst/>
            </a:prstGeom>
            <a:ln w="3175">
              <a:solidFill>
                <a:schemeClr val="accent1"/>
              </a:solidFill>
            </a:ln>
            <a:effectLst>
              <a:outerShdw blurRad="40000" dist="23000" dir="5400000" rotWithShape="0">
                <a:schemeClr val="accent1">
                  <a:alpha val="35000"/>
                </a:schemeClr>
              </a:outerShdw>
            </a:effectLst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91" name="Straight Connector 90"/>
            <p:cNvCxnSpPr/>
            <p:nvPr/>
          </p:nvCxnSpPr>
          <p:spPr>
            <a:xfrm>
              <a:off x="2542710" y="4254847"/>
              <a:ext cx="162000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 flipH="1">
              <a:off x="2542710" y="4324231"/>
              <a:ext cx="162000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>
              <a:off x="2407677" y="4393615"/>
              <a:ext cx="297033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>
              <a:off x="2407677" y="4457765"/>
              <a:ext cx="297033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Rectangle 94"/>
            <p:cNvSpPr/>
            <p:nvPr/>
          </p:nvSpPr>
          <p:spPr>
            <a:xfrm>
              <a:off x="2406842" y="4239553"/>
              <a:ext cx="108012" cy="108012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96" name="Straight Connector 95"/>
            <p:cNvCxnSpPr/>
            <p:nvPr/>
          </p:nvCxnSpPr>
          <p:spPr>
            <a:xfrm>
              <a:off x="2407677" y="4526059"/>
              <a:ext cx="297033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>
              <a:off x="2407677" y="4601353"/>
              <a:ext cx="297033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>
            <a:xfrm>
              <a:off x="2407677" y="4669646"/>
              <a:ext cx="297033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98"/>
          <p:cNvGrpSpPr/>
          <p:nvPr/>
        </p:nvGrpSpPr>
        <p:grpSpPr>
          <a:xfrm>
            <a:off x="1899570" y="1268760"/>
            <a:ext cx="432048" cy="611039"/>
            <a:chOff x="2339752" y="4149080"/>
            <a:chExt cx="432048" cy="611039"/>
          </a:xfrm>
        </p:grpSpPr>
        <p:sp>
          <p:nvSpPr>
            <p:cNvPr id="100" name="Rectangle 99"/>
            <p:cNvSpPr/>
            <p:nvPr/>
          </p:nvSpPr>
          <p:spPr>
            <a:xfrm>
              <a:off x="2339752" y="4149080"/>
              <a:ext cx="432048" cy="611039"/>
            </a:xfrm>
            <a:prstGeom prst="rect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  <a:effectLst>
              <a:outerShdw blurRad="40000" dist="23000" dir="5400000" rotWithShape="0">
                <a:srgbClr val="4B4B4B">
                  <a:alpha val="35000"/>
                </a:srgbClr>
              </a:outerShdw>
            </a:effectLst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01" name="Straight Connector 100"/>
            <p:cNvCxnSpPr/>
            <p:nvPr/>
          </p:nvCxnSpPr>
          <p:spPr>
            <a:xfrm>
              <a:off x="2542710" y="4254847"/>
              <a:ext cx="162000" cy="0"/>
            </a:xfrm>
            <a:prstGeom prst="line">
              <a:avLst/>
            </a:prstGeom>
            <a:ln w="3810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 flipH="1">
              <a:off x="2542710" y="4324231"/>
              <a:ext cx="162000" cy="0"/>
            </a:xfrm>
            <a:prstGeom prst="line">
              <a:avLst/>
            </a:prstGeom>
            <a:ln w="3810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>
              <a:off x="2407677" y="4393615"/>
              <a:ext cx="297033" cy="0"/>
            </a:xfrm>
            <a:prstGeom prst="line">
              <a:avLst/>
            </a:prstGeom>
            <a:ln w="3810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/>
            <p:nvPr/>
          </p:nvCxnSpPr>
          <p:spPr>
            <a:xfrm>
              <a:off x="2407677" y="4457765"/>
              <a:ext cx="297033" cy="0"/>
            </a:xfrm>
            <a:prstGeom prst="line">
              <a:avLst/>
            </a:prstGeom>
            <a:ln w="3810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Rectangle 104"/>
            <p:cNvSpPr/>
            <p:nvPr/>
          </p:nvSpPr>
          <p:spPr>
            <a:xfrm>
              <a:off x="2406842" y="4239553"/>
              <a:ext cx="108012" cy="108012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06" name="Straight Connector 105"/>
            <p:cNvCxnSpPr/>
            <p:nvPr/>
          </p:nvCxnSpPr>
          <p:spPr>
            <a:xfrm>
              <a:off x="2407677" y="4526059"/>
              <a:ext cx="297033" cy="0"/>
            </a:xfrm>
            <a:prstGeom prst="line">
              <a:avLst/>
            </a:prstGeom>
            <a:ln w="3810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/>
            <p:nvPr/>
          </p:nvCxnSpPr>
          <p:spPr>
            <a:xfrm>
              <a:off x="2407677" y="4601353"/>
              <a:ext cx="297033" cy="0"/>
            </a:xfrm>
            <a:prstGeom prst="line">
              <a:avLst/>
            </a:prstGeom>
            <a:ln w="3810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>
              <a:off x="2407677" y="4669646"/>
              <a:ext cx="297033" cy="0"/>
            </a:xfrm>
            <a:prstGeom prst="line">
              <a:avLst/>
            </a:prstGeom>
            <a:ln w="3810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108"/>
          <p:cNvGrpSpPr/>
          <p:nvPr/>
        </p:nvGrpSpPr>
        <p:grpSpPr>
          <a:xfrm>
            <a:off x="1307482" y="1835366"/>
            <a:ext cx="432048" cy="611039"/>
            <a:chOff x="2339752" y="4149080"/>
            <a:chExt cx="432048" cy="611039"/>
          </a:xfrm>
        </p:grpSpPr>
        <p:sp>
          <p:nvSpPr>
            <p:cNvPr id="110" name="Rectangle 109"/>
            <p:cNvSpPr/>
            <p:nvPr/>
          </p:nvSpPr>
          <p:spPr>
            <a:xfrm>
              <a:off x="2339752" y="4149080"/>
              <a:ext cx="432048" cy="611039"/>
            </a:xfrm>
            <a:prstGeom prst="rect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  <a:effectLst>
              <a:outerShdw blurRad="40000" dist="23000" dir="5400000" rotWithShape="0">
                <a:srgbClr val="4B4B4B">
                  <a:alpha val="35000"/>
                </a:srgbClr>
              </a:outerShdw>
            </a:effectLst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11" name="Straight Connector 110"/>
            <p:cNvCxnSpPr/>
            <p:nvPr/>
          </p:nvCxnSpPr>
          <p:spPr>
            <a:xfrm>
              <a:off x="2542710" y="4254847"/>
              <a:ext cx="162000" cy="0"/>
            </a:xfrm>
            <a:prstGeom prst="line">
              <a:avLst/>
            </a:prstGeom>
            <a:ln w="3810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/>
            <p:nvPr/>
          </p:nvCxnSpPr>
          <p:spPr>
            <a:xfrm flipH="1">
              <a:off x="2542710" y="4324231"/>
              <a:ext cx="162000" cy="0"/>
            </a:xfrm>
            <a:prstGeom prst="line">
              <a:avLst/>
            </a:prstGeom>
            <a:ln w="3810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/>
            <p:cNvCxnSpPr/>
            <p:nvPr/>
          </p:nvCxnSpPr>
          <p:spPr>
            <a:xfrm>
              <a:off x="2407677" y="4393615"/>
              <a:ext cx="297033" cy="0"/>
            </a:xfrm>
            <a:prstGeom prst="line">
              <a:avLst/>
            </a:prstGeom>
            <a:ln w="3810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/>
            <p:cNvCxnSpPr/>
            <p:nvPr/>
          </p:nvCxnSpPr>
          <p:spPr>
            <a:xfrm>
              <a:off x="2407677" y="4457765"/>
              <a:ext cx="297033" cy="0"/>
            </a:xfrm>
            <a:prstGeom prst="line">
              <a:avLst/>
            </a:prstGeom>
            <a:ln w="3810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5" name="Rectangle 114"/>
            <p:cNvSpPr/>
            <p:nvPr/>
          </p:nvSpPr>
          <p:spPr>
            <a:xfrm>
              <a:off x="2406842" y="4239553"/>
              <a:ext cx="108012" cy="108012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16" name="Straight Connector 115"/>
            <p:cNvCxnSpPr/>
            <p:nvPr/>
          </p:nvCxnSpPr>
          <p:spPr>
            <a:xfrm>
              <a:off x="2407677" y="4526059"/>
              <a:ext cx="297033" cy="0"/>
            </a:xfrm>
            <a:prstGeom prst="line">
              <a:avLst/>
            </a:prstGeom>
            <a:ln w="3810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/>
            <p:cNvCxnSpPr/>
            <p:nvPr/>
          </p:nvCxnSpPr>
          <p:spPr>
            <a:xfrm>
              <a:off x="2407677" y="4601353"/>
              <a:ext cx="297033" cy="0"/>
            </a:xfrm>
            <a:prstGeom prst="line">
              <a:avLst/>
            </a:prstGeom>
            <a:ln w="3810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2407677" y="4669646"/>
              <a:ext cx="297033" cy="0"/>
            </a:xfrm>
            <a:prstGeom prst="line">
              <a:avLst/>
            </a:prstGeom>
            <a:ln w="3810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118"/>
          <p:cNvGrpSpPr/>
          <p:nvPr/>
        </p:nvGrpSpPr>
        <p:grpSpPr>
          <a:xfrm>
            <a:off x="1394604" y="4370182"/>
            <a:ext cx="432048" cy="611039"/>
            <a:chOff x="2339752" y="4149080"/>
            <a:chExt cx="432048" cy="611039"/>
          </a:xfrm>
        </p:grpSpPr>
        <p:sp>
          <p:nvSpPr>
            <p:cNvPr id="120" name="Rectangle 119"/>
            <p:cNvSpPr/>
            <p:nvPr/>
          </p:nvSpPr>
          <p:spPr>
            <a:xfrm>
              <a:off x="2339752" y="4149080"/>
              <a:ext cx="432048" cy="611039"/>
            </a:xfrm>
            <a:prstGeom prst="rect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  <a:effectLst>
              <a:outerShdw blurRad="40000" dist="23000" dir="5400000" rotWithShape="0">
                <a:srgbClr val="4B4B4B">
                  <a:alpha val="35000"/>
                </a:srgbClr>
              </a:outerShdw>
            </a:effectLst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21" name="Straight Connector 120"/>
            <p:cNvCxnSpPr/>
            <p:nvPr/>
          </p:nvCxnSpPr>
          <p:spPr>
            <a:xfrm>
              <a:off x="2542710" y="4254847"/>
              <a:ext cx="162000" cy="0"/>
            </a:xfrm>
            <a:prstGeom prst="line">
              <a:avLst/>
            </a:prstGeom>
            <a:ln w="3810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/>
            <p:cNvCxnSpPr/>
            <p:nvPr/>
          </p:nvCxnSpPr>
          <p:spPr>
            <a:xfrm flipH="1">
              <a:off x="2542710" y="4324231"/>
              <a:ext cx="162000" cy="0"/>
            </a:xfrm>
            <a:prstGeom prst="line">
              <a:avLst/>
            </a:prstGeom>
            <a:ln w="3810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/>
            <p:cNvCxnSpPr/>
            <p:nvPr/>
          </p:nvCxnSpPr>
          <p:spPr>
            <a:xfrm>
              <a:off x="2407677" y="4393615"/>
              <a:ext cx="297033" cy="0"/>
            </a:xfrm>
            <a:prstGeom prst="line">
              <a:avLst/>
            </a:prstGeom>
            <a:ln w="3810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/>
            <p:cNvCxnSpPr/>
            <p:nvPr/>
          </p:nvCxnSpPr>
          <p:spPr>
            <a:xfrm>
              <a:off x="2407677" y="4457765"/>
              <a:ext cx="297033" cy="0"/>
            </a:xfrm>
            <a:prstGeom prst="line">
              <a:avLst/>
            </a:prstGeom>
            <a:ln w="3810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5" name="Rectangle 124"/>
            <p:cNvSpPr/>
            <p:nvPr/>
          </p:nvSpPr>
          <p:spPr>
            <a:xfrm>
              <a:off x="2406842" y="4239553"/>
              <a:ext cx="108012" cy="108012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26" name="Straight Connector 125"/>
            <p:cNvCxnSpPr/>
            <p:nvPr/>
          </p:nvCxnSpPr>
          <p:spPr>
            <a:xfrm>
              <a:off x="2407677" y="4526059"/>
              <a:ext cx="297033" cy="0"/>
            </a:xfrm>
            <a:prstGeom prst="line">
              <a:avLst/>
            </a:prstGeom>
            <a:ln w="3810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/>
            <p:cNvCxnSpPr/>
            <p:nvPr/>
          </p:nvCxnSpPr>
          <p:spPr>
            <a:xfrm>
              <a:off x="2407677" y="4601353"/>
              <a:ext cx="297033" cy="0"/>
            </a:xfrm>
            <a:prstGeom prst="line">
              <a:avLst/>
            </a:prstGeom>
            <a:ln w="3810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/>
            <p:cNvCxnSpPr/>
            <p:nvPr/>
          </p:nvCxnSpPr>
          <p:spPr>
            <a:xfrm>
              <a:off x="2407677" y="4669646"/>
              <a:ext cx="297033" cy="0"/>
            </a:xfrm>
            <a:prstGeom prst="line">
              <a:avLst/>
            </a:prstGeom>
            <a:ln w="3810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28"/>
          <p:cNvGrpSpPr/>
          <p:nvPr/>
        </p:nvGrpSpPr>
        <p:grpSpPr>
          <a:xfrm>
            <a:off x="857095" y="3388048"/>
            <a:ext cx="432048" cy="611039"/>
            <a:chOff x="2339752" y="4149080"/>
            <a:chExt cx="432048" cy="611039"/>
          </a:xfrm>
        </p:grpSpPr>
        <p:sp>
          <p:nvSpPr>
            <p:cNvPr id="130" name="Rectangle 129"/>
            <p:cNvSpPr/>
            <p:nvPr/>
          </p:nvSpPr>
          <p:spPr>
            <a:xfrm>
              <a:off x="2339752" y="4149080"/>
              <a:ext cx="432048" cy="611039"/>
            </a:xfrm>
            <a:prstGeom prst="rect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  <a:effectLst>
              <a:outerShdw blurRad="40000" dist="23000" dir="5400000" rotWithShape="0">
                <a:srgbClr val="4B4B4B">
                  <a:alpha val="35000"/>
                </a:srgbClr>
              </a:outerShdw>
            </a:effectLst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31" name="Straight Connector 130"/>
            <p:cNvCxnSpPr/>
            <p:nvPr/>
          </p:nvCxnSpPr>
          <p:spPr>
            <a:xfrm>
              <a:off x="2542710" y="4254847"/>
              <a:ext cx="162000" cy="0"/>
            </a:xfrm>
            <a:prstGeom prst="line">
              <a:avLst/>
            </a:prstGeom>
            <a:ln w="3810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/>
            <p:cNvCxnSpPr/>
            <p:nvPr/>
          </p:nvCxnSpPr>
          <p:spPr>
            <a:xfrm flipH="1">
              <a:off x="2542710" y="4324231"/>
              <a:ext cx="162000" cy="0"/>
            </a:xfrm>
            <a:prstGeom prst="line">
              <a:avLst/>
            </a:prstGeom>
            <a:ln w="3810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/>
            <p:cNvCxnSpPr/>
            <p:nvPr/>
          </p:nvCxnSpPr>
          <p:spPr>
            <a:xfrm>
              <a:off x="2407677" y="4393615"/>
              <a:ext cx="297033" cy="0"/>
            </a:xfrm>
            <a:prstGeom prst="line">
              <a:avLst/>
            </a:prstGeom>
            <a:ln w="3810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/>
            <p:cNvCxnSpPr/>
            <p:nvPr/>
          </p:nvCxnSpPr>
          <p:spPr>
            <a:xfrm>
              <a:off x="2407677" y="4457765"/>
              <a:ext cx="297033" cy="0"/>
            </a:xfrm>
            <a:prstGeom prst="line">
              <a:avLst/>
            </a:prstGeom>
            <a:ln w="3810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5" name="Rectangle 134"/>
            <p:cNvSpPr/>
            <p:nvPr/>
          </p:nvSpPr>
          <p:spPr>
            <a:xfrm>
              <a:off x="2406842" y="4239553"/>
              <a:ext cx="108012" cy="108012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36" name="Straight Connector 135"/>
            <p:cNvCxnSpPr/>
            <p:nvPr/>
          </p:nvCxnSpPr>
          <p:spPr>
            <a:xfrm>
              <a:off x="2407677" y="4526059"/>
              <a:ext cx="297033" cy="0"/>
            </a:xfrm>
            <a:prstGeom prst="line">
              <a:avLst/>
            </a:prstGeom>
            <a:ln w="3810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/>
            <p:cNvCxnSpPr/>
            <p:nvPr/>
          </p:nvCxnSpPr>
          <p:spPr>
            <a:xfrm>
              <a:off x="2407677" y="4601353"/>
              <a:ext cx="297033" cy="0"/>
            </a:xfrm>
            <a:prstGeom prst="line">
              <a:avLst/>
            </a:prstGeom>
            <a:ln w="3810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/>
            <p:cNvCxnSpPr/>
            <p:nvPr/>
          </p:nvCxnSpPr>
          <p:spPr>
            <a:xfrm>
              <a:off x="2407677" y="4669646"/>
              <a:ext cx="297033" cy="0"/>
            </a:xfrm>
            <a:prstGeom prst="line">
              <a:avLst/>
            </a:prstGeom>
            <a:ln w="3810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38"/>
          <p:cNvGrpSpPr/>
          <p:nvPr/>
        </p:nvGrpSpPr>
        <p:grpSpPr>
          <a:xfrm>
            <a:off x="2080487" y="4514115"/>
            <a:ext cx="432048" cy="611039"/>
            <a:chOff x="2339752" y="4149080"/>
            <a:chExt cx="432048" cy="611039"/>
          </a:xfrm>
        </p:grpSpPr>
        <p:sp>
          <p:nvSpPr>
            <p:cNvPr id="140" name="Rectangle 139"/>
            <p:cNvSpPr/>
            <p:nvPr/>
          </p:nvSpPr>
          <p:spPr>
            <a:xfrm>
              <a:off x="2339752" y="4149080"/>
              <a:ext cx="432048" cy="611039"/>
            </a:xfrm>
            <a:prstGeom prst="rect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  <a:effectLst>
              <a:outerShdw blurRad="40000" dist="23000" dir="5400000" rotWithShape="0">
                <a:srgbClr val="4B4B4B">
                  <a:alpha val="35000"/>
                </a:srgbClr>
              </a:outerShdw>
            </a:effectLst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41" name="Straight Connector 140"/>
            <p:cNvCxnSpPr/>
            <p:nvPr/>
          </p:nvCxnSpPr>
          <p:spPr>
            <a:xfrm>
              <a:off x="2542710" y="4254847"/>
              <a:ext cx="162000" cy="0"/>
            </a:xfrm>
            <a:prstGeom prst="line">
              <a:avLst/>
            </a:prstGeom>
            <a:ln w="3810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/>
            <p:cNvCxnSpPr/>
            <p:nvPr/>
          </p:nvCxnSpPr>
          <p:spPr>
            <a:xfrm flipH="1">
              <a:off x="2542710" y="4324231"/>
              <a:ext cx="162000" cy="0"/>
            </a:xfrm>
            <a:prstGeom prst="line">
              <a:avLst/>
            </a:prstGeom>
            <a:ln w="3810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/>
            <p:cNvCxnSpPr/>
            <p:nvPr/>
          </p:nvCxnSpPr>
          <p:spPr>
            <a:xfrm>
              <a:off x="2407677" y="4393615"/>
              <a:ext cx="297033" cy="0"/>
            </a:xfrm>
            <a:prstGeom prst="line">
              <a:avLst/>
            </a:prstGeom>
            <a:ln w="3810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/>
            <p:cNvCxnSpPr/>
            <p:nvPr/>
          </p:nvCxnSpPr>
          <p:spPr>
            <a:xfrm>
              <a:off x="2407677" y="4457765"/>
              <a:ext cx="297033" cy="0"/>
            </a:xfrm>
            <a:prstGeom prst="line">
              <a:avLst/>
            </a:prstGeom>
            <a:ln w="3810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5" name="Rectangle 144"/>
            <p:cNvSpPr/>
            <p:nvPr/>
          </p:nvSpPr>
          <p:spPr>
            <a:xfrm>
              <a:off x="2406842" y="4239553"/>
              <a:ext cx="108012" cy="108012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46" name="Straight Connector 145"/>
            <p:cNvCxnSpPr/>
            <p:nvPr/>
          </p:nvCxnSpPr>
          <p:spPr>
            <a:xfrm>
              <a:off x="2407677" y="4526059"/>
              <a:ext cx="297033" cy="0"/>
            </a:xfrm>
            <a:prstGeom prst="line">
              <a:avLst/>
            </a:prstGeom>
            <a:ln w="3810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/>
            <p:cNvCxnSpPr/>
            <p:nvPr/>
          </p:nvCxnSpPr>
          <p:spPr>
            <a:xfrm>
              <a:off x="2407677" y="4601353"/>
              <a:ext cx="297033" cy="0"/>
            </a:xfrm>
            <a:prstGeom prst="line">
              <a:avLst/>
            </a:prstGeom>
            <a:ln w="3810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/>
            <p:cNvCxnSpPr/>
            <p:nvPr/>
          </p:nvCxnSpPr>
          <p:spPr>
            <a:xfrm>
              <a:off x="2407677" y="4669646"/>
              <a:ext cx="297033" cy="0"/>
            </a:xfrm>
            <a:prstGeom prst="line">
              <a:avLst/>
            </a:prstGeom>
            <a:ln w="3810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48"/>
          <p:cNvGrpSpPr/>
          <p:nvPr/>
        </p:nvGrpSpPr>
        <p:grpSpPr>
          <a:xfrm>
            <a:off x="653895" y="2482115"/>
            <a:ext cx="432048" cy="611039"/>
            <a:chOff x="2339752" y="4149080"/>
            <a:chExt cx="432048" cy="611039"/>
          </a:xfrm>
        </p:grpSpPr>
        <p:sp>
          <p:nvSpPr>
            <p:cNvPr id="150" name="Rectangle 149"/>
            <p:cNvSpPr/>
            <p:nvPr/>
          </p:nvSpPr>
          <p:spPr>
            <a:xfrm>
              <a:off x="2339752" y="4149080"/>
              <a:ext cx="432048" cy="611039"/>
            </a:xfrm>
            <a:prstGeom prst="rect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  <a:effectLst>
              <a:outerShdw blurRad="40000" dist="23000" dir="5400000" rotWithShape="0">
                <a:srgbClr val="4B4B4B">
                  <a:alpha val="35000"/>
                </a:srgbClr>
              </a:outerShdw>
            </a:effectLst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51" name="Straight Connector 150"/>
            <p:cNvCxnSpPr/>
            <p:nvPr/>
          </p:nvCxnSpPr>
          <p:spPr>
            <a:xfrm>
              <a:off x="2542710" y="4254847"/>
              <a:ext cx="162000" cy="0"/>
            </a:xfrm>
            <a:prstGeom prst="line">
              <a:avLst/>
            </a:prstGeom>
            <a:ln w="3810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/>
            <p:cNvCxnSpPr/>
            <p:nvPr/>
          </p:nvCxnSpPr>
          <p:spPr>
            <a:xfrm flipH="1">
              <a:off x="2542710" y="4324231"/>
              <a:ext cx="162000" cy="0"/>
            </a:xfrm>
            <a:prstGeom prst="line">
              <a:avLst/>
            </a:prstGeom>
            <a:ln w="3810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/>
            <p:cNvCxnSpPr/>
            <p:nvPr/>
          </p:nvCxnSpPr>
          <p:spPr>
            <a:xfrm>
              <a:off x="2407677" y="4393615"/>
              <a:ext cx="297033" cy="0"/>
            </a:xfrm>
            <a:prstGeom prst="line">
              <a:avLst/>
            </a:prstGeom>
            <a:ln w="3810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/>
            <p:cNvCxnSpPr/>
            <p:nvPr/>
          </p:nvCxnSpPr>
          <p:spPr>
            <a:xfrm>
              <a:off x="2407677" y="4457765"/>
              <a:ext cx="297033" cy="0"/>
            </a:xfrm>
            <a:prstGeom prst="line">
              <a:avLst/>
            </a:prstGeom>
            <a:ln w="3810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5" name="Rectangle 154"/>
            <p:cNvSpPr/>
            <p:nvPr/>
          </p:nvSpPr>
          <p:spPr>
            <a:xfrm>
              <a:off x="2406842" y="4239553"/>
              <a:ext cx="108012" cy="108012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56" name="Straight Connector 155"/>
            <p:cNvCxnSpPr/>
            <p:nvPr/>
          </p:nvCxnSpPr>
          <p:spPr>
            <a:xfrm>
              <a:off x="2407677" y="4526059"/>
              <a:ext cx="297033" cy="0"/>
            </a:xfrm>
            <a:prstGeom prst="line">
              <a:avLst/>
            </a:prstGeom>
            <a:ln w="3810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/>
            <p:cNvCxnSpPr/>
            <p:nvPr/>
          </p:nvCxnSpPr>
          <p:spPr>
            <a:xfrm>
              <a:off x="2407677" y="4601353"/>
              <a:ext cx="297033" cy="0"/>
            </a:xfrm>
            <a:prstGeom prst="line">
              <a:avLst/>
            </a:prstGeom>
            <a:ln w="3810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Connector 157"/>
            <p:cNvCxnSpPr/>
            <p:nvPr/>
          </p:nvCxnSpPr>
          <p:spPr>
            <a:xfrm>
              <a:off x="2407677" y="4669646"/>
              <a:ext cx="297033" cy="0"/>
            </a:xfrm>
            <a:prstGeom prst="line">
              <a:avLst/>
            </a:prstGeom>
            <a:ln w="3810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1" name="Title 16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Принцип цитирования в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>
                <a:solidFill>
                  <a:schemeClr val="tx2"/>
                </a:solidFill>
              </a:rPr>
              <a:t>Web of Science Core Collection</a:t>
            </a:r>
            <a:endParaRPr lang="ru-RU" b="1" dirty="0">
              <a:solidFill>
                <a:schemeClr val="tx2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1879" y="2283544"/>
            <a:ext cx="3024832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4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50</a:t>
            </a:r>
            <a:r>
              <a:rPr lang="ru-RU" baseline="30000" dirty="0" err="1" smtClean="0"/>
              <a:t>й</a:t>
            </a:r>
            <a:r>
              <a:rPr lang="en-US" dirty="0" smtClean="0"/>
              <a:t> </a:t>
            </a:r>
            <a:r>
              <a:rPr lang="ru-RU" dirty="0" smtClean="0"/>
              <a:t>юбилей научного цитирования</a:t>
            </a:r>
            <a:endParaRPr lang="ru-RU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4437112"/>
            <a:ext cx="4257675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Straight Connector 5"/>
          <p:cNvCxnSpPr/>
          <p:nvPr/>
        </p:nvCxnSpPr>
        <p:spPr>
          <a:xfrm>
            <a:off x="488750" y="-46432"/>
            <a:ext cx="0" cy="6264000"/>
          </a:xfrm>
          <a:prstGeom prst="line">
            <a:avLst/>
          </a:prstGeom>
          <a:ln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382836" y="1196752"/>
            <a:ext cx="216495" cy="216495"/>
          </a:xfrm>
          <a:prstGeom prst="ellipse">
            <a:avLst/>
          </a:prstGeom>
          <a:solidFill>
            <a:schemeClr val="tx2"/>
          </a:solidFill>
          <a:ln>
            <a:solidFill>
              <a:schemeClr val="tx2"/>
            </a:solidFill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Oval 8"/>
          <p:cNvSpPr/>
          <p:nvPr/>
        </p:nvSpPr>
        <p:spPr>
          <a:xfrm>
            <a:off x="382836" y="1625684"/>
            <a:ext cx="216495" cy="216495"/>
          </a:xfrm>
          <a:prstGeom prst="ellipse">
            <a:avLst/>
          </a:prstGeom>
          <a:solidFill>
            <a:schemeClr val="tx2"/>
          </a:solidFill>
          <a:ln>
            <a:solidFill>
              <a:schemeClr val="tx2"/>
            </a:solidFill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Oval 9"/>
          <p:cNvSpPr/>
          <p:nvPr/>
        </p:nvSpPr>
        <p:spPr>
          <a:xfrm>
            <a:off x="382836" y="2054616"/>
            <a:ext cx="216495" cy="216495"/>
          </a:xfrm>
          <a:prstGeom prst="ellipse">
            <a:avLst/>
          </a:prstGeom>
          <a:solidFill>
            <a:schemeClr val="tx2"/>
          </a:solidFill>
          <a:ln>
            <a:solidFill>
              <a:schemeClr val="tx2"/>
            </a:solidFill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Oval 14"/>
          <p:cNvSpPr/>
          <p:nvPr/>
        </p:nvSpPr>
        <p:spPr>
          <a:xfrm>
            <a:off x="382836" y="3428765"/>
            <a:ext cx="216495" cy="216495"/>
          </a:xfrm>
          <a:prstGeom prst="ellipse">
            <a:avLst/>
          </a:prstGeom>
          <a:solidFill>
            <a:schemeClr val="tx2"/>
          </a:solidFill>
          <a:ln>
            <a:solidFill>
              <a:schemeClr val="tx2"/>
            </a:solidFill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Oval 15"/>
          <p:cNvSpPr/>
          <p:nvPr/>
        </p:nvSpPr>
        <p:spPr>
          <a:xfrm>
            <a:off x="382836" y="3857697"/>
            <a:ext cx="216495" cy="216495"/>
          </a:xfrm>
          <a:prstGeom prst="ellipse">
            <a:avLst/>
          </a:prstGeom>
          <a:solidFill>
            <a:schemeClr val="tx2"/>
          </a:solidFill>
          <a:ln>
            <a:solidFill>
              <a:schemeClr val="tx2"/>
            </a:solidFill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Oval 16"/>
          <p:cNvSpPr/>
          <p:nvPr/>
        </p:nvSpPr>
        <p:spPr>
          <a:xfrm>
            <a:off x="382836" y="4286629"/>
            <a:ext cx="216495" cy="216495"/>
          </a:xfrm>
          <a:prstGeom prst="ellipse">
            <a:avLst/>
          </a:prstGeom>
          <a:solidFill>
            <a:schemeClr val="tx2"/>
          </a:solidFill>
          <a:ln>
            <a:solidFill>
              <a:schemeClr val="tx2"/>
            </a:solidFill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Oval 17"/>
          <p:cNvSpPr/>
          <p:nvPr/>
        </p:nvSpPr>
        <p:spPr>
          <a:xfrm>
            <a:off x="382836" y="4715561"/>
            <a:ext cx="216495" cy="216495"/>
          </a:xfrm>
          <a:prstGeom prst="ellipse">
            <a:avLst/>
          </a:prstGeom>
          <a:solidFill>
            <a:schemeClr val="tx2"/>
          </a:solidFill>
          <a:ln>
            <a:solidFill>
              <a:schemeClr val="tx2"/>
            </a:solidFill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" name="Group 22"/>
          <p:cNvGrpSpPr/>
          <p:nvPr/>
        </p:nvGrpSpPr>
        <p:grpSpPr>
          <a:xfrm>
            <a:off x="116203" y="2483548"/>
            <a:ext cx="755335" cy="732780"/>
            <a:chOff x="364910" y="2260306"/>
            <a:chExt cx="1200681" cy="1164828"/>
          </a:xfrm>
        </p:grpSpPr>
        <p:sp>
          <p:nvSpPr>
            <p:cNvPr id="11" name="Oval 10"/>
            <p:cNvSpPr/>
            <p:nvPr/>
          </p:nvSpPr>
          <p:spPr>
            <a:xfrm>
              <a:off x="382836" y="2260306"/>
              <a:ext cx="1164828" cy="1164828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 b="1" dirty="0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364910" y="2550334"/>
              <a:ext cx="1200681" cy="63601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chemeClr val="bg1"/>
                  </a:solidFill>
                </a:rPr>
                <a:t>1964</a:t>
              </a:r>
              <a:endParaRPr lang="ru-RU" sz="20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4" name="Rectangle 23"/>
          <p:cNvSpPr/>
          <p:nvPr/>
        </p:nvSpPr>
        <p:spPr>
          <a:xfrm>
            <a:off x="900113" y="2566645"/>
            <a:ext cx="41039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Впервые запущен </a:t>
            </a:r>
            <a:r>
              <a:rPr lang="en-US" dirty="0" smtClean="0"/>
              <a:t>Science Citation Index (SCI)</a:t>
            </a:r>
            <a:endParaRPr lang="ru-RU" dirty="0"/>
          </a:p>
        </p:txBody>
      </p:sp>
      <p:grpSp>
        <p:nvGrpSpPr>
          <p:cNvPr id="4" name="Group 24"/>
          <p:cNvGrpSpPr/>
          <p:nvPr/>
        </p:nvGrpSpPr>
        <p:grpSpPr>
          <a:xfrm>
            <a:off x="116202" y="5144492"/>
            <a:ext cx="755336" cy="732780"/>
            <a:chOff x="364910" y="2260306"/>
            <a:chExt cx="1200683" cy="1164828"/>
          </a:xfrm>
        </p:grpSpPr>
        <p:sp>
          <p:nvSpPr>
            <p:cNvPr id="26" name="Oval 25"/>
            <p:cNvSpPr/>
            <p:nvPr/>
          </p:nvSpPr>
          <p:spPr>
            <a:xfrm>
              <a:off x="382836" y="2260306"/>
              <a:ext cx="1164828" cy="1164828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 b="1" dirty="0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364910" y="2550334"/>
              <a:ext cx="1200683" cy="63601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2000" b="1" dirty="0" smtClean="0">
                  <a:solidFill>
                    <a:schemeClr val="bg1"/>
                  </a:solidFill>
                </a:rPr>
                <a:t>2014</a:t>
              </a:r>
              <a:endParaRPr lang="ru-RU" sz="20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5127" name="Picture 7" descr="http://www.garfield.library.upenn.edu/eg52.jpg"/>
          <p:cNvPicPr>
            <a:picLocks noChangeAspect="1" noChangeArrowheads="1"/>
          </p:cNvPicPr>
          <p:nvPr/>
        </p:nvPicPr>
        <p:blipFill>
          <a:blip r:embed="rId3" cstate="print"/>
          <a:srcRect l="4462" t="1183" r="1401" b="3277"/>
          <a:stretch>
            <a:fillRect/>
          </a:stretch>
        </p:blipFill>
        <p:spPr bwMode="auto">
          <a:xfrm>
            <a:off x="5652120" y="1340768"/>
            <a:ext cx="2880320" cy="3625230"/>
          </a:xfrm>
          <a:prstGeom prst="rect">
            <a:avLst/>
          </a:prstGeom>
          <a:noFill/>
        </p:spPr>
      </p:pic>
      <p:sp>
        <p:nvSpPr>
          <p:cNvPr id="32" name="TextBox 31"/>
          <p:cNvSpPr txBox="1"/>
          <p:nvPr/>
        </p:nvSpPr>
        <p:spPr>
          <a:xfrm>
            <a:off x="5580112" y="4941168"/>
            <a:ext cx="27473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Юджин </a:t>
            </a:r>
            <a:r>
              <a:rPr lang="ru-RU" sz="2400" b="1" dirty="0" err="1" smtClean="0"/>
              <a:t>Гарфилд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204864"/>
            <a:ext cx="9144000" cy="15085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000" dirty="0" smtClean="0">
                <a:solidFill>
                  <a:srgbClr val="FF8000"/>
                </a:solidFill>
                <a:latin typeface="+mj-lt"/>
              </a:rPr>
              <a:t>webofscience.com</a:t>
            </a:r>
            <a:endParaRPr lang="ru-RU" sz="7000" dirty="0">
              <a:solidFill>
                <a:srgbClr val="FF8000"/>
              </a:solidFill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0157780\Documents\Trainings - PPT\live presentations\resources TR for science\demo_ru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8944" y="2011475"/>
            <a:ext cx="8266113" cy="1901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8000"/>
                </a:solidFill>
              </a:rPr>
              <a:t>Web of Science</a:t>
            </a:r>
            <a:r>
              <a:rPr lang="ru-RU" dirty="0" smtClean="0">
                <a:solidFill>
                  <a:srgbClr val="FF8000"/>
                </a:solidFill>
              </a:rPr>
              <a:t/>
            </a:r>
            <a:br>
              <a:rPr lang="ru-RU" dirty="0" smtClean="0">
                <a:solidFill>
                  <a:srgbClr val="FF8000"/>
                </a:solidFill>
              </a:rPr>
            </a:br>
            <a:r>
              <a:rPr lang="ru-RU" dirty="0" smtClean="0"/>
              <a:t>помогает совершать открытия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611560" y="1268760"/>
            <a:ext cx="8280000" cy="42711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0" indent="-360000">
              <a:lnSpc>
                <a:spcPct val="150000"/>
              </a:lnSpc>
              <a:spcAft>
                <a:spcPts val="2400"/>
              </a:spcAft>
              <a:buClr>
                <a:srgbClr val="FF8000"/>
              </a:buClr>
              <a:buFont typeface="Arial" pitchFamily="34" charset="0"/>
              <a:buChar char="•"/>
            </a:pPr>
            <a:r>
              <a:rPr lang="ru-RU" sz="2400" dirty="0" smtClean="0">
                <a:latin typeface="+mn-lt"/>
              </a:rPr>
              <a:t>Поиск самых последних и актуальных работ по интересующему направлению</a:t>
            </a:r>
          </a:p>
          <a:p>
            <a:pPr marL="360000" indent="-360000">
              <a:lnSpc>
                <a:spcPct val="150000"/>
              </a:lnSpc>
              <a:spcAft>
                <a:spcPts val="2400"/>
              </a:spcAft>
              <a:buClr>
                <a:srgbClr val="FF8000"/>
              </a:buClr>
              <a:buFont typeface="Arial" pitchFamily="34" charset="0"/>
              <a:buChar char="•"/>
            </a:pPr>
            <a:r>
              <a:rPr lang="ru-RU" sz="2400" dirty="0" smtClean="0">
                <a:latin typeface="+mn-lt"/>
              </a:rPr>
              <a:t>Уточнение и анализ результатов поиска с помощью панели </a:t>
            </a:r>
            <a:r>
              <a:rPr lang="en-US" sz="2400" b="1" dirty="0" smtClean="0">
                <a:latin typeface="+mj-lt"/>
              </a:rPr>
              <a:t>Refine Results</a:t>
            </a:r>
            <a:endParaRPr lang="ru-RU" sz="2400" b="1" dirty="0" smtClean="0">
              <a:latin typeface="+mn-lt"/>
            </a:endParaRPr>
          </a:p>
          <a:p>
            <a:pPr marL="360000" indent="-360000">
              <a:lnSpc>
                <a:spcPct val="150000"/>
              </a:lnSpc>
              <a:spcAft>
                <a:spcPts val="2400"/>
              </a:spcAft>
              <a:buClr>
                <a:srgbClr val="FF8000"/>
              </a:buClr>
              <a:buFont typeface="Arial" pitchFamily="34" charset="0"/>
              <a:buChar char="•"/>
            </a:pPr>
            <a:r>
              <a:rPr lang="ru-RU" sz="2400" dirty="0" smtClean="0">
                <a:latin typeface="+mn-lt"/>
              </a:rPr>
              <a:t>Использование рабочего списка </a:t>
            </a:r>
            <a:r>
              <a:rPr lang="en-US" sz="2400" b="1" dirty="0" smtClean="0">
                <a:latin typeface="+mn-lt"/>
              </a:rPr>
              <a:t>Marked List</a:t>
            </a:r>
          </a:p>
          <a:p>
            <a:pPr marL="360000" indent="-360000">
              <a:lnSpc>
                <a:spcPct val="150000"/>
              </a:lnSpc>
              <a:spcAft>
                <a:spcPts val="2400"/>
              </a:spcAft>
              <a:buClr>
                <a:srgbClr val="FF8000"/>
              </a:buClr>
              <a:buFont typeface="Arial" pitchFamily="34" charset="0"/>
              <a:buChar char="•"/>
            </a:pPr>
            <a:r>
              <a:rPr lang="ru-RU" sz="2400" dirty="0" smtClean="0">
                <a:latin typeface="+mj-lt"/>
              </a:rPr>
              <a:t>Персональный профиль </a:t>
            </a:r>
            <a:r>
              <a:rPr lang="en-US" sz="2400" b="1" dirty="0" smtClean="0">
                <a:latin typeface="+mj-lt"/>
              </a:rPr>
              <a:t>Web of Science</a:t>
            </a:r>
            <a:endParaRPr lang="ru-RU" sz="2400" b="1" dirty="0" smtClean="0"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5600" b="1" spc="-300" dirty="0" smtClean="0">
                <a:solidFill>
                  <a:schemeClr val="tx2"/>
                </a:solidFill>
              </a:rPr>
              <a:t>Journal Citation Reports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ru-RU" sz="4800" dirty="0" smtClean="0"/>
              <a:t>создайте свою стратегию публикаций</a:t>
            </a:r>
            <a:endParaRPr lang="ru-RU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sz="2800" i="1" dirty="0" smtClean="0">
                <a:latin typeface="Georgia" pitchFamily="18" charset="0"/>
              </a:rPr>
              <a:t>Где Вы публикуетесь сейчас, а где Вы хотите публиковаться в будущем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Oval 46"/>
          <p:cNvSpPr/>
          <p:nvPr/>
        </p:nvSpPr>
        <p:spPr>
          <a:xfrm>
            <a:off x="971600" y="764704"/>
            <a:ext cx="7200800" cy="5184576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Group 35"/>
          <p:cNvGrpSpPr/>
          <p:nvPr/>
        </p:nvGrpSpPr>
        <p:grpSpPr>
          <a:xfrm>
            <a:off x="2843808" y="1921104"/>
            <a:ext cx="3456384" cy="3456384"/>
            <a:chOff x="2987824" y="1844824"/>
            <a:chExt cx="3456384" cy="3456384"/>
          </a:xfrm>
        </p:grpSpPr>
        <p:sp>
          <p:nvSpPr>
            <p:cNvPr id="30" name="Oval 29"/>
            <p:cNvSpPr/>
            <p:nvPr/>
          </p:nvSpPr>
          <p:spPr>
            <a:xfrm>
              <a:off x="2987824" y="1844824"/>
              <a:ext cx="3456384" cy="3456384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538487" y="2196397"/>
              <a:ext cx="24480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chemeClr val="bg1"/>
                  </a:solidFill>
                  <a:latin typeface="+mn-lt"/>
                </a:rPr>
                <a:t>Web of Science</a:t>
              </a:r>
              <a:endParaRPr lang="ru-RU" sz="2400" b="1" dirty="0" smtClean="0">
                <a:solidFill>
                  <a:schemeClr val="bg1"/>
                </a:solidFill>
                <a:latin typeface="+mn-lt"/>
              </a:endParaRPr>
            </a:p>
            <a:p>
              <a:pPr algn="ctr"/>
              <a:r>
                <a:rPr lang="en-US" sz="2000" b="1" dirty="0" smtClean="0">
                  <a:solidFill>
                    <a:schemeClr val="bg1"/>
                  </a:solidFill>
                  <a:latin typeface="+mn-lt"/>
                </a:rPr>
                <a:t>Core Collection</a:t>
              </a:r>
              <a:endParaRPr lang="ru-RU" sz="2000" b="1" dirty="0" smtClean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3275856" y="2887231"/>
              <a:ext cx="2880000" cy="190821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it-IT" dirty="0" smtClean="0">
                  <a:solidFill>
                    <a:schemeClr val="bg1"/>
                  </a:solidFill>
                  <a:latin typeface="+mn-lt"/>
                </a:rPr>
                <a:t>SCIE – </a:t>
              </a:r>
              <a:r>
                <a:rPr lang="ru-RU" dirty="0" smtClean="0">
                  <a:solidFill>
                    <a:schemeClr val="bg1"/>
                  </a:solidFill>
                  <a:latin typeface="+mn-lt"/>
                </a:rPr>
                <a:t>архив с</a:t>
              </a:r>
              <a:r>
                <a:rPr lang="en-US" dirty="0" smtClean="0">
                  <a:solidFill>
                    <a:schemeClr val="bg1"/>
                  </a:solidFill>
                  <a:latin typeface="+mn-lt"/>
                </a:rPr>
                <a:t> </a:t>
              </a:r>
              <a:r>
                <a:rPr lang="it-IT" dirty="0" smtClean="0">
                  <a:solidFill>
                    <a:schemeClr val="bg1"/>
                  </a:solidFill>
                  <a:latin typeface="+mn-lt"/>
                </a:rPr>
                <a:t>1900</a:t>
              </a:r>
            </a:p>
            <a:p>
              <a:pPr lvl="0" algn="ctr"/>
              <a:r>
                <a:rPr lang="it-IT" dirty="0" smtClean="0">
                  <a:solidFill>
                    <a:schemeClr val="bg1"/>
                  </a:solidFill>
                  <a:latin typeface="+mn-lt"/>
                </a:rPr>
                <a:t>SSCI – </a:t>
              </a:r>
              <a:r>
                <a:rPr lang="ru-RU" dirty="0" smtClean="0">
                  <a:solidFill>
                    <a:schemeClr val="bg1"/>
                  </a:solidFill>
                </a:rPr>
                <a:t>архив с</a:t>
              </a:r>
              <a:r>
                <a:rPr lang="en-US" dirty="0" smtClean="0">
                  <a:solidFill>
                    <a:schemeClr val="bg1"/>
                  </a:solidFill>
                </a:rPr>
                <a:t> </a:t>
              </a:r>
              <a:r>
                <a:rPr lang="it-IT" dirty="0" smtClean="0">
                  <a:solidFill>
                    <a:schemeClr val="bg1"/>
                  </a:solidFill>
                  <a:latin typeface="+mn-lt"/>
                </a:rPr>
                <a:t>1900</a:t>
              </a:r>
            </a:p>
            <a:p>
              <a:pPr lvl="0" algn="ctr">
                <a:spcAft>
                  <a:spcPts val="1200"/>
                </a:spcAft>
              </a:pPr>
              <a:r>
                <a:rPr lang="it-IT" dirty="0" smtClean="0">
                  <a:solidFill>
                    <a:schemeClr val="bg1"/>
                  </a:solidFill>
                  <a:latin typeface="+mn-lt"/>
                </a:rPr>
                <a:t>AHCI – </a:t>
              </a:r>
              <a:r>
                <a:rPr lang="ru-RU" dirty="0" smtClean="0">
                  <a:solidFill>
                    <a:schemeClr val="bg1"/>
                  </a:solidFill>
                </a:rPr>
                <a:t>архив с</a:t>
              </a:r>
              <a:r>
                <a:rPr lang="en-US" dirty="0" smtClean="0">
                  <a:solidFill>
                    <a:schemeClr val="bg1"/>
                  </a:solidFill>
                </a:rPr>
                <a:t> </a:t>
              </a:r>
              <a:r>
                <a:rPr lang="it-IT" dirty="0" smtClean="0">
                  <a:solidFill>
                    <a:schemeClr val="bg1"/>
                  </a:solidFill>
                  <a:latin typeface="+mn-lt"/>
                </a:rPr>
                <a:t>1975</a:t>
              </a:r>
            </a:p>
            <a:p>
              <a:pPr lvl="0" algn="ctr"/>
              <a:r>
                <a:rPr lang="it-IT" dirty="0" smtClean="0">
                  <a:solidFill>
                    <a:schemeClr val="bg1"/>
                  </a:solidFill>
                </a:rPr>
                <a:t>CPCI – </a:t>
              </a:r>
              <a:r>
                <a:rPr lang="ru-RU" dirty="0" smtClean="0">
                  <a:solidFill>
                    <a:schemeClr val="bg1"/>
                  </a:solidFill>
                </a:rPr>
                <a:t>архив с</a:t>
              </a:r>
              <a:r>
                <a:rPr lang="en-US" dirty="0" smtClean="0">
                  <a:solidFill>
                    <a:schemeClr val="bg1"/>
                  </a:solidFill>
                </a:rPr>
                <a:t> </a:t>
              </a:r>
              <a:r>
                <a:rPr lang="it-IT" dirty="0" smtClean="0">
                  <a:solidFill>
                    <a:schemeClr val="bg1"/>
                  </a:solidFill>
                </a:rPr>
                <a:t>1990</a:t>
              </a:r>
            </a:p>
            <a:p>
              <a:pPr lvl="0" algn="ctr"/>
              <a:r>
                <a:rPr lang="it-IT" dirty="0" err="1" smtClean="0">
                  <a:solidFill>
                    <a:schemeClr val="bg1"/>
                  </a:solidFill>
                </a:rPr>
                <a:t>BkCI</a:t>
              </a:r>
              <a:r>
                <a:rPr lang="it-IT" dirty="0" smtClean="0">
                  <a:solidFill>
                    <a:schemeClr val="bg1"/>
                  </a:solidFill>
                </a:rPr>
                <a:t> – </a:t>
              </a:r>
              <a:r>
                <a:rPr lang="ru-RU" dirty="0" smtClean="0">
                  <a:solidFill>
                    <a:schemeClr val="bg1"/>
                  </a:solidFill>
                </a:rPr>
                <a:t>архив с</a:t>
              </a:r>
              <a:r>
                <a:rPr lang="en-US" dirty="0" smtClean="0">
                  <a:solidFill>
                    <a:schemeClr val="bg1"/>
                  </a:solidFill>
                </a:rPr>
                <a:t> </a:t>
              </a:r>
              <a:r>
                <a:rPr lang="it-IT" dirty="0" smtClean="0">
                  <a:solidFill>
                    <a:schemeClr val="bg1"/>
                  </a:solidFill>
                </a:rPr>
                <a:t>2005</a:t>
              </a:r>
            </a:p>
            <a:p>
              <a:pPr lvl="0" algn="ctr"/>
              <a:r>
                <a:rPr lang="en-US" dirty="0" smtClean="0">
                  <a:solidFill>
                    <a:schemeClr val="bg1"/>
                  </a:solidFill>
                </a:rPr>
                <a:t>IC/CCR</a:t>
              </a:r>
              <a:r>
                <a:rPr lang="it-IT" dirty="0" smtClean="0">
                  <a:solidFill>
                    <a:schemeClr val="bg1"/>
                  </a:solidFill>
                </a:rPr>
                <a:t> – </a:t>
              </a:r>
              <a:r>
                <a:rPr lang="ru-RU" dirty="0" smtClean="0">
                  <a:solidFill>
                    <a:schemeClr val="bg1"/>
                  </a:solidFill>
                </a:rPr>
                <a:t>архив с</a:t>
              </a:r>
              <a:r>
                <a:rPr lang="en-US" dirty="0" smtClean="0">
                  <a:solidFill>
                    <a:schemeClr val="bg1"/>
                  </a:solidFill>
                </a:rPr>
                <a:t> </a:t>
              </a:r>
              <a:r>
                <a:rPr lang="ru-RU" dirty="0" smtClean="0">
                  <a:solidFill>
                    <a:schemeClr val="bg1"/>
                  </a:solidFill>
                </a:rPr>
                <a:t>1840</a:t>
              </a:r>
            </a:p>
          </p:txBody>
        </p:sp>
      </p:grpSp>
      <p:grpSp>
        <p:nvGrpSpPr>
          <p:cNvPr id="3" name="Group 74"/>
          <p:cNvGrpSpPr/>
          <p:nvPr/>
        </p:nvGrpSpPr>
        <p:grpSpPr>
          <a:xfrm>
            <a:off x="658167" y="2420888"/>
            <a:ext cx="2389325" cy="792088"/>
            <a:chOff x="497217" y="1548325"/>
            <a:chExt cx="2389325" cy="792088"/>
          </a:xfrm>
        </p:grpSpPr>
        <p:grpSp>
          <p:nvGrpSpPr>
            <p:cNvPr id="4" name="Group 26"/>
            <p:cNvGrpSpPr/>
            <p:nvPr/>
          </p:nvGrpSpPr>
          <p:grpSpPr>
            <a:xfrm>
              <a:off x="497217" y="1548325"/>
              <a:ext cx="792088" cy="792088"/>
              <a:chOff x="467544" y="1268760"/>
              <a:chExt cx="1296144" cy="1296144"/>
            </a:xfrm>
          </p:grpSpPr>
          <p:sp>
            <p:nvSpPr>
              <p:cNvPr id="28" name="Oval 27"/>
              <p:cNvSpPr/>
              <p:nvPr/>
            </p:nvSpPr>
            <p:spPr>
              <a:xfrm>
                <a:off x="467544" y="1268760"/>
                <a:ext cx="1296144" cy="1296144"/>
              </a:xfrm>
              <a:prstGeom prst="ellipse">
                <a:avLst/>
              </a:prstGeom>
              <a:gradFill>
                <a:gsLst>
                  <a:gs pos="0">
                    <a:schemeClr val="accent6">
                      <a:tint val="100000"/>
                      <a:shade val="100000"/>
                      <a:satMod val="130000"/>
                      <a:alpha val="50000"/>
                    </a:schemeClr>
                  </a:gs>
                  <a:gs pos="100000">
                    <a:schemeClr val="accent6">
                      <a:tint val="50000"/>
                      <a:shade val="100000"/>
                      <a:satMod val="350000"/>
                      <a:alpha val="50000"/>
                    </a:schemeClr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539552" y="1361974"/>
                <a:ext cx="974244" cy="974244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alpha val="0"/>
                    </a:schemeClr>
                  </a:gs>
                  <a:gs pos="50000">
                    <a:schemeClr val="bg1">
                      <a:alpha val="53000"/>
                    </a:schemeClr>
                  </a:gs>
                  <a:gs pos="100000">
                    <a:schemeClr val="bg1"/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  <a:effec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39" name="TextBox 38"/>
            <p:cNvSpPr txBox="1"/>
            <p:nvPr/>
          </p:nvSpPr>
          <p:spPr>
            <a:xfrm>
              <a:off x="611560" y="1628800"/>
              <a:ext cx="227498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Data Citation Index</a:t>
              </a:r>
            </a:p>
            <a:p>
              <a:r>
                <a:rPr lang="ru-RU" dirty="0" smtClean="0">
                  <a:solidFill>
                    <a:srgbClr val="4B4B4B"/>
                  </a:solidFill>
                </a:rPr>
                <a:t>архив с</a:t>
              </a:r>
              <a:r>
                <a:rPr lang="en-US" dirty="0" smtClean="0">
                  <a:solidFill>
                    <a:srgbClr val="4B4B4B"/>
                  </a:solidFill>
                </a:rPr>
                <a:t> </a:t>
              </a:r>
              <a:r>
                <a:rPr lang="ru-RU" dirty="0" smtClean="0"/>
                <a:t>1900</a:t>
              </a:r>
              <a:endParaRPr lang="ru-RU" dirty="0"/>
            </a:p>
          </p:txBody>
        </p:sp>
      </p:grpSp>
      <p:grpSp>
        <p:nvGrpSpPr>
          <p:cNvPr id="5" name="Group 78"/>
          <p:cNvGrpSpPr/>
          <p:nvPr/>
        </p:nvGrpSpPr>
        <p:grpSpPr>
          <a:xfrm>
            <a:off x="6079973" y="2420888"/>
            <a:ext cx="2393260" cy="792088"/>
            <a:chOff x="4915044" y="2348880"/>
            <a:chExt cx="2393260" cy="792088"/>
          </a:xfrm>
        </p:grpSpPr>
        <p:grpSp>
          <p:nvGrpSpPr>
            <p:cNvPr id="6" name="Group 49"/>
            <p:cNvGrpSpPr/>
            <p:nvPr/>
          </p:nvGrpSpPr>
          <p:grpSpPr>
            <a:xfrm>
              <a:off x="6516216" y="2348880"/>
              <a:ext cx="792088" cy="792088"/>
              <a:chOff x="467544" y="1268760"/>
              <a:chExt cx="1296144" cy="1296144"/>
            </a:xfrm>
          </p:grpSpPr>
          <p:sp>
            <p:nvSpPr>
              <p:cNvPr id="51" name="Oval 50"/>
              <p:cNvSpPr/>
              <p:nvPr/>
            </p:nvSpPr>
            <p:spPr>
              <a:xfrm>
                <a:off x="467544" y="1268760"/>
                <a:ext cx="1296144" cy="1296144"/>
              </a:xfrm>
              <a:prstGeom prst="ellipse">
                <a:avLst/>
              </a:prstGeom>
              <a:gradFill>
                <a:gsLst>
                  <a:gs pos="0">
                    <a:schemeClr val="accent6">
                      <a:tint val="100000"/>
                      <a:shade val="100000"/>
                      <a:satMod val="130000"/>
                      <a:alpha val="50000"/>
                    </a:schemeClr>
                  </a:gs>
                  <a:gs pos="100000">
                    <a:schemeClr val="accent6">
                      <a:tint val="50000"/>
                      <a:shade val="100000"/>
                      <a:satMod val="350000"/>
                      <a:alpha val="50000"/>
                    </a:schemeClr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2" name="Oval 51"/>
              <p:cNvSpPr/>
              <p:nvPr/>
            </p:nvSpPr>
            <p:spPr>
              <a:xfrm>
                <a:off x="539552" y="1361974"/>
                <a:ext cx="974244" cy="974244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alpha val="0"/>
                    </a:schemeClr>
                  </a:gs>
                  <a:gs pos="50000">
                    <a:schemeClr val="bg1">
                      <a:alpha val="53000"/>
                    </a:schemeClr>
                  </a:gs>
                  <a:gs pos="100000">
                    <a:schemeClr val="bg1"/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  <a:effec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42" name="TextBox 41"/>
            <p:cNvSpPr txBox="1"/>
            <p:nvPr/>
          </p:nvSpPr>
          <p:spPr>
            <a:xfrm>
              <a:off x="4915044" y="2403954"/>
              <a:ext cx="2304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b="1" dirty="0" smtClean="0">
                  <a:latin typeface="+mn-lt"/>
                </a:rPr>
                <a:t>Zoological</a:t>
              </a:r>
              <a:r>
                <a:rPr lang="ru-RU" b="1" dirty="0" smtClean="0">
                  <a:latin typeface="+mn-lt"/>
                </a:rPr>
                <a:t> </a:t>
              </a:r>
              <a:r>
                <a:rPr lang="en-US" b="1" dirty="0" smtClean="0">
                  <a:latin typeface="+mn-lt"/>
                </a:rPr>
                <a:t>Records</a:t>
              </a:r>
              <a:endParaRPr lang="ru-RU" b="1" dirty="0" smtClean="0">
                <a:latin typeface="+mn-lt"/>
              </a:endParaRPr>
            </a:p>
            <a:p>
              <a:pPr algn="r"/>
              <a:r>
                <a:rPr lang="ru-RU" dirty="0" smtClean="0">
                  <a:solidFill>
                    <a:srgbClr val="4B4B4B"/>
                  </a:solidFill>
                </a:rPr>
                <a:t>архив с</a:t>
              </a:r>
              <a:r>
                <a:rPr lang="en-US" dirty="0" smtClean="0">
                  <a:solidFill>
                    <a:srgbClr val="4B4B4B"/>
                  </a:solidFill>
                </a:rPr>
                <a:t> </a:t>
              </a:r>
              <a:r>
                <a:rPr lang="ru-RU" dirty="0" smtClean="0">
                  <a:latin typeface="+mn-lt"/>
                </a:rPr>
                <a:t>1</a:t>
              </a:r>
              <a:r>
                <a:rPr lang="en-US" dirty="0" smtClean="0">
                  <a:latin typeface="+mn-lt"/>
                </a:rPr>
                <a:t>864</a:t>
              </a:r>
              <a:endParaRPr lang="ru-RU" dirty="0" smtClean="0">
                <a:latin typeface="+mn-lt"/>
              </a:endParaRPr>
            </a:p>
          </p:txBody>
        </p:sp>
      </p:grpSp>
      <p:grpSp>
        <p:nvGrpSpPr>
          <p:cNvPr id="7" name="Group 71"/>
          <p:cNvGrpSpPr/>
          <p:nvPr/>
        </p:nvGrpSpPr>
        <p:grpSpPr>
          <a:xfrm>
            <a:off x="1475656" y="1129057"/>
            <a:ext cx="3206148" cy="792088"/>
            <a:chOff x="7668344" y="1556792"/>
            <a:chExt cx="3206148" cy="792088"/>
          </a:xfrm>
        </p:grpSpPr>
        <p:grpSp>
          <p:nvGrpSpPr>
            <p:cNvPr id="8" name="Group 52"/>
            <p:cNvGrpSpPr/>
            <p:nvPr/>
          </p:nvGrpSpPr>
          <p:grpSpPr>
            <a:xfrm>
              <a:off x="7668344" y="1556792"/>
              <a:ext cx="792088" cy="792088"/>
              <a:chOff x="467544" y="1268760"/>
              <a:chExt cx="1296144" cy="1296144"/>
            </a:xfrm>
          </p:grpSpPr>
          <p:sp>
            <p:nvSpPr>
              <p:cNvPr id="54" name="Oval 53"/>
              <p:cNvSpPr/>
              <p:nvPr/>
            </p:nvSpPr>
            <p:spPr>
              <a:xfrm>
                <a:off x="467544" y="1268760"/>
                <a:ext cx="1296144" cy="1296144"/>
              </a:xfrm>
              <a:prstGeom prst="ellipse">
                <a:avLst/>
              </a:prstGeom>
              <a:gradFill>
                <a:gsLst>
                  <a:gs pos="0">
                    <a:schemeClr val="accent6">
                      <a:tint val="100000"/>
                      <a:shade val="100000"/>
                      <a:satMod val="130000"/>
                      <a:alpha val="50000"/>
                    </a:schemeClr>
                  </a:gs>
                  <a:gs pos="100000">
                    <a:schemeClr val="accent6">
                      <a:tint val="50000"/>
                      <a:shade val="100000"/>
                      <a:satMod val="350000"/>
                      <a:alpha val="50000"/>
                    </a:schemeClr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539552" y="1361974"/>
                <a:ext cx="974244" cy="974244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alpha val="0"/>
                    </a:schemeClr>
                  </a:gs>
                  <a:gs pos="50000">
                    <a:schemeClr val="bg1">
                      <a:alpha val="53000"/>
                    </a:schemeClr>
                  </a:gs>
                  <a:gs pos="100000">
                    <a:schemeClr val="bg1"/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  <a:effec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40" name="TextBox 39"/>
            <p:cNvSpPr txBox="1"/>
            <p:nvPr/>
          </p:nvSpPr>
          <p:spPr>
            <a:xfrm>
              <a:off x="7778492" y="1594932"/>
              <a:ext cx="3096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err="1" smtClean="0">
                  <a:latin typeface="+mn-lt"/>
                </a:rPr>
                <a:t>Derwent</a:t>
              </a:r>
              <a:r>
                <a:rPr lang="ru-RU" b="1" dirty="0" smtClean="0">
                  <a:latin typeface="+mn-lt"/>
                </a:rPr>
                <a:t> </a:t>
              </a:r>
              <a:r>
                <a:rPr lang="en-US" b="1" dirty="0" smtClean="0">
                  <a:latin typeface="+mn-lt"/>
                </a:rPr>
                <a:t>Innovations Index</a:t>
              </a:r>
            </a:p>
            <a:p>
              <a:pPr lvl="0"/>
              <a:r>
                <a:rPr lang="ru-RU" dirty="0" smtClean="0">
                  <a:solidFill>
                    <a:srgbClr val="4B4B4B"/>
                  </a:solidFill>
                  <a:latin typeface="+mn-lt"/>
                </a:rPr>
                <a:t>архив с</a:t>
              </a:r>
              <a:r>
                <a:rPr lang="en-US" dirty="0" smtClean="0">
                  <a:solidFill>
                    <a:srgbClr val="4B4B4B"/>
                  </a:solidFill>
                  <a:latin typeface="+mn-lt"/>
                </a:rPr>
                <a:t> </a:t>
              </a:r>
              <a:r>
                <a:rPr lang="ru-RU" dirty="0" smtClean="0">
                  <a:solidFill>
                    <a:srgbClr val="4B4B4B"/>
                  </a:solidFill>
                  <a:latin typeface="+mn-lt"/>
                </a:rPr>
                <a:t>1</a:t>
              </a:r>
              <a:r>
                <a:rPr lang="en-US" dirty="0" smtClean="0">
                  <a:solidFill>
                    <a:srgbClr val="4B4B4B"/>
                  </a:solidFill>
                  <a:latin typeface="+mn-lt"/>
                </a:rPr>
                <a:t>963</a:t>
              </a:r>
              <a:endParaRPr lang="ru-RU" dirty="0" smtClean="0">
                <a:solidFill>
                  <a:srgbClr val="4B4B4B"/>
                </a:solidFill>
                <a:latin typeface="+mn-lt"/>
              </a:endParaRPr>
            </a:p>
          </p:txBody>
        </p:sp>
      </p:grpSp>
      <p:grpSp>
        <p:nvGrpSpPr>
          <p:cNvPr id="9" name="Group 67"/>
          <p:cNvGrpSpPr/>
          <p:nvPr/>
        </p:nvGrpSpPr>
        <p:grpSpPr>
          <a:xfrm>
            <a:off x="978069" y="4077072"/>
            <a:ext cx="1663968" cy="792088"/>
            <a:chOff x="683568" y="4869160"/>
            <a:chExt cx="1663968" cy="792088"/>
          </a:xfrm>
        </p:grpSpPr>
        <p:grpSp>
          <p:nvGrpSpPr>
            <p:cNvPr id="10" name="Group 55"/>
            <p:cNvGrpSpPr/>
            <p:nvPr/>
          </p:nvGrpSpPr>
          <p:grpSpPr>
            <a:xfrm>
              <a:off x="683568" y="4869160"/>
              <a:ext cx="792088" cy="792088"/>
              <a:chOff x="467544" y="1268760"/>
              <a:chExt cx="1296144" cy="1296144"/>
            </a:xfrm>
          </p:grpSpPr>
          <p:sp>
            <p:nvSpPr>
              <p:cNvPr id="57" name="Oval 56"/>
              <p:cNvSpPr/>
              <p:nvPr/>
            </p:nvSpPr>
            <p:spPr>
              <a:xfrm>
                <a:off x="467544" y="1268760"/>
                <a:ext cx="1296144" cy="1296144"/>
              </a:xfrm>
              <a:prstGeom prst="ellipse">
                <a:avLst/>
              </a:prstGeom>
              <a:gradFill>
                <a:gsLst>
                  <a:gs pos="0">
                    <a:schemeClr val="accent6">
                      <a:tint val="100000"/>
                      <a:shade val="100000"/>
                      <a:satMod val="130000"/>
                      <a:alpha val="50000"/>
                    </a:schemeClr>
                  </a:gs>
                  <a:gs pos="100000">
                    <a:schemeClr val="accent6">
                      <a:tint val="50000"/>
                      <a:shade val="100000"/>
                      <a:satMod val="350000"/>
                      <a:alpha val="50000"/>
                    </a:schemeClr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8" name="Oval 57"/>
              <p:cNvSpPr/>
              <p:nvPr/>
            </p:nvSpPr>
            <p:spPr>
              <a:xfrm>
                <a:off x="539552" y="1361974"/>
                <a:ext cx="974244" cy="974244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alpha val="0"/>
                    </a:schemeClr>
                  </a:gs>
                  <a:gs pos="50000">
                    <a:schemeClr val="bg1">
                      <a:alpha val="53000"/>
                    </a:schemeClr>
                  </a:gs>
                  <a:gs pos="100000">
                    <a:schemeClr val="bg1"/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  <a:effec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43" name="TextBox 42"/>
            <p:cNvSpPr txBox="1"/>
            <p:nvPr/>
          </p:nvSpPr>
          <p:spPr>
            <a:xfrm>
              <a:off x="785249" y="4911495"/>
              <a:ext cx="156228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latin typeface="+mn-lt"/>
                </a:rPr>
                <a:t>CABI</a:t>
              </a:r>
            </a:p>
            <a:p>
              <a:r>
                <a:rPr lang="ru-RU" dirty="0" smtClean="0">
                  <a:solidFill>
                    <a:srgbClr val="4B4B4B"/>
                  </a:solidFill>
                </a:rPr>
                <a:t>архив с</a:t>
              </a:r>
              <a:r>
                <a:rPr lang="en-US" dirty="0" smtClean="0">
                  <a:solidFill>
                    <a:srgbClr val="4B4B4B"/>
                  </a:solidFill>
                </a:rPr>
                <a:t> </a:t>
              </a:r>
              <a:r>
                <a:rPr lang="ru-RU" dirty="0" smtClean="0">
                  <a:latin typeface="+mn-lt"/>
                </a:rPr>
                <a:t>1910</a:t>
              </a:r>
              <a:endParaRPr lang="ru-RU" dirty="0">
                <a:latin typeface="+mn-lt"/>
              </a:endParaRPr>
            </a:p>
          </p:txBody>
        </p:sp>
      </p:grpSp>
      <p:grpSp>
        <p:nvGrpSpPr>
          <p:cNvPr id="11" name="Group 68"/>
          <p:cNvGrpSpPr/>
          <p:nvPr/>
        </p:nvGrpSpPr>
        <p:grpSpPr>
          <a:xfrm>
            <a:off x="2403134" y="5241900"/>
            <a:ext cx="1689369" cy="792088"/>
            <a:chOff x="2627784" y="5157192"/>
            <a:chExt cx="1689369" cy="792088"/>
          </a:xfrm>
        </p:grpSpPr>
        <p:grpSp>
          <p:nvGrpSpPr>
            <p:cNvPr id="12" name="Group 58"/>
            <p:cNvGrpSpPr/>
            <p:nvPr/>
          </p:nvGrpSpPr>
          <p:grpSpPr>
            <a:xfrm>
              <a:off x="2627784" y="5157192"/>
              <a:ext cx="792088" cy="792088"/>
              <a:chOff x="467544" y="1268760"/>
              <a:chExt cx="1296144" cy="1296144"/>
            </a:xfrm>
          </p:grpSpPr>
          <p:sp>
            <p:nvSpPr>
              <p:cNvPr id="60" name="Oval 59"/>
              <p:cNvSpPr/>
              <p:nvPr/>
            </p:nvSpPr>
            <p:spPr>
              <a:xfrm>
                <a:off x="467544" y="1268760"/>
                <a:ext cx="1296144" cy="1296144"/>
              </a:xfrm>
              <a:prstGeom prst="ellipse">
                <a:avLst/>
              </a:prstGeom>
              <a:gradFill>
                <a:gsLst>
                  <a:gs pos="0">
                    <a:schemeClr val="accent6">
                      <a:tint val="100000"/>
                      <a:shade val="100000"/>
                      <a:satMod val="130000"/>
                      <a:alpha val="50000"/>
                    </a:schemeClr>
                  </a:gs>
                  <a:gs pos="100000">
                    <a:schemeClr val="accent6">
                      <a:tint val="50000"/>
                      <a:shade val="100000"/>
                      <a:satMod val="350000"/>
                      <a:alpha val="50000"/>
                    </a:schemeClr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539552" y="1361974"/>
                <a:ext cx="974244" cy="974244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alpha val="0"/>
                    </a:schemeClr>
                  </a:gs>
                  <a:gs pos="50000">
                    <a:schemeClr val="bg1">
                      <a:alpha val="53000"/>
                    </a:schemeClr>
                  </a:gs>
                  <a:gs pos="100000">
                    <a:schemeClr val="bg1"/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  <a:effec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44" name="TextBox 43"/>
            <p:cNvSpPr txBox="1"/>
            <p:nvPr/>
          </p:nvSpPr>
          <p:spPr>
            <a:xfrm>
              <a:off x="2754866" y="5220733"/>
              <a:ext cx="156228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latin typeface="+mn-lt"/>
                </a:rPr>
                <a:t>FSTA</a:t>
              </a:r>
              <a:endParaRPr lang="ru-RU" b="1" dirty="0" smtClean="0">
                <a:latin typeface="+mn-lt"/>
              </a:endParaRPr>
            </a:p>
            <a:p>
              <a:r>
                <a:rPr lang="ru-RU" dirty="0" smtClean="0">
                  <a:solidFill>
                    <a:srgbClr val="4B4B4B"/>
                  </a:solidFill>
                </a:rPr>
                <a:t>архив с</a:t>
              </a:r>
              <a:r>
                <a:rPr lang="en-US" dirty="0" smtClean="0">
                  <a:solidFill>
                    <a:srgbClr val="4B4B4B"/>
                  </a:solidFill>
                </a:rPr>
                <a:t> </a:t>
              </a:r>
              <a:r>
                <a:rPr lang="ru-RU" dirty="0" smtClean="0">
                  <a:latin typeface="+mn-lt"/>
                </a:rPr>
                <a:t>1969</a:t>
              </a:r>
              <a:endParaRPr lang="ru-RU" dirty="0">
                <a:latin typeface="+mn-lt"/>
              </a:endParaRPr>
            </a:p>
          </p:txBody>
        </p:sp>
      </p:grpSp>
      <p:grpSp>
        <p:nvGrpSpPr>
          <p:cNvPr id="13" name="Group 81"/>
          <p:cNvGrpSpPr/>
          <p:nvPr/>
        </p:nvGrpSpPr>
        <p:grpSpPr>
          <a:xfrm>
            <a:off x="5038552" y="5241900"/>
            <a:ext cx="1690052" cy="792088"/>
            <a:chOff x="4716016" y="5237667"/>
            <a:chExt cx="1690052" cy="792088"/>
          </a:xfrm>
        </p:grpSpPr>
        <p:grpSp>
          <p:nvGrpSpPr>
            <p:cNvPr id="14" name="Group 61"/>
            <p:cNvGrpSpPr/>
            <p:nvPr/>
          </p:nvGrpSpPr>
          <p:grpSpPr>
            <a:xfrm>
              <a:off x="5613980" y="5237667"/>
              <a:ext cx="792088" cy="792088"/>
              <a:chOff x="467544" y="1268760"/>
              <a:chExt cx="1296144" cy="1296144"/>
            </a:xfrm>
          </p:grpSpPr>
          <p:sp>
            <p:nvSpPr>
              <p:cNvPr id="63" name="Oval 62"/>
              <p:cNvSpPr/>
              <p:nvPr/>
            </p:nvSpPr>
            <p:spPr>
              <a:xfrm>
                <a:off x="467544" y="1268760"/>
                <a:ext cx="1296144" cy="1296144"/>
              </a:xfrm>
              <a:prstGeom prst="ellipse">
                <a:avLst/>
              </a:prstGeom>
              <a:gradFill>
                <a:gsLst>
                  <a:gs pos="0">
                    <a:schemeClr val="accent6">
                      <a:tint val="100000"/>
                      <a:shade val="100000"/>
                      <a:satMod val="130000"/>
                      <a:alpha val="50000"/>
                    </a:schemeClr>
                  </a:gs>
                  <a:gs pos="100000">
                    <a:schemeClr val="accent6">
                      <a:tint val="50000"/>
                      <a:shade val="100000"/>
                      <a:satMod val="350000"/>
                      <a:alpha val="50000"/>
                    </a:schemeClr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4" name="Oval 63"/>
              <p:cNvSpPr/>
              <p:nvPr/>
            </p:nvSpPr>
            <p:spPr>
              <a:xfrm>
                <a:off x="539552" y="1361974"/>
                <a:ext cx="974244" cy="974244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alpha val="0"/>
                    </a:schemeClr>
                  </a:gs>
                  <a:gs pos="50000">
                    <a:schemeClr val="bg1">
                      <a:alpha val="53000"/>
                    </a:schemeClr>
                  </a:gs>
                  <a:gs pos="100000">
                    <a:schemeClr val="bg1"/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  <a:effec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45" name="TextBox 44"/>
            <p:cNvSpPr txBox="1"/>
            <p:nvPr/>
          </p:nvSpPr>
          <p:spPr>
            <a:xfrm>
              <a:off x="4716016" y="5301208"/>
              <a:ext cx="156228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b="1" dirty="0" err="1" smtClean="0">
                  <a:latin typeface="+mn-lt"/>
                </a:rPr>
                <a:t>Inspec</a:t>
              </a:r>
              <a:endParaRPr lang="ru-RU" b="1" dirty="0" smtClean="0">
                <a:latin typeface="+mn-lt"/>
              </a:endParaRPr>
            </a:p>
            <a:p>
              <a:pPr algn="r"/>
              <a:r>
                <a:rPr lang="ru-RU" dirty="0" smtClean="0">
                  <a:solidFill>
                    <a:srgbClr val="4B4B4B"/>
                  </a:solidFill>
                </a:rPr>
                <a:t>архив с</a:t>
              </a:r>
              <a:r>
                <a:rPr lang="en-US" dirty="0" smtClean="0">
                  <a:solidFill>
                    <a:srgbClr val="4B4B4B"/>
                  </a:solidFill>
                </a:rPr>
                <a:t> </a:t>
              </a:r>
              <a:r>
                <a:rPr lang="ru-RU" dirty="0" smtClean="0">
                  <a:latin typeface="+mn-lt"/>
                </a:rPr>
                <a:t>1898</a:t>
              </a:r>
              <a:endParaRPr lang="ru-RU" dirty="0">
                <a:latin typeface="+mn-lt"/>
              </a:endParaRPr>
            </a:p>
          </p:txBody>
        </p:sp>
      </p:grpSp>
      <p:grpSp>
        <p:nvGrpSpPr>
          <p:cNvPr id="15" name="Group 80"/>
          <p:cNvGrpSpPr/>
          <p:nvPr/>
        </p:nvGrpSpPr>
        <p:grpSpPr>
          <a:xfrm>
            <a:off x="6460472" y="4077072"/>
            <a:ext cx="1697676" cy="792088"/>
            <a:chOff x="5898660" y="4293096"/>
            <a:chExt cx="1697676" cy="792088"/>
          </a:xfrm>
        </p:grpSpPr>
        <p:grpSp>
          <p:nvGrpSpPr>
            <p:cNvPr id="16" name="Group 64"/>
            <p:cNvGrpSpPr/>
            <p:nvPr/>
          </p:nvGrpSpPr>
          <p:grpSpPr>
            <a:xfrm>
              <a:off x="6804248" y="4293096"/>
              <a:ext cx="792088" cy="792088"/>
              <a:chOff x="467544" y="1268760"/>
              <a:chExt cx="1296144" cy="1296144"/>
            </a:xfrm>
          </p:grpSpPr>
          <p:sp>
            <p:nvSpPr>
              <p:cNvPr id="66" name="Oval 65"/>
              <p:cNvSpPr/>
              <p:nvPr/>
            </p:nvSpPr>
            <p:spPr>
              <a:xfrm>
                <a:off x="467544" y="1268760"/>
                <a:ext cx="1296144" cy="1296144"/>
              </a:xfrm>
              <a:prstGeom prst="ellipse">
                <a:avLst/>
              </a:prstGeom>
              <a:gradFill>
                <a:gsLst>
                  <a:gs pos="0">
                    <a:schemeClr val="accent6">
                      <a:tint val="100000"/>
                      <a:shade val="100000"/>
                      <a:satMod val="130000"/>
                      <a:alpha val="50000"/>
                    </a:schemeClr>
                  </a:gs>
                  <a:gs pos="100000">
                    <a:schemeClr val="accent6">
                      <a:tint val="50000"/>
                      <a:shade val="100000"/>
                      <a:satMod val="350000"/>
                      <a:alpha val="50000"/>
                    </a:schemeClr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7" name="Oval 66"/>
              <p:cNvSpPr/>
              <p:nvPr/>
            </p:nvSpPr>
            <p:spPr>
              <a:xfrm>
                <a:off x="539552" y="1361974"/>
                <a:ext cx="974244" cy="974244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alpha val="0"/>
                    </a:schemeClr>
                  </a:gs>
                  <a:gs pos="50000">
                    <a:schemeClr val="bg1">
                      <a:alpha val="53000"/>
                    </a:schemeClr>
                  </a:gs>
                  <a:gs pos="100000">
                    <a:schemeClr val="bg1"/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  <a:effec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46" name="TextBox 45"/>
            <p:cNvSpPr txBox="1"/>
            <p:nvPr/>
          </p:nvSpPr>
          <p:spPr>
            <a:xfrm>
              <a:off x="5898660" y="4358696"/>
              <a:ext cx="156228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b="1" dirty="0" smtClean="0">
                  <a:latin typeface="+mn-lt"/>
                </a:rPr>
                <a:t>MEDLINE</a:t>
              </a:r>
              <a:endParaRPr lang="ru-RU" b="1" dirty="0" smtClean="0">
                <a:latin typeface="+mn-lt"/>
              </a:endParaRPr>
            </a:p>
            <a:p>
              <a:pPr algn="r"/>
              <a:r>
                <a:rPr lang="ru-RU" dirty="0" smtClean="0">
                  <a:solidFill>
                    <a:srgbClr val="4B4B4B"/>
                  </a:solidFill>
                </a:rPr>
                <a:t>архив с</a:t>
              </a:r>
              <a:r>
                <a:rPr lang="en-US" dirty="0" smtClean="0">
                  <a:solidFill>
                    <a:srgbClr val="4B4B4B"/>
                  </a:solidFill>
                </a:rPr>
                <a:t> </a:t>
              </a:r>
              <a:r>
                <a:rPr lang="ru-RU" dirty="0" smtClean="0">
                  <a:latin typeface="+mn-lt"/>
                </a:rPr>
                <a:t>1950</a:t>
              </a:r>
              <a:endParaRPr lang="ru-RU" dirty="0">
                <a:latin typeface="+mn-lt"/>
              </a:endParaRPr>
            </a:p>
          </p:txBody>
        </p:sp>
      </p:grpSp>
      <p:grpSp>
        <p:nvGrpSpPr>
          <p:cNvPr id="17" name="Group 79"/>
          <p:cNvGrpSpPr/>
          <p:nvPr/>
        </p:nvGrpSpPr>
        <p:grpSpPr>
          <a:xfrm>
            <a:off x="4982842" y="1129057"/>
            <a:ext cx="2693174" cy="792088"/>
            <a:chOff x="5508104" y="1133370"/>
            <a:chExt cx="2693174" cy="792088"/>
          </a:xfrm>
        </p:grpSpPr>
        <p:grpSp>
          <p:nvGrpSpPr>
            <p:cNvPr id="18" name="Group 75"/>
            <p:cNvGrpSpPr/>
            <p:nvPr/>
          </p:nvGrpSpPr>
          <p:grpSpPr>
            <a:xfrm>
              <a:off x="7409190" y="1133370"/>
              <a:ext cx="792088" cy="792088"/>
              <a:chOff x="467544" y="1268760"/>
              <a:chExt cx="1296144" cy="1296144"/>
            </a:xfrm>
          </p:grpSpPr>
          <p:sp>
            <p:nvSpPr>
              <p:cNvPr id="77" name="Oval 76"/>
              <p:cNvSpPr/>
              <p:nvPr/>
            </p:nvSpPr>
            <p:spPr>
              <a:xfrm>
                <a:off x="467544" y="1268760"/>
                <a:ext cx="1296144" cy="1296144"/>
              </a:xfrm>
              <a:prstGeom prst="ellipse">
                <a:avLst/>
              </a:prstGeom>
              <a:gradFill>
                <a:gsLst>
                  <a:gs pos="0">
                    <a:schemeClr val="accent6">
                      <a:tint val="100000"/>
                      <a:shade val="100000"/>
                      <a:satMod val="130000"/>
                      <a:alpha val="50000"/>
                    </a:schemeClr>
                  </a:gs>
                  <a:gs pos="100000">
                    <a:schemeClr val="accent6">
                      <a:tint val="50000"/>
                      <a:shade val="100000"/>
                      <a:satMod val="350000"/>
                      <a:alpha val="50000"/>
                    </a:schemeClr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8" name="Oval 77"/>
              <p:cNvSpPr/>
              <p:nvPr/>
            </p:nvSpPr>
            <p:spPr>
              <a:xfrm>
                <a:off x="539552" y="1361974"/>
                <a:ext cx="974244" cy="974244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alpha val="0"/>
                    </a:schemeClr>
                  </a:gs>
                  <a:gs pos="50000">
                    <a:schemeClr val="bg1">
                      <a:alpha val="53000"/>
                    </a:schemeClr>
                  </a:gs>
                  <a:gs pos="100000">
                    <a:schemeClr val="bg1"/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  <a:effec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41" name="TextBox 40"/>
            <p:cNvSpPr txBox="1"/>
            <p:nvPr/>
          </p:nvSpPr>
          <p:spPr>
            <a:xfrm>
              <a:off x="5508104" y="1196752"/>
              <a:ext cx="2556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b="1" dirty="0" smtClean="0">
                  <a:latin typeface="+mn-lt"/>
                </a:rPr>
                <a:t>BIOSIS Citation Index</a:t>
              </a:r>
              <a:endParaRPr lang="ru-RU" b="1" dirty="0" smtClean="0">
                <a:latin typeface="+mn-lt"/>
              </a:endParaRPr>
            </a:p>
            <a:p>
              <a:pPr algn="r"/>
              <a:r>
                <a:rPr lang="ru-RU" dirty="0" smtClean="0">
                  <a:solidFill>
                    <a:srgbClr val="4B4B4B"/>
                  </a:solidFill>
                </a:rPr>
                <a:t>архив с</a:t>
              </a:r>
              <a:r>
                <a:rPr lang="en-US" dirty="0" smtClean="0">
                  <a:solidFill>
                    <a:srgbClr val="4B4B4B"/>
                  </a:solidFill>
                </a:rPr>
                <a:t> </a:t>
              </a:r>
              <a:r>
                <a:rPr lang="ru-RU" dirty="0" smtClean="0">
                  <a:latin typeface="+mn-lt"/>
                </a:rPr>
                <a:t>1926</a:t>
              </a:r>
              <a:endParaRPr lang="ru-RU" dirty="0">
                <a:latin typeface="+mn-lt"/>
              </a:endParaRPr>
            </a:p>
          </p:txBody>
        </p:sp>
      </p:grpSp>
      <p:sp>
        <p:nvSpPr>
          <p:cNvPr id="48" name="TextBox 47"/>
          <p:cNvSpPr txBox="1"/>
          <p:nvPr/>
        </p:nvSpPr>
        <p:spPr>
          <a:xfrm>
            <a:off x="2585449" y="548680"/>
            <a:ext cx="3971119" cy="1152128"/>
          </a:xfrm>
          <a:prstGeom prst="rect">
            <a:avLst/>
          </a:prstGeom>
          <a:noFill/>
        </p:spPr>
        <p:txBody>
          <a:bodyPr wrap="none" rtlCol="0">
            <a:prstTxWarp prst="textArchUp">
              <a:avLst>
                <a:gd name="adj" fmla="val 11161979"/>
              </a:avLst>
            </a:prstTxWarp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2"/>
                </a:solidFill>
              </a:rPr>
              <a:t>WEB OF SCIENCE</a:t>
            </a:r>
            <a:endParaRPr lang="ru-RU" sz="3200" b="1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Указ президента от </a:t>
            </a:r>
            <a:r>
              <a:rPr lang="en-US" dirty="0" smtClean="0"/>
              <a:t>0</a:t>
            </a:r>
            <a:r>
              <a:rPr lang="ru-RU" dirty="0" smtClean="0"/>
              <a:t>7.05.2012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94626" y="1268760"/>
            <a:ext cx="8280000" cy="4570412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ru-RU" dirty="0" smtClean="0"/>
              <a:t>«увеличение к 2015 году доли публикаций российских исследователей в общем количестве публикаций в мировых научных журналах, индексируемых в базе данных «Сеть науки» (WEB of Science), до 2,44 процента»</a:t>
            </a:r>
          </a:p>
          <a:p>
            <a:pPr>
              <a:lnSpc>
                <a:spcPct val="120000"/>
              </a:lnSpc>
            </a:pPr>
            <a:r>
              <a:rPr lang="ru-RU" dirty="0" smtClean="0"/>
              <a:t>«вхождение к 2020 году не менее пяти российских университетов в первую сотню ведущих мировых университетов согласно мировому рейтингу университетов»</a:t>
            </a:r>
            <a:r>
              <a:rPr lang="en-US" dirty="0" smtClean="0"/>
              <a:t> </a:t>
            </a:r>
            <a:r>
              <a:rPr lang="ru-RU" dirty="0" smtClean="0"/>
              <a:t>(программа 5-100-2020)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5"/>
          <p:cNvGrpSpPr/>
          <p:nvPr/>
        </p:nvGrpSpPr>
        <p:grpSpPr>
          <a:xfrm>
            <a:off x="2843808" y="1921104"/>
            <a:ext cx="3456384" cy="3456384"/>
            <a:chOff x="2987824" y="1844824"/>
            <a:chExt cx="3456384" cy="3456384"/>
          </a:xfrm>
        </p:grpSpPr>
        <p:sp>
          <p:nvSpPr>
            <p:cNvPr id="30" name="Oval 29"/>
            <p:cNvSpPr/>
            <p:nvPr/>
          </p:nvSpPr>
          <p:spPr>
            <a:xfrm>
              <a:off x="2987824" y="1844824"/>
              <a:ext cx="3456384" cy="3456384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538487" y="2196397"/>
              <a:ext cx="24480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chemeClr val="bg1"/>
                  </a:solidFill>
                  <a:latin typeface="+mn-lt"/>
                </a:rPr>
                <a:t>Web of Science</a:t>
              </a:r>
              <a:endParaRPr lang="ru-RU" sz="2400" b="1" dirty="0" smtClean="0">
                <a:solidFill>
                  <a:schemeClr val="bg1"/>
                </a:solidFill>
                <a:latin typeface="+mn-lt"/>
              </a:endParaRPr>
            </a:p>
            <a:p>
              <a:pPr algn="ctr"/>
              <a:r>
                <a:rPr lang="en-US" sz="2000" b="1" dirty="0" smtClean="0">
                  <a:solidFill>
                    <a:schemeClr val="bg1"/>
                  </a:solidFill>
                  <a:latin typeface="+mn-lt"/>
                </a:rPr>
                <a:t>Core Collection</a:t>
              </a:r>
              <a:endParaRPr lang="ru-RU" sz="2000" b="1" dirty="0" smtClean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3369070" y="2887574"/>
              <a:ext cx="2736000" cy="190821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it-IT" dirty="0" smtClean="0">
                  <a:solidFill>
                    <a:schemeClr val="bg1"/>
                  </a:solidFill>
                  <a:latin typeface="+mn-lt"/>
                </a:rPr>
                <a:t>SCIE – </a:t>
              </a:r>
              <a:r>
                <a:rPr lang="ru-RU" dirty="0" smtClean="0">
                  <a:solidFill>
                    <a:schemeClr val="bg1"/>
                  </a:solidFill>
                  <a:latin typeface="+mn-lt"/>
                </a:rPr>
                <a:t>архив с </a:t>
              </a:r>
              <a:r>
                <a:rPr lang="it-IT" dirty="0" smtClean="0">
                  <a:solidFill>
                    <a:schemeClr val="bg1"/>
                  </a:solidFill>
                  <a:latin typeface="+mn-lt"/>
                </a:rPr>
                <a:t>1900</a:t>
              </a:r>
            </a:p>
            <a:p>
              <a:pPr lvl="0" algn="ctr"/>
              <a:r>
                <a:rPr lang="it-IT" dirty="0" smtClean="0">
                  <a:solidFill>
                    <a:schemeClr val="bg1"/>
                  </a:solidFill>
                  <a:latin typeface="+mn-lt"/>
                </a:rPr>
                <a:t>SSCI – </a:t>
              </a:r>
              <a:r>
                <a:rPr lang="ru-RU" dirty="0" smtClean="0">
                  <a:solidFill>
                    <a:schemeClr val="bg1"/>
                  </a:solidFill>
                  <a:latin typeface="+mn-lt"/>
                </a:rPr>
                <a:t>архив с </a:t>
              </a:r>
              <a:r>
                <a:rPr lang="it-IT" dirty="0" smtClean="0">
                  <a:solidFill>
                    <a:schemeClr val="bg1"/>
                  </a:solidFill>
                  <a:latin typeface="+mn-lt"/>
                </a:rPr>
                <a:t>1900</a:t>
              </a:r>
            </a:p>
            <a:p>
              <a:pPr lvl="0" algn="ctr">
                <a:spcAft>
                  <a:spcPts val="1200"/>
                </a:spcAft>
              </a:pPr>
              <a:r>
                <a:rPr lang="it-IT" dirty="0" smtClean="0">
                  <a:solidFill>
                    <a:schemeClr val="bg1"/>
                  </a:solidFill>
                  <a:latin typeface="+mn-lt"/>
                </a:rPr>
                <a:t>AHCI – </a:t>
              </a:r>
              <a:r>
                <a:rPr lang="ru-RU" dirty="0" smtClean="0">
                  <a:solidFill>
                    <a:schemeClr val="bg1"/>
                  </a:solidFill>
                  <a:latin typeface="+mn-lt"/>
                </a:rPr>
                <a:t>архив с </a:t>
              </a:r>
              <a:r>
                <a:rPr lang="it-IT" dirty="0" smtClean="0">
                  <a:solidFill>
                    <a:schemeClr val="bg1"/>
                  </a:solidFill>
                  <a:latin typeface="+mn-lt"/>
                </a:rPr>
                <a:t>1975</a:t>
              </a:r>
            </a:p>
            <a:p>
              <a:pPr lvl="0" algn="ctr"/>
              <a:r>
                <a:rPr lang="it-IT" dirty="0" smtClean="0">
                  <a:solidFill>
                    <a:schemeClr val="bg1"/>
                  </a:solidFill>
                </a:rPr>
                <a:t>CPCI – </a:t>
              </a:r>
              <a:r>
                <a:rPr lang="ru-RU" dirty="0" smtClean="0">
                  <a:solidFill>
                    <a:schemeClr val="bg1"/>
                  </a:solidFill>
                </a:rPr>
                <a:t>архив с </a:t>
              </a:r>
              <a:r>
                <a:rPr lang="it-IT" dirty="0" smtClean="0">
                  <a:solidFill>
                    <a:schemeClr val="bg1"/>
                  </a:solidFill>
                </a:rPr>
                <a:t>1990</a:t>
              </a:r>
            </a:p>
            <a:p>
              <a:pPr lvl="0" algn="ctr"/>
              <a:r>
                <a:rPr lang="it-IT" dirty="0" err="1" smtClean="0">
                  <a:solidFill>
                    <a:schemeClr val="bg1"/>
                  </a:solidFill>
                </a:rPr>
                <a:t>BkCI</a:t>
              </a:r>
              <a:r>
                <a:rPr lang="it-IT" dirty="0" smtClean="0">
                  <a:solidFill>
                    <a:schemeClr val="bg1"/>
                  </a:solidFill>
                </a:rPr>
                <a:t> – </a:t>
              </a:r>
              <a:r>
                <a:rPr lang="ru-RU" dirty="0" smtClean="0">
                  <a:solidFill>
                    <a:schemeClr val="bg1"/>
                  </a:solidFill>
                </a:rPr>
                <a:t>архив с </a:t>
              </a:r>
              <a:r>
                <a:rPr lang="it-IT" dirty="0" smtClean="0">
                  <a:solidFill>
                    <a:schemeClr val="bg1"/>
                  </a:solidFill>
                </a:rPr>
                <a:t>2005</a:t>
              </a:r>
            </a:p>
            <a:p>
              <a:pPr lvl="0" algn="ctr"/>
              <a:r>
                <a:rPr lang="en-US" dirty="0" smtClean="0">
                  <a:solidFill>
                    <a:schemeClr val="bg1"/>
                  </a:solidFill>
                </a:rPr>
                <a:t>IC/CCR</a:t>
              </a:r>
              <a:r>
                <a:rPr lang="it-IT" dirty="0" smtClean="0">
                  <a:solidFill>
                    <a:schemeClr val="bg1"/>
                  </a:solidFill>
                </a:rPr>
                <a:t> – </a:t>
              </a:r>
              <a:r>
                <a:rPr lang="ru-RU" dirty="0" smtClean="0">
                  <a:solidFill>
                    <a:schemeClr val="bg1"/>
                  </a:solidFill>
                </a:rPr>
                <a:t>архив с 1840</a:t>
              </a:r>
            </a:p>
          </p:txBody>
        </p:sp>
      </p:grpSp>
      <p:sp>
        <p:nvSpPr>
          <p:cNvPr id="49" name="Down Arrow 48"/>
          <p:cNvSpPr/>
          <p:nvPr/>
        </p:nvSpPr>
        <p:spPr>
          <a:xfrm rot="14581768">
            <a:off x="4311772" y="2306818"/>
            <a:ext cx="2040183" cy="1636521"/>
          </a:xfrm>
          <a:prstGeom prst="downArrow">
            <a:avLst>
              <a:gd name="adj1" fmla="val 79107"/>
              <a:gd name="adj2" fmla="val 35859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TextBox 49"/>
          <p:cNvSpPr txBox="1"/>
          <p:nvPr/>
        </p:nvSpPr>
        <p:spPr>
          <a:xfrm>
            <a:off x="6084168" y="1412776"/>
            <a:ext cx="29523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chemeClr val="tx2"/>
                </a:solidFill>
                <a:latin typeface="Georgia" pitchFamily="18" charset="0"/>
              </a:rPr>
              <a:t>Journal Citation Reports</a:t>
            </a:r>
            <a:endParaRPr lang="ru-RU" sz="2400" b="1" i="1" dirty="0">
              <a:solidFill>
                <a:schemeClr val="tx2"/>
              </a:solidFill>
              <a:latin typeface="Georgia" pitchFamily="18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6084168" y="2200592"/>
            <a:ext cx="295232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dirty="0" smtClean="0">
                <a:latin typeface="Arial"/>
              </a:rPr>
              <a:t>ежегодные отчеты по цитированию журналов в </a:t>
            </a:r>
            <a:r>
              <a:rPr lang="en-US" sz="2400" dirty="0" smtClean="0">
                <a:latin typeface="Arial"/>
              </a:rPr>
              <a:t/>
            </a:r>
            <a:br>
              <a:rPr lang="en-US" sz="2400" dirty="0" smtClean="0">
                <a:latin typeface="Arial"/>
              </a:rPr>
            </a:br>
            <a:r>
              <a:rPr lang="en-US" sz="2400" dirty="0" smtClean="0">
                <a:latin typeface="Arial"/>
              </a:rPr>
              <a:t>Web of Science Core Collection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44444E-6 L -0.17326 0.10463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" y="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0" grpId="0"/>
      <p:bldP spid="5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2800" b="1" i="1" dirty="0" smtClean="0">
                <a:solidFill>
                  <a:srgbClr val="FF8000"/>
                </a:solidFill>
                <a:latin typeface="Georgia" pitchFamily="18" charset="0"/>
              </a:rPr>
              <a:t>Journal Citation Reports</a:t>
            </a:r>
            <a:r>
              <a:rPr lang="ru-RU" sz="2800" b="1" i="1" dirty="0" smtClean="0">
                <a:solidFill>
                  <a:srgbClr val="FF8000"/>
                </a:solidFill>
                <a:latin typeface="Georgia" pitchFamily="18" charset="0"/>
              </a:rPr>
              <a:t> </a:t>
            </a:r>
            <a:r>
              <a:rPr lang="ru-RU" sz="2800" i="1" dirty="0" smtClean="0">
                <a:solidFill>
                  <a:srgbClr val="4B4B4B"/>
                </a:solidFill>
                <a:latin typeface="Georgia" pitchFamily="18" charset="0"/>
              </a:rPr>
              <a:t>– аналитический инструмент для оценки журналов</a:t>
            </a:r>
            <a:endParaRPr lang="ru-RU" sz="2800" i="1" dirty="0" smtClean="0">
              <a:solidFill>
                <a:srgbClr val="FF80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0157780\Documents\Trainings - PPT\live presentations\resources TR for science\demo_ru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8944" y="2011475"/>
            <a:ext cx="8266113" cy="1901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Title 6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Импакт-фактор – это среднее цитирование одной статьи</a:t>
            </a:r>
            <a:endParaRPr lang="ru-RU" dirty="0"/>
          </a:p>
        </p:txBody>
      </p:sp>
      <p:grpSp>
        <p:nvGrpSpPr>
          <p:cNvPr id="2" name="Group 59"/>
          <p:cNvGrpSpPr/>
          <p:nvPr/>
        </p:nvGrpSpPr>
        <p:grpSpPr>
          <a:xfrm>
            <a:off x="1071636" y="4150425"/>
            <a:ext cx="1152128" cy="1629438"/>
            <a:chOff x="1243679" y="3167714"/>
            <a:chExt cx="1152128" cy="1629438"/>
          </a:xfrm>
        </p:grpSpPr>
        <p:sp>
          <p:nvSpPr>
            <p:cNvPr id="5" name="Rectangle 4"/>
            <p:cNvSpPr/>
            <p:nvPr/>
          </p:nvSpPr>
          <p:spPr>
            <a:xfrm>
              <a:off x="1243679" y="3167714"/>
              <a:ext cx="1152128" cy="1629438"/>
            </a:xfrm>
            <a:prstGeom prst="rect">
              <a:avLst/>
            </a:prstGeom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272157" y="3690046"/>
              <a:ext cx="109517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200" b="1" dirty="0" smtClean="0">
                  <a:solidFill>
                    <a:srgbClr val="4B4B4B"/>
                  </a:solidFill>
                </a:rPr>
                <a:t>20</a:t>
              </a:r>
              <a:r>
                <a:rPr lang="en-US" sz="3200" b="1" dirty="0" smtClean="0">
                  <a:solidFill>
                    <a:srgbClr val="4B4B4B"/>
                  </a:solidFill>
                </a:rPr>
                <a:t>1</a:t>
              </a:r>
              <a:r>
                <a:rPr lang="ru-RU" sz="3200" b="1" dirty="0" smtClean="0">
                  <a:solidFill>
                    <a:srgbClr val="4B4B4B"/>
                  </a:solidFill>
                </a:rPr>
                <a:t>1</a:t>
              </a:r>
              <a:endParaRPr lang="ru-RU" sz="3200" b="1" dirty="0">
                <a:solidFill>
                  <a:srgbClr val="4B4B4B"/>
                </a:solidFill>
              </a:endParaRPr>
            </a:p>
          </p:txBody>
        </p:sp>
      </p:grpSp>
      <p:grpSp>
        <p:nvGrpSpPr>
          <p:cNvPr id="3" name="Group 60"/>
          <p:cNvGrpSpPr/>
          <p:nvPr/>
        </p:nvGrpSpPr>
        <p:grpSpPr>
          <a:xfrm>
            <a:off x="3995937" y="4150425"/>
            <a:ext cx="1152128" cy="1629438"/>
            <a:chOff x="1243679" y="3167714"/>
            <a:chExt cx="1152128" cy="1629438"/>
          </a:xfrm>
        </p:grpSpPr>
        <p:sp>
          <p:nvSpPr>
            <p:cNvPr id="62" name="Rectangle 61"/>
            <p:cNvSpPr/>
            <p:nvPr/>
          </p:nvSpPr>
          <p:spPr>
            <a:xfrm>
              <a:off x="1243679" y="3167714"/>
              <a:ext cx="1152128" cy="1629438"/>
            </a:xfrm>
            <a:prstGeom prst="rect">
              <a:avLst/>
            </a:prstGeom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1272157" y="3690046"/>
              <a:ext cx="109517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200" b="1" dirty="0" smtClean="0">
                  <a:solidFill>
                    <a:srgbClr val="4B4B4B"/>
                  </a:solidFill>
                </a:rPr>
                <a:t>2012</a:t>
              </a:r>
              <a:endParaRPr lang="ru-RU" sz="3200" b="1" dirty="0">
                <a:solidFill>
                  <a:srgbClr val="4B4B4B"/>
                </a:solidFill>
              </a:endParaRPr>
            </a:p>
          </p:txBody>
        </p:sp>
      </p:grpSp>
      <p:grpSp>
        <p:nvGrpSpPr>
          <p:cNvPr id="4" name="Group 21"/>
          <p:cNvGrpSpPr/>
          <p:nvPr/>
        </p:nvGrpSpPr>
        <p:grpSpPr>
          <a:xfrm>
            <a:off x="6920237" y="4150425"/>
            <a:ext cx="1152128" cy="1629438"/>
            <a:chOff x="6920237" y="2817242"/>
            <a:chExt cx="1152128" cy="1629438"/>
          </a:xfrm>
        </p:grpSpPr>
        <p:sp>
          <p:nvSpPr>
            <p:cNvPr id="65" name="Rectangle 64"/>
            <p:cNvSpPr/>
            <p:nvPr/>
          </p:nvSpPr>
          <p:spPr>
            <a:xfrm>
              <a:off x="6920237" y="2817242"/>
              <a:ext cx="1152128" cy="1629438"/>
            </a:xfrm>
            <a:prstGeom prst="rect">
              <a:avLst/>
            </a:prstGeom>
            <a:ln w="3175">
              <a:solidFill>
                <a:srgbClr val="FF8000"/>
              </a:solidFill>
            </a:ln>
            <a:effectLst>
              <a:outerShdw blurRad="40000" dist="23000" dir="5400000" rotWithShape="0">
                <a:srgbClr val="FF8000">
                  <a:alpha val="35000"/>
                </a:srgbClr>
              </a:outerShdw>
            </a:effectLst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6948715" y="3339574"/>
              <a:ext cx="109517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200" b="1" dirty="0" smtClean="0">
                  <a:solidFill>
                    <a:srgbClr val="FF8000"/>
                  </a:solidFill>
                </a:rPr>
                <a:t>2013</a:t>
              </a:r>
              <a:endParaRPr lang="ru-RU" sz="3200" b="1" dirty="0">
                <a:solidFill>
                  <a:srgbClr val="FF8000"/>
                </a:solidFill>
              </a:endParaRPr>
            </a:p>
          </p:txBody>
        </p:sp>
      </p:grpSp>
      <p:sp>
        <p:nvSpPr>
          <p:cNvPr id="68" name="Arc 67"/>
          <p:cNvSpPr/>
          <p:nvPr/>
        </p:nvSpPr>
        <p:spPr>
          <a:xfrm>
            <a:off x="1663653" y="3033991"/>
            <a:ext cx="5832648" cy="2304256"/>
          </a:xfrm>
          <a:prstGeom prst="arc">
            <a:avLst>
              <a:gd name="adj1" fmla="val 10947250"/>
              <a:gd name="adj2" fmla="val 21438061"/>
            </a:avLst>
          </a:prstGeom>
          <a:ln w="38100">
            <a:solidFill>
              <a:srgbClr val="FF8000"/>
            </a:solidFill>
            <a:headEnd type="arrow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Arc 66"/>
          <p:cNvSpPr/>
          <p:nvPr/>
        </p:nvSpPr>
        <p:spPr>
          <a:xfrm>
            <a:off x="4471965" y="3596992"/>
            <a:ext cx="3168352" cy="1584176"/>
          </a:xfrm>
          <a:prstGeom prst="arc">
            <a:avLst>
              <a:gd name="adj1" fmla="val 11453902"/>
              <a:gd name="adj2" fmla="val 20792998"/>
            </a:avLst>
          </a:prstGeom>
          <a:ln w="38100">
            <a:solidFill>
              <a:srgbClr val="FF8000"/>
            </a:solidFill>
            <a:headEnd type="arrow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TextBox 72"/>
          <p:cNvSpPr txBox="1"/>
          <p:nvPr/>
        </p:nvSpPr>
        <p:spPr>
          <a:xfrm>
            <a:off x="1259632" y="1747415"/>
            <a:ext cx="1359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+mn-lt"/>
              </a:rPr>
              <a:t>ИФ</a:t>
            </a:r>
            <a:r>
              <a:rPr lang="ru-RU" sz="2400" baseline="-25000" dirty="0" smtClean="0">
                <a:latin typeface="+mn-lt"/>
              </a:rPr>
              <a:t>2013</a:t>
            </a:r>
            <a:r>
              <a:rPr lang="ru-RU" sz="2400" dirty="0" smtClean="0">
                <a:latin typeface="+mn-lt"/>
              </a:rPr>
              <a:t> =</a:t>
            </a:r>
            <a:endParaRPr lang="ru-RU" sz="2400" dirty="0">
              <a:latin typeface="+mn-lt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2713903" y="1459383"/>
            <a:ext cx="48115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FF8000"/>
                </a:solidFill>
                <a:latin typeface="+mn-lt"/>
              </a:rPr>
              <a:t>количество цитирований в 2013 </a:t>
            </a:r>
            <a:endParaRPr lang="ru-RU" sz="2400" dirty="0">
              <a:solidFill>
                <a:srgbClr val="FF8000"/>
              </a:solidFill>
              <a:latin typeface="+mn-lt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2686748" y="2035447"/>
            <a:ext cx="48658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>
                <a:latin typeface="+mn-lt"/>
              </a:rPr>
              <a:t>количество статей в 20</a:t>
            </a:r>
            <a:r>
              <a:rPr lang="en-US" sz="2400" dirty="0" smtClean="0">
                <a:latin typeface="+mn-lt"/>
              </a:rPr>
              <a:t>1</a:t>
            </a:r>
            <a:r>
              <a:rPr lang="ru-RU" sz="2400" dirty="0" smtClean="0">
                <a:latin typeface="+mn-lt"/>
              </a:rPr>
              <a:t>1 и 2012</a:t>
            </a:r>
            <a:endParaRPr lang="ru-RU" sz="2400" dirty="0">
              <a:latin typeface="+mn-lt"/>
            </a:endParaRPr>
          </a:p>
        </p:txBody>
      </p:sp>
      <p:cxnSp>
        <p:nvCxnSpPr>
          <p:cNvPr id="77" name="Straight Connector 76"/>
          <p:cNvCxnSpPr/>
          <p:nvPr/>
        </p:nvCxnSpPr>
        <p:spPr>
          <a:xfrm>
            <a:off x="2570942" y="1978248"/>
            <a:ext cx="5097497" cy="1480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67" grpId="0" animBg="1"/>
      <p:bldP spid="74" grpId="0"/>
      <p:bldP spid="75" grpId="0" build="allAtOnce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Распределение журналов по </a:t>
            </a:r>
            <a:r>
              <a:rPr lang="ru-RU" dirty="0" err="1" smtClean="0"/>
              <a:t>импакт-факторам</a:t>
            </a:r>
            <a:endParaRPr lang="ru-RU" dirty="0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4905967" y="1396188"/>
            <a:ext cx="0" cy="4426800"/>
          </a:xfrm>
          <a:prstGeom prst="line">
            <a:avLst/>
          </a:prstGeom>
          <a:ln w="76200">
            <a:solidFill>
              <a:srgbClr val="0070C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3528669" y="3779695"/>
            <a:ext cx="2754596" cy="970570"/>
          </a:xfrm>
          <a:prstGeom prst="rect">
            <a:avLst/>
          </a:prstGeom>
          <a:solidFill>
            <a:srgbClr val="99CCFF"/>
          </a:solidFill>
          <a:ln w="38100"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" name="Straight Connector 3"/>
          <p:cNvCxnSpPr/>
          <p:nvPr/>
        </p:nvCxnSpPr>
        <p:spPr>
          <a:xfrm>
            <a:off x="3501811" y="1396188"/>
            <a:ext cx="2808312" cy="0"/>
          </a:xfrm>
          <a:prstGeom prst="line">
            <a:avLst/>
          </a:prstGeom>
          <a:ln w="76200">
            <a:solidFill>
              <a:srgbClr val="0070C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3501811" y="5860684"/>
            <a:ext cx="2808312" cy="0"/>
          </a:xfrm>
          <a:prstGeom prst="line">
            <a:avLst/>
          </a:prstGeom>
          <a:ln w="76200">
            <a:solidFill>
              <a:srgbClr val="0070C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3501811" y="3777253"/>
            <a:ext cx="2808312" cy="0"/>
          </a:xfrm>
          <a:prstGeom prst="line">
            <a:avLst/>
          </a:prstGeom>
          <a:ln w="76200">
            <a:solidFill>
              <a:srgbClr val="0070C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3501811" y="4744560"/>
            <a:ext cx="2808312" cy="0"/>
          </a:xfrm>
          <a:prstGeom prst="line">
            <a:avLst/>
          </a:prstGeom>
          <a:ln w="76200">
            <a:solidFill>
              <a:srgbClr val="0070C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501811" y="4204500"/>
            <a:ext cx="2808312" cy="0"/>
          </a:xfrm>
          <a:prstGeom prst="line">
            <a:avLst/>
          </a:prstGeom>
          <a:ln w="76200">
            <a:solidFill>
              <a:srgbClr val="0070C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594044" y="5586507"/>
            <a:ext cx="8162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solidFill>
                  <a:srgbClr val="0070C0"/>
                </a:solidFill>
                <a:latin typeface="Georgia" pitchFamily="18" charset="0"/>
              </a:rPr>
              <a:t>min</a:t>
            </a:r>
            <a:endParaRPr lang="ru-RU" sz="2400" b="1" i="1" dirty="0">
              <a:solidFill>
                <a:srgbClr val="0070C0"/>
              </a:solidFill>
              <a:latin typeface="Georgia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534732" y="1135866"/>
            <a:ext cx="8755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solidFill>
                  <a:srgbClr val="0070C0"/>
                </a:solidFill>
                <a:latin typeface="Georgia" pitchFamily="18" charset="0"/>
              </a:rPr>
              <a:t>max</a:t>
            </a:r>
            <a:endParaRPr lang="ru-RU" sz="2400" b="1" i="1" dirty="0">
              <a:solidFill>
                <a:srgbClr val="0070C0"/>
              </a:solidFill>
              <a:latin typeface="Georgia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872878" y="5082451"/>
            <a:ext cx="7697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latin typeface="Georgia" pitchFamily="18" charset="0"/>
              </a:rPr>
              <a:t>25%</a:t>
            </a:r>
            <a:endParaRPr lang="ru-RU" sz="2400" i="1" dirty="0">
              <a:latin typeface="Georgia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872878" y="3742009"/>
            <a:ext cx="7697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latin typeface="Georgia" pitchFamily="18" charset="0"/>
              </a:rPr>
              <a:t>25%</a:t>
            </a:r>
            <a:endParaRPr lang="ru-RU" sz="2400" i="1" dirty="0">
              <a:latin typeface="Georgia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872878" y="2355888"/>
            <a:ext cx="7697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latin typeface="Georgia" pitchFamily="18" charset="0"/>
              </a:rPr>
              <a:t>25%</a:t>
            </a:r>
            <a:endParaRPr lang="ru-RU" sz="2400" i="1" dirty="0">
              <a:latin typeface="Georgia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872878" y="4218355"/>
            <a:ext cx="7697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latin typeface="Georgia" pitchFamily="18" charset="0"/>
              </a:rPr>
              <a:t>25%</a:t>
            </a:r>
            <a:endParaRPr lang="ru-RU" sz="2400" i="1" dirty="0">
              <a:latin typeface="Georgia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763688" y="3960766"/>
            <a:ext cx="16466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rgbClr val="0070C0"/>
                </a:solidFill>
                <a:latin typeface="Georgia" pitchFamily="18" charset="0"/>
              </a:rPr>
              <a:t>медиана</a:t>
            </a:r>
            <a:endParaRPr lang="ru-RU" sz="2400" b="1" i="1" dirty="0">
              <a:solidFill>
                <a:srgbClr val="0070C0"/>
              </a:solidFill>
              <a:latin typeface="Georgia" pitchFamily="18" charset="0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6670163" y="2298689"/>
            <a:ext cx="595035" cy="576064"/>
            <a:chOff x="7596336" y="1700808"/>
            <a:chExt cx="595035" cy="576064"/>
          </a:xfrm>
        </p:grpSpPr>
        <p:sp>
          <p:nvSpPr>
            <p:cNvPr id="28" name="Oval 27"/>
            <p:cNvSpPr/>
            <p:nvPr/>
          </p:nvSpPr>
          <p:spPr>
            <a:xfrm>
              <a:off x="7605821" y="1700808"/>
              <a:ext cx="576064" cy="576064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7596336" y="1758008"/>
              <a:ext cx="59503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chemeClr val="bg1"/>
                  </a:solidFill>
                </a:rPr>
                <a:t>Q1</a:t>
              </a:r>
              <a:endParaRPr lang="ru-RU" sz="2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6670163" y="3645024"/>
            <a:ext cx="595035" cy="576064"/>
            <a:chOff x="7596336" y="1700808"/>
            <a:chExt cx="595035" cy="576064"/>
          </a:xfrm>
        </p:grpSpPr>
        <p:sp>
          <p:nvSpPr>
            <p:cNvPr id="31" name="Oval 30"/>
            <p:cNvSpPr/>
            <p:nvPr/>
          </p:nvSpPr>
          <p:spPr>
            <a:xfrm>
              <a:off x="7605821" y="1700808"/>
              <a:ext cx="576064" cy="576064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7596336" y="1758008"/>
              <a:ext cx="59503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chemeClr val="bg1"/>
                  </a:solidFill>
                </a:rPr>
                <a:t>Q2</a:t>
              </a:r>
              <a:endParaRPr lang="ru-RU" sz="2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6670163" y="4164320"/>
            <a:ext cx="595035" cy="576064"/>
            <a:chOff x="7596336" y="1700808"/>
            <a:chExt cx="595035" cy="576064"/>
          </a:xfrm>
        </p:grpSpPr>
        <p:sp>
          <p:nvSpPr>
            <p:cNvPr id="34" name="Oval 33"/>
            <p:cNvSpPr/>
            <p:nvPr/>
          </p:nvSpPr>
          <p:spPr>
            <a:xfrm>
              <a:off x="7605821" y="1700808"/>
              <a:ext cx="576064" cy="576064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7596336" y="1758008"/>
              <a:ext cx="59503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chemeClr val="bg1"/>
                  </a:solidFill>
                </a:rPr>
                <a:t>Q3</a:t>
              </a:r>
              <a:endParaRPr lang="ru-RU" sz="2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6670163" y="5014590"/>
            <a:ext cx="595035" cy="576064"/>
            <a:chOff x="7596336" y="1700808"/>
            <a:chExt cx="595035" cy="576064"/>
          </a:xfrm>
        </p:grpSpPr>
        <p:sp>
          <p:nvSpPr>
            <p:cNvPr id="37" name="Oval 36"/>
            <p:cNvSpPr/>
            <p:nvPr/>
          </p:nvSpPr>
          <p:spPr>
            <a:xfrm>
              <a:off x="7605821" y="1700808"/>
              <a:ext cx="576064" cy="576064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7596336" y="1758008"/>
              <a:ext cx="59503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chemeClr val="bg1"/>
                  </a:solidFill>
                </a:rPr>
                <a:t>Q4</a:t>
              </a:r>
              <a:endParaRPr lang="ru-RU" sz="2400" b="1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9" grpId="0"/>
      <p:bldP spid="20" grpId="0"/>
      <p:bldP spid="21" grpId="0"/>
      <p:bldP spid="22" grpId="0"/>
      <p:bldP spid="2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Основные сценарии публикационной деятельности</a:t>
            </a:r>
            <a:endParaRPr lang="ru-RU" dirty="0"/>
          </a:p>
        </p:txBody>
      </p:sp>
      <p:grpSp>
        <p:nvGrpSpPr>
          <p:cNvPr id="30" name="Group 29"/>
          <p:cNvGrpSpPr/>
          <p:nvPr/>
        </p:nvGrpSpPr>
        <p:grpSpPr>
          <a:xfrm>
            <a:off x="1763688" y="1135866"/>
            <a:ext cx="5501510" cy="4912306"/>
            <a:chOff x="1763688" y="1135866"/>
            <a:chExt cx="5501510" cy="4912306"/>
          </a:xfrm>
        </p:grpSpPr>
        <p:cxnSp>
          <p:nvCxnSpPr>
            <p:cNvPr id="9" name="Straight Connector 8"/>
            <p:cNvCxnSpPr/>
            <p:nvPr/>
          </p:nvCxnSpPr>
          <p:spPr>
            <a:xfrm flipV="1">
              <a:off x="4905967" y="1396188"/>
              <a:ext cx="0" cy="4426800"/>
            </a:xfrm>
            <a:prstGeom prst="line">
              <a:avLst/>
            </a:prstGeom>
            <a:ln w="76200">
              <a:solidFill>
                <a:srgbClr val="0070C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11"/>
            <p:cNvSpPr/>
            <p:nvPr/>
          </p:nvSpPr>
          <p:spPr>
            <a:xfrm>
              <a:off x="3528669" y="3779695"/>
              <a:ext cx="2754596" cy="970570"/>
            </a:xfrm>
            <a:prstGeom prst="rect">
              <a:avLst/>
            </a:prstGeom>
            <a:solidFill>
              <a:srgbClr val="99CCFF"/>
            </a:solidFill>
            <a:ln w="38100">
              <a:solidFill>
                <a:srgbClr val="0070C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3501811" y="1396188"/>
              <a:ext cx="2808312" cy="0"/>
            </a:xfrm>
            <a:prstGeom prst="line">
              <a:avLst/>
            </a:prstGeom>
            <a:ln w="76200">
              <a:solidFill>
                <a:srgbClr val="0070C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>
              <a:off x="3501811" y="5860684"/>
              <a:ext cx="2808312" cy="0"/>
            </a:xfrm>
            <a:prstGeom prst="line">
              <a:avLst/>
            </a:prstGeom>
            <a:ln w="76200">
              <a:solidFill>
                <a:srgbClr val="0070C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3501811" y="3777253"/>
              <a:ext cx="2808312" cy="0"/>
            </a:xfrm>
            <a:prstGeom prst="line">
              <a:avLst/>
            </a:prstGeom>
            <a:ln w="76200">
              <a:solidFill>
                <a:srgbClr val="0070C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3501811" y="4744560"/>
              <a:ext cx="2808312" cy="0"/>
            </a:xfrm>
            <a:prstGeom prst="line">
              <a:avLst/>
            </a:prstGeom>
            <a:ln w="76200">
              <a:solidFill>
                <a:srgbClr val="0070C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3501811" y="4204500"/>
              <a:ext cx="2808312" cy="0"/>
            </a:xfrm>
            <a:prstGeom prst="line">
              <a:avLst/>
            </a:prstGeom>
            <a:ln w="76200">
              <a:solidFill>
                <a:srgbClr val="0070C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2594044" y="5586507"/>
              <a:ext cx="8162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i="1" dirty="0" smtClean="0">
                  <a:solidFill>
                    <a:srgbClr val="0070C0"/>
                  </a:solidFill>
                  <a:latin typeface="Georgia" pitchFamily="18" charset="0"/>
                </a:rPr>
                <a:t>min</a:t>
              </a:r>
              <a:endParaRPr lang="ru-RU" sz="2400" b="1" i="1" dirty="0">
                <a:solidFill>
                  <a:srgbClr val="0070C0"/>
                </a:solidFill>
                <a:latin typeface="Georgia" pitchFamily="18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534732" y="1135866"/>
              <a:ext cx="87556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i="1" dirty="0" smtClean="0">
                  <a:solidFill>
                    <a:srgbClr val="0070C0"/>
                  </a:solidFill>
                  <a:latin typeface="Georgia" pitchFamily="18" charset="0"/>
                </a:rPr>
                <a:t>max</a:t>
              </a:r>
              <a:endParaRPr lang="ru-RU" sz="2400" b="1" i="1" dirty="0">
                <a:solidFill>
                  <a:srgbClr val="0070C0"/>
                </a:solidFill>
                <a:latin typeface="Georgia" pitchFamily="18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872878" y="5082451"/>
              <a:ext cx="76976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 smtClean="0">
                  <a:latin typeface="Georgia" pitchFamily="18" charset="0"/>
                </a:rPr>
                <a:t>25%</a:t>
              </a:r>
              <a:endParaRPr lang="ru-RU" sz="2400" i="1" dirty="0">
                <a:latin typeface="Georgia" pitchFamily="18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872878" y="3742009"/>
              <a:ext cx="76976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 smtClean="0">
                  <a:latin typeface="Georgia" pitchFamily="18" charset="0"/>
                </a:rPr>
                <a:t>25%</a:t>
              </a:r>
              <a:endParaRPr lang="ru-RU" sz="2400" i="1" dirty="0">
                <a:latin typeface="Georgia" pitchFamily="18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872878" y="2355888"/>
              <a:ext cx="76976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 smtClean="0">
                  <a:latin typeface="Georgia" pitchFamily="18" charset="0"/>
                </a:rPr>
                <a:t>25%</a:t>
              </a:r>
              <a:endParaRPr lang="ru-RU" sz="2400" i="1" dirty="0">
                <a:latin typeface="Georgia" pitchFamily="18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872878" y="4218355"/>
              <a:ext cx="76976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 smtClean="0">
                  <a:latin typeface="Georgia" pitchFamily="18" charset="0"/>
                </a:rPr>
                <a:t>25%</a:t>
              </a:r>
              <a:endParaRPr lang="ru-RU" sz="2400" i="1" dirty="0">
                <a:latin typeface="Georgia" pitchFamily="18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763688" y="3960766"/>
              <a:ext cx="164660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i="1" dirty="0" smtClean="0">
                  <a:solidFill>
                    <a:srgbClr val="0070C0"/>
                  </a:solidFill>
                  <a:latin typeface="Georgia" pitchFamily="18" charset="0"/>
                </a:rPr>
                <a:t>медиана</a:t>
              </a:r>
              <a:endParaRPr lang="ru-RU" sz="2400" b="1" i="1" dirty="0">
                <a:solidFill>
                  <a:srgbClr val="0070C0"/>
                </a:solidFill>
                <a:latin typeface="Georgia" pitchFamily="18" charset="0"/>
              </a:endParaRPr>
            </a:p>
          </p:txBody>
        </p:sp>
        <p:grpSp>
          <p:nvGrpSpPr>
            <p:cNvPr id="3" name="Group 28"/>
            <p:cNvGrpSpPr/>
            <p:nvPr/>
          </p:nvGrpSpPr>
          <p:grpSpPr>
            <a:xfrm>
              <a:off x="6670163" y="2298689"/>
              <a:ext cx="595035" cy="576064"/>
              <a:chOff x="7596336" y="1700808"/>
              <a:chExt cx="595035" cy="576064"/>
            </a:xfrm>
          </p:grpSpPr>
          <p:sp>
            <p:nvSpPr>
              <p:cNvPr id="28" name="Oval 27"/>
              <p:cNvSpPr/>
              <p:nvPr/>
            </p:nvSpPr>
            <p:spPr>
              <a:xfrm>
                <a:off x="7605821" y="1700808"/>
                <a:ext cx="576064" cy="576064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7596336" y="1758008"/>
                <a:ext cx="59503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 smtClean="0">
                    <a:solidFill>
                      <a:schemeClr val="bg1"/>
                    </a:solidFill>
                  </a:rPr>
                  <a:t>Q1</a:t>
                </a:r>
                <a:endParaRPr lang="ru-RU" sz="24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8" name="Group 29"/>
            <p:cNvGrpSpPr/>
            <p:nvPr/>
          </p:nvGrpSpPr>
          <p:grpSpPr>
            <a:xfrm>
              <a:off x="6670163" y="3645024"/>
              <a:ext cx="595035" cy="576064"/>
              <a:chOff x="7596336" y="1700808"/>
              <a:chExt cx="595035" cy="576064"/>
            </a:xfrm>
          </p:grpSpPr>
          <p:sp>
            <p:nvSpPr>
              <p:cNvPr id="31" name="Oval 30"/>
              <p:cNvSpPr/>
              <p:nvPr/>
            </p:nvSpPr>
            <p:spPr>
              <a:xfrm>
                <a:off x="7605821" y="1700808"/>
                <a:ext cx="576064" cy="576064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7596336" y="1758008"/>
                <a:ext cx="59503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 smtClean="0">
                    <a:solidFill>
                      <a:schemeClr val="bg1"/>
                    </a:solidFill>
                  </a:rPr>
                  <a:t>Q2</a:t>
                </a:r>
                <a:endParaRPr lang="ru-RU" sz="24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0" name="Group 32"/>
            <p:cNvGrpSpPr/>
            <p:nvPr/>
          </p:nvGrpSpPr>
          <p:grpSpPr>
            <a:xfrm>
              <a:off x="6670163" y="4164320"/>
              <a:ext cx="595035" cy="576064"/>
              <a:chOff x="7596336" y="1700808"/>
              <a:chExt cx="595035" cy="576064"/>
            </a:xfrm>
          </p:grpSpPr>
          <p:sp>
            <p:nvSpPr>
              <p:cNvPr id="34" name="Oval 33"/>
              <p:cNvSpPr/>
              <p:nvPr/>
            </p:nvSpPr>
            <p:spPr>
              <a:xfrm>
                <a:off x="7605821" y="1700808"/>
                <a:ext cx="576064" cy="576064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7596336" y="1758008"/>
                <a:ext cx="59503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 smtClean="0">
                    <a:solidFill>
                      <a:schemeClr val="bg1"/>
                    </a:solidFill>
                  </a:rPr>
                  <a:t>Q3</a:t>
                </a:r>
                <a:endParaRPr lang="ru-RU" sz="24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1" name="Group 35"/>
            <p:cNvGrpSpPr/>
            <p:nvPr/>
          </p:nvGrpSpPr>
          <p:grpSpPr>
            <a:xfrm>
              <a:off x="6670163" y="5014590"/>
              <a:ext cx="595035" cy="576064"/>
              <a:chOff x="7596336" y="1700808"/>
              <a:chExt cx="595035" cy="576064"/>
            </a:xfrm>
          </p:grpSpPr>
          <p:sp>
            <p:nvSpPr>
              <p:cNvPr id="37" name="Oval 36"/>
              <p:cNvSpPr/>
              <p:nvPr/>
            </p:nvSpPr>
            <p:spPr>
              <a:xfrm>
                <a:off x="7605821" y="1700808"/>
                <a:ext cx="576064" cy="576064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7596336" y="1758008"/>
                <a:ext cx="59503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 smtClean="0">
                    <a:solidFill>
                      <a:schemeClr val="bg1"/>
                    </a:solidFill>
                  </a:rPr>
                  <a:t>Q4</a:t>
                </a:r>
                <a:endParaRPr lang="ru-RU" sz="2400" b="1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46" name="Group 45"/>
          <p:cNvGrpSpPr/>
          <p:nvPr/>
        </p:nvGrpSpPr>
        <p:grpSpPr>
          <a:xfrm>
            <a:off x="6228184" y="3731320"/>
            <a:ext cx="2664296" cy="830997"/>
            <a:chOff x="6228184" y="3731320"/>
            <a:chExt cx="2664296" cy="830997"/>
          </a:xfrm>
        </p:grpSpPr>
        <p:sp>
          <p:nvSpPr>
            <p:cNvPr id="41" name="Rectangle 40"/>
            <p:cNvSpPr/>
            <p:nvPr/>
          </p:nvSpPr>
          <p:spPr>
            <a:xfrm>
              <a:off x="6228184" y="3786778"/>
              <a:ext cx="2664296" cy="720080"/>
            </a:xfrm>
            <a:prstGeom prst="rect">
              <a:avLst/>
            </a:prstGeom>
            <a:gradFill flip="none" rotWithShape="1">
              <a:gsLst>
                <a:gs pos="0">
                  <a:srgbClr val="0070C0">
                    <a:alpha val="20000"/>
                  </a:srgbClr>
                </a:gs>
                <a:gs pos="100000">
                  <a:srgbClr val="99CCFF">
                    <a:alpha val="0"/>
                  </a:srgbClr>
                </a:gs>
              </a:gsLst>
              <a:lin ang="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6228184" y="3731320"/>
              <a:ext cx="227670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i="1" dirty="0" smtClean="0">
                  <a:latin typeface="Georgia" pitchFamily="18" charset="0"/>
                </a:rPr>
                <a:t>Умеренная</a:t>
              </a:r>
            </a:p>
            <a:p>
              <a:r>
                <a:rPr lang="ru-RU" sz="2400" i="1" dirty="0" smtClean="0">
                  <a:latin typeface="Georgia" pitchFamily="18" charset="0"/>
                </a:rPr>
                <a:t>стратегия</a:t>
              </a:r>
              <a:endParaRPr lang="ru-RU" sz="2400" i="1" dirty="0">
                <a:latin typeface="Georgia" pitchFamily="18" charset="0"/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6228184" y="4869160"/>
            <a:ext cx="2736304" cy="830997"/>
            <a:chOff x="6228184" y="4869160"/>
            <a:chExt cx="2736304" cy="830997"/>
          </a:xfrm>
        </p:grpSpPr>
        <p:sp>
          <p:nvSpPr>
            <p:cNvPr id="40" name="Rectangle 39"/>
            <p:cNvSpPr/>
            <p:nvPr/>
          </p:nvSpPr>
          <p:spPr>
            <a:xfrm>
              <a:off x="6228184" y="4924618"/>
              <a:ext cx="2664296" cy="720080"/>
            </a:xfrm>
            <a:prstGeom prst="rect">
              <a:avLst/>
            </a:prstGeom>
            <a:gradFill flip="none" rotWithShape="1">
              <a:gsLst>
                <a:gs pos="0">
                  <a:srgbClr val="0070C0">
                    <a:alpha val="20000"/>
                  </a:srgbClr>
                </a:gs>
                <a:gs pos="100000">
                  <a:srgbClr val="99CCFF">
                    <a:alpha val="0"/>
                  </a:srgbClr>
                </a:gs>
              </a:gsLst>
              <a:lin ang="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6228184" y="4869160"/>
              <a:ext cx="273630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i="1" dirty="0" smtClean="0">
                  <a:latin typeface="Georgia" pitchFamily="18" charset="0"/>
                </a:rPr>
                <a:t>Консервативная </a:t>
              </a:r>
            </a:p>
            <a:p>
              <a:r>
                <a:rPr lang="ru-RU" sz="2400" i="1" dirty="0" smtClean="0">
                  <a:latin typeface="Georgia" pitchFamily="18" charset="0"/>
                </a:rPr>
                <a:t>стратегия</a:t>
              </a:r>
              <a:endParaRPr lang="ru-RU" sz="2400" i="1" dirty="0">
                <a:latin typeface="Georgia" pitchFamily="18" charset="0"/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6228184" y="2136811"/>
            <a:ext cx="2664296" cy="830997"/>
            <a:chOff x="6228184" y="2136811"/>
            <a:chExt cx="2664296" cy="830997"/>
          </a:xfrm>
        </p:grpSpPr>
        <p:sp>
          <p:nvSpPr>
            <p:cNvPr id="42" name="Rectangle 41"/>
            <p:cNvSpPr/>
            <p:nvPr/>
          </p:nvSpPr>
          <p:spPr>
            <a:xfrm>
              <a:off x="6228184" y="2192269"/>
              <a:ext cx="2664296" cy="720080"/>
            </a:xfrm>
            <a:prstGeom prst="rect">
              <a:avLst/>
            </a:prstGeom>
            <a:gradFill flip="none" rotWithShape="1">
              <a:gsLst>
                <a:gs pos="0">
                  <a:srgbClr val="0070C0">
                    <a:alpha val="20000"/>
                  </a:srgbClr>
                </a:gs>
                <a:gs pos="100000">
                  <a:srgbClr val="99CCFF">
                    <a:alpha val="0"/>
                  </a:srgbClr>
                </a:gs>
              </a:gsLst>
              <a:lin ang="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228184" y="2136811"/>
              <a:ext cx="227670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i="1" dirty="0" smtClean="0">
                  <a:latin typeface="Georgia" pitchFamily="18" charset="0"/>
                </a:rPr>
                <a:t>Агрессивная стратегия</a:t>
              </a:r>
              <a:endParaRPr lang="ru-RU" sz="2400" i="1" dirty="0">
                <a:latin typeface="Georgia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59259E-6 L -0.14271 -0.0002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000" b="1" dirty="0" smtClean="0">
                <a:solidFill>
                  <a:schemeClr val="tx2"/>
                </a:solidFill>
              </a:rPr>
              <a:t>EndNote online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ru-RU" sz="4800" dirty="0" smtClean="0"/>
              <a:t>подготовьте свои статьи </a:t>
            </a:r>
            <a:br>
              <a:rPr lang="ru-RU" sz="4800" dirty="0" smtClean="0"/>
            </a:br>
            <a:r>
              <a:rPr lang="ru-RU" sz="4800" dirty="0" smtClean="0"/>
              <a:t>к публикации</a:t>
            </a:r>
            <a:endParaRPr lang="ru-RU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64095" y="2260029"/>
            <a:ext cx="774035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i="1" dirty="0" smtClean="0">
                <a:solidFill>
                  <a:schemeClr val="tx2"/>
                </a:solidFill>
                <a:latin typeface="Georgia" pitchFamily="18" charset="0"/>
              </a:rPr>
              <a:t>EndNote online </a:t>
            </a:r>
            <a:r>
              <a:rPr lang="en-US" sz="2800" b="1" i="1" dirty="0" smtClean="0">
                <a:latin typeface="Georgia" pitchFamily="18" charset="0"/>
              </a:rPr>
              <a:t>– </a:t>
            </a:r>
          </a:p>
          <a:p>
            <a:pPr>
              <a:lnSpc>
                <a:spcPct val="150000"/>
              </a:lnSpc>
            </a:pPr>
            <a:r>
              <a:rPr lang="ru-RU" sz="2800" i="1" dirty="0" smtClean="0">
                <a:solidFill>
                  <a:srgbClr val="4B4B4B"/>
                </a:solidFill>
                <a:latin typeface="Georgia" pitchFamily="18" charset="0"/>
              </a:rPr>
              <a:t>Ваша персональная библиотека</a:t>
            </a:r>
            <a:endParaRPr lang="en-US" sz="2800" i="1" dirty="0" smtClean="0">
              <a:solidFill>
                <a:srgbClr val="4B4B4B"/>
              </a:solidFill>
              <a:latin typeface="Georgia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792088" y="2348880"/>
            <a:ext cx="0" cy="1224000"/>
          </a:xfrm>
          <a:prstGeom prst="line">
            <a:avLst/>
          </a:prstGeom>
          <a:ln w="152400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87524" y="308654"/>
            <a:ext cx="8568952" cy="57126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2000" y="297774"/>
            <a:ext cx="8640000" cy="56515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139952" y="1700808"/>
            <a:ext cx="4353279" cy="36004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2.44%</a:t>
            </a:r>
            <a:r>
              <a:rPr lang="en-US" dirty="0" smtClean="0"/>
              <a:t> </a:t>
            </a:r>
            <a:r>
              <a:rPr lang="ru-RU" dirty="0" smtClean="0"/>
              <a:t>−</a:t>
            </a:r>
            <a:r>
              <a:rPr lang="en-US" dirty="0" smtClean="0"/>
              <a:t> </a:t>
            </a:r>
            <a:r>
              <a:rPr lang="ru-RU" dirty="0" smtClean="0"/>
              <a:t>это сколько?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6490710" y="6389795"/>
            <a:ext cx="25619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i="1" dirty="0" smtClean="0">
                <a:solidFill>
                  <a:schemeClr val="bg1"/>
                </a:solidFill>
                <a:latin typeface="Georgia" pitchFamily="18" charset="0"/>
              </a:rPr>
              <a:t>по состоянию на 19</a:t>
            </a:r>
            <a:r>
              <a:rPr lang="en-US" sz="1400" i="1" dirty="0" smtClean="0">
                <a:solidFill>
                  <a:schemeClr val="bg1"/>
                </a:solidFill>
                <a:latin typeface="Georgia" pitchFamily="18" charset="0"/>
              </a:rPr>
              <a:t>.</a:t>
            </a:r>
            <a:r>
              <a:rPr lang="ru-RU" sz="1400" i="1" dirty="0" smtClean="0">
                <a:solidFill>
                  <a:schemeClr val="bg1"/>
                </a:solidFill>
                <a:latin typeface="Georgia" pitchFamily="18" charset="0"/>
              </a:rPr>
              <a:t>09</a:t>
            </a:r>
            <a:r>
              <a:rPr lang="en-US" sz="1400" i="1" dirty="0" smtClean="0">
                <a:solidFill>
                  <a:schemeClr val="bg1"/>
                </a:solidFill>
                <a:latin typeface="Georgia" pitchFamily="18" charset="0"/>
              </a:rPr>
              <a:t>.</a:t>
            </a:r>
            <a:r>
              <a:rPr lang="ru-RU" sz="1400" i="1" dirty="0" smtClean="0">
                <a:solidFill>
                  <a:schemeClr val="bg1"/>
                </a:solidFill>
                <a:latin typeface="Georgia" pitchFamily="18" charset="0"/>
              </a:rPr>
              <a:t>2014</a:t>
            </a:r>
            <a:endParaRPr lang="ru-RU" sz="1400" i="1" dirty="0">
              <a:solidFill>
                <a:schemeClr val="bg1"/>
              </a:solidFill>
              <a:latin typeface="Georgia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5450" y="1261393"/>
            <a:ext cx="8291513" cy="4687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0" name="Straight Connector 6"/>
          <p:cNvCxnSpPr/>
          <p:nvPr/>
        </p:nvCxnSpPr>
        <p:spPr>
          <a:xfrm flipH="1">
            <a:off x="1353268" y="1700825"/>
            <a:ext cx="104775" cy="204788"/>
          </a:xfrm>
          <a:prstGeom prst="line">
            <a:avLst/>
          </a:prstGeom>
          <a:ln w="12700">
            <a:solidFill>
              <a:srgbClr val="4B4B4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9"/>
          <p:cNvSpPr txBox="1"/>
          <p:nvPr/>
        </p:nvSpPr>
        <p:spPr>
          <a:xfrm>
            <a:off x="1374859" y="1370458"/>
            <a:ext cx="83869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2.55%</a:t>
            </a:r>
            <a:endParaRPr lang="ru-RU" dirty="0"/>
          </a:p>
        </p:txBody>
      </p:sp>
      <p:cxnSp>
        <p:nvCxnSpPr>
          <p:cNvPr id="22" name="Straight Connector 5"/>
          <p:cNvCxnSpPr/>
          <p:nvPr/>
        </p:nvCxnSpPr>
        <p:spPr>
          <a:xfrm flipH="1">
            <a:off x="2787032" y="1767570"/>
            <a:ext cx="52387" cy="269081"/>
          </a:xfrm>
          <a:prstGeom prst="line">
            <a:avLst/>
          </a:prstGeom>
          <a:ln w="12700">
            <a:solidFill>
              <a:srgbClr val="4B4B4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717606" y="1448089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2.45%</a:t>
            </a:r>
            <a:endParaRPr lang="ru-RU" dirty="0"/>
          </a:p>
        </p:txBody>
      </p:sp>
      <p:cxnSp>
        <p:nvCxnSpPr>
          <p:cNvPr id="24" name="Straight Connector 23"/>
          <p:cNvCxnSpPr/>
          <p:nvPr/>
        </p:nvCxnSpPr>
        <p:spPr>
          <a:xfrm>
            <a:off x="8077673" y="2891899"/>
            <a:ext cx="104775" cy="204788"/>
          </a:xfrm>
          <a:prstGeom prst="line">
            <a:avLst/>
          </a:prstGeom>
          <a:ln w="12700">
            <a:solidFill>
              <a:srgbClr val="4B4B4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7451192" y="2531859"/>
            <a:ext cx="83869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dirty="0" smtClean="0"/>
              <a:t>1</a:t>
            </a:r>
            <a:r>
              <a:rPr lang="en-US" dirty="0" smtClean="0"/>
              <a:t>.</a:t>
            </a:r>
            <a:r>
              <a:rPr lang="ru-RU" dirty="0" smtClean="0"/>
              <a:t>60</a:t>
            </a:r>
            <a:r>
              <a:rPr lang="en-US" dirty="0" smtClean="0"/>
              <a:t>%</a:t>
            </a:r>
            <a:endParaRPr lang="ru-RU" dirty="0"/>
          </a:p>
        </p:txBody>
      </p:sp>
      <p:cxnSp>
        <p:nvCxnSpPr>
          <p:cNvPr id="37" name="Straight Connector 36"/>
          <p:cNvCxnSpPr/>
          <p:nvPr/>
        </p:nvCxnSpPr>
        <p:spPr>
          <a:xfrm flipH="1">
            <a:off x="8427771" y="4444370"/>
            <a:ext cx="111249" cy="276796"/>
          </a:xfrm>
          <a:prstGeom prst="line">
            <a:avLst/>
          </a:prstGeom>
          <a:ln w="12700">
            <a:solidFill>
              <a:srgbClr val="4B4B4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8046531" y="4643844"/>
            <a:ext cx="83869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dirty="0" smtClean="0"/>
              <a:t>0</a:t>
            </a:r>
            <a:r>
              <a:rPr lang="en-US" dirty="0" smtClean="0"/>
              <a:t>.</a:t>
            </a:r>
            <a:r>
              <a:rPr lang="ru-RU" dirty="0" smtClean="0"/>
              <a:t>73</a:t>
            </a:r>
            <a:r>
              <a:rPr lang="en-US" dirty="0" smtClean="0"/>
              <a:t>%</a:t>
            </a:r>
            <a:endParaRPr lang="ru-RU" dirty="0"/>
          </a:p>
        </p:txBody>
      </p:sp>
      <p:cxnSp>
        <p:nvCxnSpPr>
          <p:cNvPr id="40" name="Straight Connector 39"/>
          <p:cNvCxnSpPr/>
          <p:nvPr/>
        </p:nvCxnSpPr>
        <p:spPr>
          <a:xfrm>
            <a:off x="8384707" y="1795118"/>
            <a:ext cx="144017" cy="238241"/>
          </a:xfrm>
          <a:prstGeom prst="line">
            <a:avLst/>
          </a:prstGeom>
          <a:ln w="12700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8024667" y="1484784"/>
            <a:ext cx="83869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2"/>
                </a:solidFill>
              </a:rPr>
              <a:t>2</a:t>
            </a:r>
            <a:r>
              <a:rPr lang="en-US" dirty="0" smtClean="0">
                <a:solidFill>
                  <a:schemeClr val="tx2"/>
                </a:solidFill>
              </a:rPr>
              <a:t>.</a:t>
            </a:r>
            <a:r>
              <a:rPr lang="ru-RU" dirty="0" smtClean="0">
                <a:solidFill>
                  <a:schemeClr val="tx2"/>
                </a:solidFill>
              </a:rPr>
              <a:t>44</a:t>
            </a:r>
            <a:r>
              <a:rPr lang="en-US" dirty="0" smtClean="0">
                <a:solidFill>
                  <a:schemeClr val="tx2"/>
                </a:solidFill>
              </a:rPr>
              <a:t>%</a:t>
            </a:r>
            <a:endParaRPr lang="ru-RU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3" grpId="0"/>
      <p:bldP spid="35" grpId="0" animBg="1"/>
      <p:bldP spid="38" grpId="0" animBg="1"/>
      <p:bldP spid="3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85142" y="404664"/>
            <a:ext cx="7715250" cy="462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 bwMode="auto">
          <a:xfrm>
            <a:off x="385142" y="404664"/>
            <a:ext cx="7714800" cy="4629600"/>
          </a:xfrm>
          <a:prstGeom prst="rect">
            <a:avLst/>
          </a:prstGeom>
          <a:solidFill>
            <a:srgbClr val="FFFFFF">
              <a:alpha val="69804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18288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187624" y="1268760"/>
            <a:ext cx="7715250" cy="462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456747"/>
            <a:ext cx="91440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000" dirty="0" smtClean="0">
                <a:solidFill>
                  <a:srgbClr val="FF8000"/>
                </a:solidFill>
                <a:latin typeface="+mj-lt"/>
              </a:rPr>
              <a:t>webofscience.com</a:t>
            </a:r>
            <a:endParaRPr lang="ru-RU" sz="7000" dirty="0" smtClean="0">
              <a:solidFill>
                <a:srgbClr val="FF8000"/>
              </a:solidFill>
              <a:latin typeface="+mj-lt"/>
            </a:endParaRPr>
          </a:p>
          <a:p>
            <a:pPr algn="ctr">
              <a:lnSpc>
                <a:spcPct val="150000"/>
              </a:lnSpc>
            </a:pPr>
            <a:r>
              <a:rPr lang="en-US" sz="7000" dirty="0" smtClean="0">
                <a:solidFill>
                  <a:srgbClr val="FF8000"/>
                </a:solidFill>
                <a:latin typeface="+mj-lt"/>
              </a:rPr>
              <a:t>my.endnote.com</a:t>
            </a:r>
            <a:endParaRPr lang="ru-RU" sz="7000" dirty="0">
              <a:solidFill>
                <a:srgbClr val="FF8000"/>
              </a:solidFill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Работа с библиографией в </a:t>
            </a:r>
            <a:r>
              <a:rPr lang="en-US" b="1" dirty="0" smtClean="0">
                <a:solidFill>
                  <a:srgbClr val="FF8000"/>
                </a:solidFill>
              </a:rPr>
              <a:t>EndNote online</a:t>
            </a:r>
            <a:endParaRPr lang="ru-RU" b="1" dirty="0">
              <a:solidFill>
                <a:srgbClr val="FF8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1560" y="1268760"/>
            <a:ext cx="8280000" cy="45789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0" indent="-360000">
              <a:lnSpc>
                <a:spcPct val="150000"/>
              </a:lnSpc>
              <a:spcAft>
                <a:spcPts val="2400"/>
              </a:spcAft>
              <a:buClr>
                <a:srgbClr val="FF8000"/>
              </a:buClr>
              <a:buFont typeface="Arial" pitchFamily="34" charset="0"/>
              <a:buChar char="•"/>
            </a:pPr>
            <a:r>
              <a:rPr lang="ru-RU" sz="2400" dirty="0" smtClean="0"/>
              <a:t>Полная интеграция с </a:t>
            </a:r>
            <a:r>
              <a:rPr lang="en-US" sz="2400" b="1" dirty="0" smtClean="0"/>
              <a:t>Web of Science</a:t>
            </a:r>
          </a:p>
          <a:p>
            <a:pPr marL="360000" indent="-360000">
              <a:lnSpc>
                <a:spcPct val="150000"/>
              </a:lnSpc>
              <a:spcAft>
                <a:spcPts val="2400"/>
              </a:spcAft>
              <a:buClr>
                <a:srgbClr val="FF8000"/>
              </a:buClr>
              <a:buFont typeface="Arial" pitchFamily="34" charset="0"/>
              <a:buChar char="•"/>
            </a:pPr>
            <a:r>
              <a:rPr lang="ru-RU" sz="2400" dirty="0" smtClean="0"/>
              <a:t>Возможность прикреплять документы и файлы</a:t>
            </a:r>
          </a:p>
          <a:p>
            <a:pPr marL="360000" indent="-360000">
              <a:lnSpc>
                <a:spcPct val="150000"/>
              </a:lnSpc>
              <a:spcAft>
                <a:spcPts val="2400"/>
              </a:spcAft>
              <a:buClr>
                <a:srgbClr val="FF8000"/>
              </a:buClr>
              <a:buFont typeface="Arial" pitchFamily="34" charset="0"/>
              <a:buChar char="•"/>
            </a:pPr>
            <a:r>
              <a:rPr lang="ru-RU" sz="2400" dirty="0" smtClean="0"/>
              <a:t>Оформление библиографических списков</a:t>
            </a:r>
            <a:r>
              <a:rPr lang="en-US" sz="2400" dirty="0" smtClean="0"/>
              <a:t> </a:t>
            </a:r>
            <a:r>
              <a:rPr lang="ru-RU" sz="2400" dirty="0" smtClean="0"/>
              <a:t>без ошибок</a:t>
            </a:r>
          </a:p>
          <a:p>
            <a:pPr marL="360000" indent="-360000">
              <a:lnSpc>
                <a:spcPct val="150000"/>
              </a:lnSpc>
              <a:spcAft>
                <a:spcPts val="2400"/>
              </a:spcAft>
              <a:buClr>
                <a:srgbClr val="FF8000"/>
              </a:buClr>
              <a:buFont typeface="Arial" pitchFamily="34" charset="0"/>
              <a:buChar char="•"/>
            </a:pPr>
            <a:r>
              <a:rPr lang="ru-RU" sz="2400" dirty="0" smtClean="0"/>
              <a:t>Модуль </a:t>
            </a:r>
            <a:r>
              <a:rPr lang="en-US" sz="2400" b="1" dirty="0" smtClean="0"/>
              <a:t>Cite-While-You-Write </a:t>
            </a:r>
            <a:r>
              <a:rPr lang="ru-RU" sz="2400" dirty="0" smtClean="0"/>
              <a:t>для </a:t>
            </a:r>
            <a:r>
              <a:rPr lang="en-US" sz="2400" dirty="0" smtClean="0"/>
              <a:t>MS Word – </a:t>
            </a:r>
            <a:r>
              <a:rPr lang="ru-RU" sz="2400" dirty="0" smtClean="0"/>
              <a:t>добавление ссылок сразу в текст</a:t>
            </a:r>
          </a:p>
          <a:p>
            <a:pPr marL="360000" indent="-360000">
              <a:lnSpc>
                <a:spcPct val="150000"/>
              </a:lnSpc>
              <a:spcAft>
                <a:spcPts val="2400"/>
              </a:spcAft>
              <a:buClr>
                <a:srgbClr val="FF8000"/>
              </a:buClr>
              <a:buFont typeface="Arial" pitchFamily="34" charset="0"/>
              <a:buChar char="•"/>
            </a:pPr>
            <a:r>
              <a:rPr lang="ru-RU" sz="2400" dirty="0" smtClean="0"/>
              <a:t>Бесплатный доступ с любого компьютера</a:t>
            </a:r>
            <a:endParaRPr lang="ru-RU" sz="2400" b="1" dirty="0" smtClean="0"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000" b="1" dirty="0" err="1" smtClean="0">
                <a:solidFill>
                  <a:schemeClr val="tx2"/>
                </a:solidFill>
              </a:rPr>
              <a:t>ResearcherID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ru-RU" sz="4800" dirty="0" smtClean="0"/>
              <a:t>создайте свой </a:t>
            </a:r>
            <a:br>
              <a:rPr lang="ru-RU" sz="4800" dirty="0" smtClean="0"/>
            </a:br>
            <a:r>
              <a:rPr lang="ru-RU" sz="4800" dirty="0" smtClean="0"/>
              <a:t>бренд ученого</a:t>
            </a:r>
            <a:endParaRPr lang="ru-RU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64095" y="1726025"/>
            <a:ext cx="7740353" cy="1952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 i="1" dirty="0" smtClean="0">
                <a:solidFill>
                  <a:srgbClr val="4B4B4B"/>
                </a:solidFill>
                <a:latin typeface="Georgia" pitchFamily="18" charset="0"/>
              </a:rPr>
              <a:t>Однофамильцы, опечатки и </a:t>
            </a:r>
          </a:p>
          <a:p>
            <a:pPr>
              <a:lnSpc>
                <a:spcPct val="150000"/>
              </a:lnSpc>
            </a:pPr>
            <a:r>
              <a:rPr lang="ru-RU" sz="2800" i="1" dirty="0" smtClean="0">
                <a:solidFill>
                  <a:srgbClr val="4B4B4B"/>
                </a:solidFill>
                <a:latin typeface="Georgia" pitchFamily="18" charset="0"/>
              </a:rPr>
              <a:t>разные варианты написания фамилии </a:t>
            </a:r>
          </a:p>
          <a:p>
            <a:pPr>
              <a:lnSpc>
                <a:spcPct val="150000"/>
              </a:lnSpc>
            </a:pPr>
            <a:r>
              <a:rPr lang="ru-RU" sz="2800" i="1" dirty="0" smtClean="0">
                <a:solidFill>
                  <a:srgbClr val="4B4B4B"/>
                </a:solidFill>
                <a:latin typeface="Georgia" pitchFamily="18" charset="0"/>
              </a:rPr>
              <a:t>усложняют поиск по автору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792088" y="1950740"/>
            <a:ext cx="0" cy="1692000"/>
          </a:xfrm>
          <a:prstGeom prst="line">
            <a:avLst/>
          </a:prstGeom>
          <a:ln w="152400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2800" b="1" i="1" dirty="0" err="1" smtClean="0">
                <a:solidFill>
                  <a:srgbClr val="FF8000"/>
                </a:solidFill>
                <a:latin typeface="Georgia" pitchFamily="18" charset="0"/>
              </a:rPr>
              <a:t>ResearcherID</a:t>
            </a:r>
            <a:r>
              <a:rPr lang="en-US" sz="2800" b="1" i="1" dirty="0" smtClean="0">
                <a:solidFill>
                  <a:srgbClr val="FF8000"/>
                </a:solidFill>
                <a:latin typeface="Georgia" pitchFamily="18" charset="0"/>
              </a:rPr>
              <a:t> </a:t>
            </a:r>
            <a:r>
              <a:rPr lang="ru-RU" sz="2800" i="1" dirty="0" smtClean="0">
                <a:solidFill>
                  <a:srgbClr val="4B4B4B"/>
                </a:solidFill>
                <a:latin typeface="Georgia" pitchFamily="18" charset="0"/>
              </a:rPr>
              <a:t>– </a:t>
            </a:r>
          </a:p>
          <a:p>
            <a:r>
              <a:rPr lang="ru-RU" sz="2800" i="1" dirty="0" smtClean="0">
                <a:solidFill>
                  <a:srgbClr val="4B4B4B"/>
                </a:solidFill>
                <a:latin typeface="Georgia" pitchFamily="18" charset="0"/>
              </a:rPr>
              <a:t>визитная карточка исследователя</a:t>
            </a:r>
            <a:endParaRPr lang="ru-RU" sz="2800" i="1" dirty="0" smtClean="0">
              <a:solidFill>
                <a:srgbClr val="FF80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2000" y="260648"/>
            <a:ext cx="8640000" cy="57273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9512" y="840090"/>
            <a:ext cx="3497580" cy="36690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779912" y="2924944"/>
            <a:ext cx="4187542" cy="30243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779912" y="404664"/>
            <a:ext cx="5092065" cy="23202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464698"/>
            <a:ext cx="91440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000" dirty="0" smtClean="0">
                <a:solidFill>
                  <a:srgbClr val="FF8000"/>
                </a:solidFill>
                <a:latin typeface="+mj-lt"/>
              </a:rPr>
              <a:t>webofscience.com</a:t>
            </a:r>
            <a:endParaRPr lang="ru-RU" sz="7000" dirty="0" smtClean="0">
              <a:solidFill>
                <a:srgbClr val="FF8000"/>
              </a:solidFill>
              <a:latin typeface="+mj-lt"/>
            </a:endParaRPr>
          </a:p>
          <a:p>
            <a:pPr algn="ctr">
              <a:lnSpc>
                <a:spcPct val="150000"/>
              </a:lnSpc>
            </a:pPr>
            <a:r>
              <a:rPr lang="en-US" sz="7000" dirty="0" smtClean="0">
                <a:solidFill>
                  <a:srgbClr val="FF8000"/>
                </a:solidFill>
                <a:latin typeface="+mj-lt"/>
              </a:rPr>
              <a:t>researcherid.com</a:t>
            </a:r>
            <a:endParaRPr lang="ru-RU" sz="7000" dirty="0">
              <a:solidFill>
                <a:srgbClr val="FF8000"/>
              </a:solidFill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Профиль исследователя </a:t>
            </a:r>
            <a:r>
              <a:rPr lang="en-US" b="1" dirty="0" err="1" smtClean="0">
                <a:solidFill>
                  <a:srgbClr val="FF8000"/>
                </a:solidFill>
              </a:rPr>
              <a:t>ResearcherID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611560" y="1268760"/>
            <a:ext cx="8280000" cy="45789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0" indent="-360000">
              <a:lnSpc>
                <a:spcPct val="150000"/>
              </a:lnSpc>
              <a:spcAft>
                <a:spcPts val="2400"/>
              </a:spcAft>
              <a:buClr>
                <a:srgbClr val="FF8000"/>
              </a:buClr>
              <a:buFont typeface="Arial" pitchFamily="34" charset="0"/>
              <a:buChar char="•"/>
            </a:pPr>
            <a:r>
              <a:rPr lang="ru-RU" sz="2400" dirty="0" smtClean="0"/>
              <a:t>Полная интеграция с </a:t>
            </a:r>
            <a:r>
              <a:rPr lang="en-US" sz="2400" b="1" dirty="0" smtClean="0"/>
              <a:t>Web of Science</a:t>
            </a:r>
            <a:endParaRPr lang="ru-RU" sz="2400" b="1" dirty="0" smtClean="0"/>
          </a:p>
          <a:p>
            <a:pPr marL="360000" indent="-360000">
              <a:lnSpc>
                <a:spcPct val="150000"/>
              </a:lnSpc>
              <a:spcAft>
                <a:spcPts val="2400"/>
              </a:spcAft>
              <a:buClr>
                <a:srgbClr val="FF8000"/>
              </a:buClr>
              <a:buFont typeface="Arial" pitchFamily="34" charset="0"/>
              <a:buChar char="•"/>
            </a:pPr>
            <a:r>
              <a:rPr lang="ru-RU" sz="2400" dirty="0" smtClean="0"/>
              <a:t>Любые записи, из любых источников</a:t>
            </a:r>
          </a:p>
          <a:p>
            <a:pPr marL="360000" indent="-360000">
              <a:lnSpc>
                <a:spcPct val="150000"/>
              </a:lnSpc>
              <a:spcAft>
                <a:spcPts val="2400"/>
              </a:spcAft>
              <a:buClr>
                <a:srgbClr val="FF8000"/>
              </a:buClr>
              <a:buFont typeface="Arial" pitchFamily="34" charset="0"/>
              <a:buChar char="•"/>
            </a:pPr>
            <a:r>
              <a:rPr lang="ru-RU" sz="2400" dirty="0" smtClean="0"/>
              <a:t>Однозначная идентификация авторов</a:t>
            </a:r>
          </a:p>
          <a:p>
            <a:pPr marL="360000" indent="-360000">
              <a:lnSpc>
                <a:spcPct val="150000"/>
              </a:lnSpc>
              <a:spcAft>
                <a:spcPts val="2400"/>
              </a:spcAft>
              <a:buClr>
                <a:srgbClr val="FF8000"/>
              </a:buClr>
              <a:buFont typeface="Arial" pitchFamily="34" charset="0"/>
              <a:buChar char="•"/>
            </a:pPr>
            <a:r>
              <a:rPr lang="ru-RU" sz="2400" dirty="0" smtClean="0"/>
              <a:t>Просто получать статистические данные по цитированию </a:t>
            </a:r>
          </a:p>
          <a:p>
            <a:pPr marL="360000" indent="-360000">
              <a:lnSpc>
                <a:spcPct val="150000"/>
              </a:lnSpc>
              <a:spcAft>
                <a:spcPts val="2400"/>
              </a:spcAft>
              <a:buClr>
                <a:srgbClr val="FF8000"/>
              </a:buClr>
              <a:buFont typeface="Arial" pitchFamily="34" charset="0"/>
              <a:buChar char="•"/>
            </a:pPr>
            <a:r>
              <a:rPr lang="ru-RU" sz="2400" dirty="0" smtClean="0"/>
              <a:t>Бесплатный доступ с любого компьютера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244" y="1261393"/>
            <a:ext cx="8291513" cy="4687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...сколько?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7888563" y="5876447"/>
            <a:ext cx="10999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 </a:t>
            </a:r>
            <a:r>
              <a:rPr lang="ru-RU" dirty="0" smtClean="0"/>
              <a:t>тысячи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6490710" y="6389795"/>
            <a:ext cx="25619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i="1" dirty="0" smtClean="0">
                <a:solidFill>
                  <a:schemeClr val="bg1"/>
                </a:solidFill>
                <a:latin typeface="Georgia" pitchFamily="18" charset="0"/>
              </a:rPr>
              <a:t>по состоянию на 19</a:t>
            </a:r>
            <a:r>
              <a:rPr lang="en-US" sz="1400" i="1" dirty="0" smtClean="0">
                <a:solidFill>
                  <a:schemeClr val="bg1"/>
                </a:solidFill>
                <a:latin typeface="Georgia" pitchFamily="18" charset="0"/>
              </a:rPr>
              <a:t>.</a:t>
            </a:r>
            <a:r>
              <a:rPr lang="ru-RU" sz="1400" i="1" dirty="0" smtClean="0">
                <a:solidFill>
                  <a:schemeClr val="bg1"/>
                </a:solidFill>
                <a:latin typeface="Georgia" pitchFamily="18" charset="0"/>
              </a:rPr>
              <a:t>09</a:t>
            </a:r>
            <a:r>
              <a:rPr lang="en-US" sz="1400" i="1" dirty="0" smtClean="0">
                <a:solidFill>
                  <a:schemeClr val="bg1"/>
                </a:solidFill>
                <a:latin typeface="Georgia" pitchFamily="18" charset="0"/>
              </a:rPr>
              <a:t>.</a:t>
            </a:r>
            <a:r>
              <a:rPr lang="ru-RU" sz="1400" i="1" dirty="0" smtClean="0">
                <a:solidFill>
                  <a:schemeClr val="bg1"/>
                </a:solidFill>
                <a:latin typeface="Georgia" pitchFamily="18" charset="0"/>
              </a:rPr>
              <a:t>2014</a:t>
            </a:r>
            <a:endParaRPr lang="ru-RU" sz="1400" i="1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503366" y="2871494"/>
            <a:ext cx="723275" cy="369332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34.</a:t>
            </a:r>
            <a:r>
              <a:rPr lang="ru-RU" b="1" dirty="0" smtClean="0">
                <a:solidFill>
                  <a:schemeClr val="bg1"/>
                </a:solidFill>
              </a:rPr>
              <a:t>3</a:t>
            </a:r>
            <a:r>
              <a:rPr lang="en-US" b="1" dirty="0" smtClean="0">
                <a:solidFill>
                  <a:schemeClr val="bg1"/>
                </a:solidFill>
              </a:rPr>
              <a:t>*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583799" y="2911227"/>
            <a:ext cx="633507" cy="369332"/>
          </a:xfrm>
          <a:prstGeom prst="rect">
            <a:avLst/>
          </a:prstGeom>
        </p:spPr>
        <p:txBody>
          <a:bodyPr wrap="none" anchor="ctr" anchorCtr="1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33.</a:t>
            </a:r>
            <a:r>
              <a:rPr lang="ru-RU" b="1" dirty="0" smtClean="0">
                <a:solidFill>
                  <a:schemeClr val="bg1"/>
                </a:solidFill>
              </a:rPr>
              <a:t>3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607331" y="2937105"/>
            <a:ext cx="633507" cy="369332"/>
          </a:xfrm>
          <a:prstGeom prst="rect">
            <a:avLst/>
          </a:prstGeom>
        </p:spPr>
        <p:txBody>
          <a:bodyPr wrap="none" anchor="ctr" anchorCtr="1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34</a:t>
            </a:r>
            <a:r>
              <a:rPr lang="en-US" b="1" dirty="0" smtClean="0">
                <a:solidFill>
                  <a:schemeClr val="bg1"/>
                </a:solidFill>
              </a:rPr>
              <a:t>.</a:t>
            </a:r>
            <a:r>
              <a:rPr lang="ru-RU" b="1" dirty="0" smtClean="0">
                <a:solidFill>
                  <a:schemeClr val="bg1"/>
                </a:solidFill>
              </a:rPr>
              <a:t>3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687942" y="1760791"/>
            <a:ext cx="6335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46</a:t>
            </a:r>
            <a:r>
              <a:rPr lang="en-US" b="1" dirty="0" smtClean="0">
                <a:solidFill>
                  <a:schemeClr val="tx2"/>
                </a:solidFill>
              </a:rPr>
              <a:t>.</a:t>
            </a:r>
            <a:r>
              <a:rPr lang="ru-RU" b="1" dirty="0" smtClean="0">
                <a:solidFill>
                  <a:schemeClr val="tx2"/>
                </a:solidFill>
              </a:rPr>
              <a:t>1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7739815" y="1174409"/>
            <a:ext cx="6335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54</a:t>
            </a:r>
            <a:r>
              <a:rPr lang="en-US" b="1" dirty="0" smtClean="0">
                <a:solidFill>
                  <a:schemeClr val="tx2"/>
                </a:solidFill>
              </a:rPr>
              <a:t>.</a:t>
            </a:r>
            <a:r>
              <a:rPr lang="ru-RU" b="1" dirty="0" smtClean="0">
                <a:solidFill>
                  <a:schemeClr val="tx2"/>
                </a:solidFill>
              </a:rPr>
              <a:t>2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635382" y="3026365"/>
            <a:ext cx="633507" cy="369332"/>
          </a:xfrm>
          <a:prstGeom prst="rect">
            <a:avLst/>
          </a:prstGeom>
        </p:spPr>
        <p:txBody>
          <a:bodyPr wrap="none" anchor="ctr" anchorCtr="1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34.2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5684395" y="2915652"/>
            <a:ext cx="6335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3</a:t>
            </a:r>
            <a:r>
              <a:rPr lang="ru-RU" b="1" dirty="0" smtClean="0">
                <a:solidFill>
                  <a:schemeClr val="bg1"/>
                </a:solidFill>
              </a:rPr>
              <a:t>5</a:t>
            </a:r>
            <a:r>
              <a:rPr lang="en-US" b="1" dirty="0" smtClean="0">
                <a:solidFill>
                  <a:schemeClr val="bg1"/>
                </a:solidFill>
              </a:rPr>
              <a:t>.</a:t>
            </a:r>
            <a:r>
              <a:rPr lang="ru-RU" b="1" dirty="0" smtClean="0">
                <a:solidFill>
                  <a:schemeClr val="bg1"/>
                </a:solidFill>
              </a:rPr>
              <a:t>4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6904757" y="5123223"/>
            <a:ext cx="47000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/>
              <a:t>1</a:t>
            </a:r>
            <a:r>
              <a:rPr lang="en-US" sz="1600" b="1" dirty="0" smtClean="0"/>
              <a:t>.</a:t>
            </a:r>
            <a:r>
              <a:rPr lang="ru-RU" sz="1600" b="1" dirty="0" smtClean="0"/>
              <a:t>3</a:t>
            </a:r>
            <a:endParaRPr lang="ru-RU" sz="1600" b="1" dirty="0"/>
          </a:p>
        </p:txBody>
      </p:sp>
      <p:sp>
        <p:nvSpPr>
          <p:cNvPr id="38" name="Rectangle 37"/>
          <p:cNvSpPr/>
          <p:nvPr/>
        </p:nvSpPr>
        <p:spPr>
          <a:xfrm>
            <a:off x="6687942" y="4090927"/>
            <a:ext cx="6335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19</a:t>
            </a:r>
            <a:r>
              <a:rPr lang="en-US" b="1" dirty="0" smtClean="0">
                <a:solidFill>
                  <a:schemeClr val="bg1"/>
                </a:solidFill>
              </a:rPr>
              <a:t>.</a:t>
            </a:r>
            <a:r>
              <a:rPr lang="ru-RU" b="1" dirty="0" smtClean="0">
                <a:solidFill>
                  <a:schemeClr val="bg1"/>
                </a:solidFill>
              </a:rPr>
              <a:t>0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8" grpId="0"/>
      <p:bldP spid="29" grpId="0"/>
      <p:bldP spid="30" grpId="0"/>
      <p:bldP spid="32" grpId="0"/>
      <p:bldP spid="33" grpId="0"/>
      <p:bldP spid="34" grpId="0"/>
      <p:bldP spid="35" grpId="0"/>
      <p:bldP spid="36" grpId="0"/>
      <p:bldP spid="38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1"/>
          <p:cNvGrpSpPr/>
          <p:nvPr/>
        </p:nvGrpSpPr>
        <p:grpSpPr>
          <a:xfrm>
            <a:off x="2153401" y="1412776"/>
            <a:ext cx="4824536" cy="2736304"/>
            <a:chOff x="2153401" y="1412776"/>
            <a:chExt cx="4824536" cy="2736304"/>
          </a:xfrm>
        </p:grpSpPr>
        <p:sp>
          <p:nvSpPr>
            <p:cNvPr id="20" name="Rounded Rectangle 19"/>
            <p:cNvSpPr/>
            <p:nvPr/>
          </p:nvSpPr>
          <p:spPr>
            <a:xfrm>
              <a:off x="2153401" y="1412776"/>
              <a:ext cx="4824536" cy="2736304"/>
            </a:xfrm>
            <a:prstGeom prst="roundRect">
              <a:avLst>
                <a:gd name="adj" fmla="val 4653"/>
              </a:avLst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242343" y="1425515"/>
              <a:ext cx="464261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i="1" dirty="0" smtClean="0">
                  <a:solidFill>
                    <a:srgbClr val="FFFFFF"/>
                  </a:solidFill>
                  <a:latin typeface="Georgia" pitchFamily="18" charset="0"/>
                </a:rPr>
                <a:t>публикация результатов</a:t>
              </a:r>
              <a:endParaRPr lang="ru-RU" sz="2400" b="1" i="1" dirty="0">
                <a:solidFill>
                  <a:srgbClr val="FFFFFF"/>
                </a:solidFill>
                <a:latin typeface="Georgia" pitchFamily="18" charset="0"/>
              </a:endParaRPr>
            </a:p>
          </p:txBody>
        </p:sp>
      </p:grpSp>
      <p:sp>
        <p:nvSpPr>
          <p:cNvPr id="18" name="Chevron 17"/>
          <p:cNvSpPr/>
          <p:nvPr/>
        </p:nvSpPr>
        <p:spPr>
          <a:xfrm>
            <a:off x="6775591" y="1984645"/>
            <a:ext cx="2375248" cy="1944216"/>
          </a:xfrm>
          <a:prstGeom prst="chevron">
            <a:avLst>
              <a:gd name="adj" fmla="val 16033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b="1" i="1" dirty="0" smtClean="0">
                <a:solidFill>
                  <a:srgbClr val="FF8000"/>
                </a:solidFill>
                <a:latin typeface="Georgia" pitchFamily="18" charset="0"/>
              </a:rPr>
              <a:t>создание своего бренда</a:t>
            </a:r>
          </a:p>
        </p:txBody>
      </p:sp>
      <p:sp>
        <p:nvSpPr>
          <p:cNvPr id="17" name="Chevron 16"/>
          <p:cNvSpPr/>
          <p:nvPr/>
        </p:nvSpPr>
        <p:spPr>
          <a:xfrm>
            <a:off x="4507169" y="1984645"/>
            <a:ext cx="2375248" cy="1944216"/>
          </a:xfrm>
          <a:prstGeom prst="chevron">
            <a:avLst>
              <a:gd name="adj" fmla="val 16033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b="1" i="1" dirty="0" smtClean="0">
                <a:solidFill>
                  <a:srgbClr val="FF8000"/>
                </a:solidFill>
                <a:latin typeface="Georgia" pitchFamily="18" charset="0"/>
              </a:rPr>
              <a:t>подготовка к публикации</a:t>
            </a:r>
          </a:p>
        </p:txBody>
      </p:sp>
      <p:sp>
        <p:nvSpPr>
          <p:cNvPr id="16" name="Chevron 15"/>
          <p:cNvSpPr/>
          <p:nvPr/>
        </p:nvSpPr>
        <p:spPr>
          <a:xfrm>
            <a:off x="2238748" y="1984645"/>
            <a:ext cx="2375248" cy="1944216"/>
          </a:xfrm>
          <a:prstGeom prst="chevron">
            <a:avLst>
              <a:gd name="adj" fmla="val 16033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b="1" i="1" dirty="0" smtClean="0">
                <a:solidFill>
                  <a:srgbClr val="FF8000"/>
                </a:solidFill>
                <a:latin typeface="Georgia" pitchFamily="18" charset="0"/>
              </a:rPr>
              <a:t>выбор журнала</a:t>
            </a:r>
          </a:p>
        </p:txBody>
      </p:sp>
      <p:sp>
        <p:nvSpPr>
          <p:cNvPr id="15" name="Chevron 14"/>
          <p:cNvSpPr/>
          <p:nvPr/>
        </p:nvSpPr>
        <p:spPr>
          <a:xfrm>
            <a:off x="-29673" y="1984645"/>
            <a:ext cx="2375248" cy="1944216"/>
          </a:xfrm>
          <a:prstGeom prst="chevron">
            <a:avLst>
              <a:gd name="adj" fmla="val 16033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b="1" i="1" dirty="0" smtClean="0">
                <a:solidFill>
                  <a:srgbClr val="FF8000"/>
                </a:solidFill>
                <a:latin typeface="Georgia" pitchFamily="18" charset="0"/>
              </a:rPr>
              <a:t>проведение исследований</a:t>
            </a:r>
            <a:endParaRPr lang="ru-RU" b="1" i="1" dirty="0">
              <a:solidFill>
                <a:srgbClr val="FF8000"/>
              </a:solidFill>
              <a:latin typeface="Georgia" pitchFamily="18" charset="0"/>
            </a:endParaRPr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Thomson Reuters </a:t>
            </a:r>
            <a:r>
              <a:rPr lang="ru-RU" dirty="0" smtClean="0"/>
              <a:t>поддерживает исследователей на каждом этапе научной деятельности</a:t>
            </a:r>
            <a:endParaRPr lang="ru-RU" dirty="0"/>
          </a:p>
        </p:txBody>
      </p:sp>
      <p:sp>
        <p:nvSpPr>
          <p:cNvPr id="23" name="Arc 22"/>
          <p:cNvSpPr/>
          <p:nvPr/>
        </p:nvSpPr>
        <p:spPr>
          <a:xfrm>
            <a:off x="611560" y="-315416"/>
            <a:ext cx="7920880" cy="6192688"/>
          </a:xfrm>
          <a:prstGeom prst="arc">
            <a:avLst>
              <a:gd name="adj1" fmla="val 1295140"/>
              <a:gd name="adj2" fmla="val 9507864"/>
            </a:avLst>
          </a:prstGeom>
          <a:ln w="76200">
            <a:solidFill>
              <a:schemeClr val="tx2"/>
            </a:solidFill>
            <a:prstDash val="sysDash"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4B4B4B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7" grpId="0" animBg="1"/>
      <p:bldP spid="16" grpId="0" animBg="1"/>
      <p:bldP spid="15" grpId="0" animBg="1"/>
      <p:bldP spid="23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hevron 17"/>
          <p:cNvSpPr/>
          <p:nvPr/>
        </p:nvSpPr>
        <p:spPr>
          <a:xfrm>
            <a:off x="6775591" y="1984645"/>
            <a:ext cx="2375248" cy="1944216"/>
          </a:xfrm>
          <a:prstGeom prst="chevron">
            <a:avLst>
              <a:gd name="adj" fmla="val 16033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b="1" i="1" dirty="0" smtClean="0">
                <a:solidFill>
                  <a:srgbClr val="FF8000"/>
                </a:solidFill>
                <a:latin typeface="Georgia" pitchFamily="18" charset="0"/>
              </a:rPr>
              <a:t>создание своего бренда</a:t>
            </a:r>
          </a:p>
        </p:txBody>
      </p:sp>
      <p:sp>
        <p:nvSpPr>
          <p:cNvPr id="17" name="Chevron 16"/>
          <p:cNvSpPr/>
          <p:nvPr/>
        </p:nvSpPr>
        <p:spPr>
          <a:xfrm>
            <a:off x="4507169" y="1984645"/>
            <a:ext cx="2375248" cy="1944216"/>
          </a:xfrm>
          <a:prstGeom prst="chevron">
            <a:avLst>
              <a:gd name="adj" fmla="val 16033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b="1" i="1" dirty="0" smtClean="0">
                <a:solidFill>
                  <a:srgbClr val="FF8000"/>
                </a:solidFill>
                <a:latin typeface="Georgia" pitchFamily="18" charset="0"/>
              </a:rPr>
              <a:t>подготовка к публикации</a:t>
            </a:r>
          </a:p>
        </p:txBody>
      </p:sp>
      <p:sp>
        <p:nvSpPr>
          <p:cNvPr id="16" name="Chevron 15"/>
          <p:cNvSpPr/>
          <p:nvPr/>
        </p:nvSpPr>
        <p:spPr>
          <a:xfrm>
            <a:off x="2238748" y="1984645"/>
            <a:ext cx="2375248" cy="1944216"/>
          </a:xfrm>
          <a:prstGeom prst="chevron">
            <a:avLst>
              <a:gd name="adj" fmla="val 16033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b="1" i="1" dirty="0" smtClean="0">
                <a:solidFill>
                  <a:srgbClr val="FF8000"/>
                </a:solidFill>
                <a:latin typeface="Georgia" pitchFamily="18" charset="0"/>
              </a:rPr>
              <a:t>выбор журнала</a:t>
            </a:r>
          </a:p>
        </p:txBody>
      </p:sp>
      <p:sp>
        <p:nvSpPr>
          <p:cNvPr id="15" name="Chevron 14"/>
          <p:cNvSpPr/>
          <p:nvPr/>
        </p:nvSpPr>
        <p:spPr>
          <a:xfrm>
            <a:off x="-29673" y="1984645"/>
            <a:ext cx="2375248" cy="1944216"/>
          </a:xfrm>
          <a:prstGeom prst="chevron">
            <a:avLst>
              <a:gd name="adj" fmla="val 16033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b="1" i="1" dirty="0" smtClean="0">
                <a:solidFill>
                  <a:srgbClr val="FF8000"/>
                </a:solidFill>
                <a:latin typeface="Georgia" pitchFamily="18" charset="0"/>
              </a:rPr>
              <a:t>проведение исследований</a:t>
            </a:r>
            <a:endParaRPr lang="ru-RU" b="1" i="1" dirty="0">
              <a:solidFill>
                <a:srgbClr val="FF8000"/>
              </a:solidFill>
              <a:latin typeface="Georgia" pitchFamily="18" charset="0"/>
            </a:endParaRPr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Thomson Reuters </a:t>
            </a:r>
            <a:r>
              <a:rPr lang="ru-RU" dirty="0" smtClean="0"/>
              <a:t>поддерживает исследователей на каждом этапе научной деятельности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323528" y="4018919"/>
            <a:ext cx="19442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chemeClr val="tx2"/>
                </a:solidFill>
                <a:latin typeface="Georgia" pitchFamily="18" charset="0"/>
              </a:rPr>
              <a:t>Web of Science</a:t>
            </a:r>
            <a:endParaRPr lang="ru-RU" sz="2400" b="1" i="1" dirty="0">
              <a:solidFill>
                <a:schemeClr val="tx2"/>
              </a:solidFill>
              <a:latin typeface="Georgia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55776" y="4018919"/>
            <a:ext cx="17281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chemeClr val="tx2"/>
                </a:solidFill>
                <a:latin typeface="Georgia" pitchFamily="18" charset="0"/>
              </a:rPr>
              <a:t>Journal Citation Reports</a:t>
            </a:r>
            <a:endParaRPr lang="ru-RU" sz="2400" b="1" i="1" dirty="0">
              <a:solidFill>
                <a:schemeClr val="tx2"/>
              </a:solidFill>
              <a:latin typeface="Georgia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16016" y="4018919"/>
            <a:ext cx="15841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chemeClr val="tx2"/>
                </a:solidFill>
                <a:latin typeface="Georgia" pitchFamily="18" charset="0"/>
              </a:rPr>
              <a:t>EndNote Online</a:t>
            </a:r>
            <a:endParaRPr lang="ru-RU" sz="2400" b="1" i="1" dirty="0">
              <a:solidFill>
                <a:schemeClr val="tx2"/>
              </a:solidFill>
              <a:latin typeface="Georgia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660232" y="4018919"/>
            <a:ext cx="24032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solidFill>
                  <a:schemeClr val="tx2"/>
                </a:solidFill>
                <a:latin typeface="Georgia" pitchFamily="18" charset="0"/>
              </a:rPr>
              <a:t>ResearcherID</a:t>
            </a:r>
            <a:endParaRPr lang="ru-RU" sz="2400" b="1" i="1" dirty="0">
              <a:solidFill>
                <a:schemeClr val="tx2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Ресурсы </a:t>
            </a:r>
            <a:r>
              <a:rPr lang="en-US" dirty="0" smtClean="0"/>
              <a:t>Thomson Reuters </a:t>
            </a:r>
            <a:r>
              <a:rPr lang="ru-RU" dirty="0" smtClean="0"/>
              <a:t>в жизненном цикле инноваций</a:t>
            </a:r>
          </a:p>
        </p:txBody>
      </p:sp>
      <p:grpSp>
        <p:nvGrpSpPr>
          <p:cNvPr id="2" name="Group 40"/>
          <p:cNvGrpSpPr/>
          <p:nvPr/>
        </p:nvGrpSpPr>
        <p:grpSpPr>
          <a:xfrm>
            <a:off x="348456" y="1772816"/>
            <a:ext cx="8447088" cy="3586162"/>
            <a:chOff x="304800" y="2325688"/>
            <a:chExt cx="8447088" cy="3586162"/>
          </a:xfrm>
        </p:grpSpPr>
        <p:sp>
          <p:nvSpPr>
            <p:cNvPr id="59" name="Rectangle 58"/>
            <p:cNvSpPr/>
            <p:nvPr/>
          </p:nvSpPr>
          <p:spPr bwMode="auto">
            <a:xfrm>
              <a:off x="3158095" y="2957402"/>
              <a:ext cx="2772000" cy="2051130"/>
            </a:xfrm>
            <a:prstGeom prst="rect">
              <a:avLst/>
            </a:prstGeom>
            <a:noFill/>
            <a:ln w="6350">
              <a:solidFill>
                <a:srgbClr val="FAB406"/>
              </a:solidFill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anchor="ctr"/>
            <a:lstStyle/>
            <a:p>
              <a:pPr marL="2463800" lvl="5" indent="-177800"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Arial" pitchFamily="34" charset="0"/>
                <a:buChar char="•"/>
                <a:defRPr/>
              </a:pPr>
              <a:endParaRPr lang="en-GB" sz="1200" dirty="0">
                <a:solidFill>
                  <a:schemeClr val="bg1"/>
                </a:solidFill>
                <a:latin typeface="Knowledge Regular" pitchFamily="34" charset="0"/>
              </a:endParaRPr>
            </a:p>
            <a:p>
              <a:pPr marL="2463800" lvl="5" indent="-177800"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Arial" pitchFamily="34" charset="0"/>
                <a:buChar char="•"/>
                <a:defRPr/>
              </a:pPr>
              <a:endParaRPr lang="en-GB" sz="1200" dirty="0">
                <a:solidFill>
                  <a:schemeClr val="bg1"/>
                </a:solidFill>
                <a:latin typeface="Knowledge Regular" pitchFamily="34" charset="0"/>
              </a:endParaRPr>
            </a:p>
          </p:txBody>
        </p:sp>
        <p:sp>
          <p:nvSpPr>
            <p:cNvPr id="60" name="Rectangle 59"/>
            <p:cNvSpPr/>
            <p:nvPr/>
          </p:nvSpPr>
          <p:spPr bwMode="auto">
            <a:xfrm>
              <a:off x="5979349" y="2957402"/>
              <a:ext cx="2772000" cy="2051130"/>
            </a:xfrm>
            <a:prstGeom prst="rect">
              <a:avLst/>
            </a:prstGeom>
            <a:noFill/>
            <a:ln w="3175">
              <a:solidFill>
                <a:srgbClr val="FF9100"/>
              </a:solidFill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anchor="ctr"/>
            <a:lstStyle/>
            <a:p>
              <a:pPr marL="2463800" lvl="5" indent="-177800"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Arial" pitchFamily="34" charset="0"/>
                <a:buChar char="•"/>
                <a:defRPr/>
              </a:pPr>
              <a:endParaRPr lang="en-GB" sz="1200" dirty="0">
                <a:solidFill>
                  <a:schemeClr val="tx2"/>
                </a:solidFill>
                <a:latin typeface="Knowledge Regular" pitchFamily="34" charset="0"/>
              </a:endParaRPr>
            </a:p>
            <a:p>
              <a:pPr marL="2463800" lvl="5" indent="-177800"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Arial" pitchFamily="34" charset="0"/>
                <a:buChar char="•"/>
                <a:defRPr/>
              </a:pPr>
              <a:endParaRPr lang="en-GB" sz="1200" dirty="0">
                <a:solidFill>
                  <a:schemeClr val="tx2"/>
                </a:solidFill>
                <a:latin typeface="Knowledge Regular" pitchFamily="34" charset="0"/>
              </a:endParaRPr>
            </a:p>
          </p:txBody>
        </p:sp>
        <p:sp>
          <p:nvSpPr>
            <p:cNvPr id="61" name="Rectangle 60"/>
            <p:cNvSpPr/>
            <p:nvPr/>
          </p:nvSpPr>
          <p:spPr bwMode="auto">
            <a:xfrm>
              <a:off x="336843" y="2957402"/>
              <a:ext cx="2772000" cy="2051130"/>
            </a:xfrm>
            <a:prstGeom prst="rect">
              <a:avLst/>
            </a:prstGeom>
            <a:noFill/>
            <a:ln w="3175">
              <a:solidFill>
                <a:srgbClr val="669900"/>
              </a:solidFill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anchor="ctr"/>
            <a:lstStyle/>
            <a:p>
              <a:pPr marL="2463800" lvl="5" indent="-177800"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Arial" pitchFamily="34" charset="0"/>
                <a:buChar char="•"/>
                <a:defRPr/>
              </a:pPr>
              <a:endParaRPr lang="en-GB" sz="1200" dirty="0">
                <a:solidFill>
                  <a:schemeClr val="bg1"/>
                </a:solidFill>
                <a:latin typeface="Knowledge Regular" pitchFamily="34" charset="0"/>
              </a:endParaRPr>
            </a:p>
            <a:p>
              <a:pPr marL="2463800" lvl="5" indent="-177800"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Arial" pitchFamily="34" charset="0"/>
                <a:buChar char="•"/>
                <a:defRPr/>
              </a:pPr>
              <a:endParaRPr lang="en-GB" sz="1200" dirty="0">
                <a:solidFill>
                  <a:schemeClr val="bg1"/>
                </a:solidFill>
                <a:latin typeface="Knowledge Regular" pitchFamily="34" charset="0"/>
              </a:endParaRPr>
            </a:p>
          </p:txBody>
        </p:sp>
        <p:sp>
          <p:nvSpPr>
            <p:cNvPr id="43015" name="Rectangle 61"/>
            <p:cNvSpPr>
              <a:spLocks noChangeArrowheads="1"/>
            </p:cNvSpPr>
            <p:nvPr/>
          </p:nvSpPr>
          <p:spPr bwMode="auto">
            <a:xfrm>
              <a:off x="6408738" y="2987675"/>
              <a:ext cx="1931987" cy="306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ru-RU" sz="1400" b="1">
                  <a:solidFill>
                    <a:srgbClr val="FF9100"/>
                  </a:solidFill>
                  <a:latin typeface="Knowledge Regular" pitchFamily="34" charset="0"/>
                </a:rPr>
                <a:t>Коммерциализация</a:t>
              </a:r>
              <a:endParaRPr lang="en-US" sz="1400" b="1">
                <a:solidFill>
                  <a:srgbClr val="FF9100"/>
                </a:solidFill>
                <a:latin typeface="Knowledge Regular" pitchFamily="34" charset="0"/>
              </a:endParaRPr>
            </a:p>
          </p:txBody>
        </p:sp>
        <p:grpSp>
          <p:nvGrpSpPr>
            <p:cNvPr id="3" name="Group 5"/>
            <p:cNvGrpSpPr/>
            <p:nvPr/>
          </p:nvGrpSpPr>
          <p:grpSpPr>
            <a:xfrm>
              <a:off x="6770737" y="3417989"/>
              <a:ext cx="1260000" cy="1260000"/>
              <a:chOff x="6311106" y="2962163"/>
              <a:chExt cx="1328738" cy="1439862"/>
            </a:xfrm>
            <a:solidFill>
              <a:srgbClr val="FF9100"/>
            </a:solidFill>
          </p:grpSpPr>
          <p:sp>
            <p:nvSpPr>
              <p:cNvPr id="64" name="Freeform 3"/>
              <p:cNvSpPr>
                <a:spLocks/>
              </p:cNvSpPr>
              <p:nvPr/>
            </p:nvSpPr>
            <p:spPr bwMode="auto">
              <a:xfrm>
                <a:off x="6448246" y="3935131"/>
                <a:ext cx="998077" cy="466894"/>
              </a:xfrm>
              <a:custGeom>
                <a:avLst/>
                <a:gdLst>
                  <a:gd name="T0" fmla="*/ 1341 w 1585"/>
                  <a:gd name="T1" fmla="*/ 250 h 692"/>
                  <a:gd name="T2" fmla="*/ 1283 w 1585"/>
                  <a:gd name="T3" fmla="*/ 297 h 692"/>
                  <a:gd name="T4" fmla="*/ 1221 w 1585"/>
                  <a:gd name="T5" fmla="*/ 338 h 692"/>
                  <a:gd name="T6" fmla="*/ 1154 w 1585"/>
                  <a:gd name="T7" fmla="*/ 374 h 692"/>
                  <a:gd name="T8" fmla="*/ 1084 w 1585"/>
                  <a:gd name="T9" fmla="*/ 403 h 692"/>
                  <a:gd name="T10" fmla="*/ 1010 w 1585"/>
                  <a:gd name="T11" fmla="*/ 426 h 692"/>
                  <a:gd name="T12" fmla="*/ 934 w 1585"/>
                  <a:gd name="T13" fmla="*/ 441 h 692"/>
                  <a:gd name="T14" fmla="*/ 856 w 1585"/>
                  <a:gd name="T15" fmla="*/ 449 h 692"/>
                  <a:gd name="T16" fmla="*/ 780 w 1585"/>
                  <a:gd name="T17" fmla="*/ 449 h 692"/>
                  <a:gd name="T18" fmla="*/ 711 w 1585"/>
                  <a:gd name="T19" fmla="*/ 443 h 692"/>
                  <a:gd name="T20" fmla="*/ 643 w 1585"/>
                  <a:gd name="T21" fmla="*/ 431 h 692"/>
                  <a:gd name="T22" fmla="*/ 577 w 1585"/>
                  <a:gd name="T23" fmla="*/ 413 h 692"/>
                  <a:gd name="T24" fmla="*/ 514 w 1585"/>
                  <a:gd name="T25" fmla="*/ 390 h 692"/>
                  <a:gd name="T26" fmla="*/ 453 w 1585"/>
                  <a:gd name="T27" fmla="*/ 362 h 692"/>
                  <a:gd name="T28" fmla="*/ 395 w 1585"/>
                  <a:gd name="T29" fmla="*/ 328 h 692"/>
                  <a:gd name="T30" fmla="*/ 341 w 1585"/>
                  <a:gd name="T31" fmla="*/ 291 h 692"/>
                  <a:gd name="T32" fmla="*/ 393 w 1585"/>
                  <a:gd name="T33" fmla="*/ 226 h 692"/>
                  <a:gd name="T34" fmla="*/ 1 w 1585"/>
                  <a:gd name="T35" fmla="*/ 454 h 692"/>
                  <a:gd name="T36" fmla="*/ 130 w 1585"/>
                  <a:gd name="T37" fmla="*/ 432 h 692"/>
                  <a:gd name="T38" fmla="*/ 206 w 1585"/>
                  <a:gd name="T39" fmla="*/ 493 h 692"/>
                  <a:gd name="T40" fmla="*/ 288 w 1585"/>
                  <a:gd name="T41" fmla="*/ 547 h 692"/>
                  <a:gd name="T42" fmla="*/ 374 w 1585"/>
                  <a:gd name="T43" fmla="*/ 593 h 692"/>
                  <a:gd name="T44" fmla="*/ 466 w 1585"/>
                  <a:gd name="T45" fmla="*/ 631 h 692"/>
                  <a:gd name="T46" fmla="*/ 562 w 1585"/>
                  <a:gd name="T47" fmla="*/ 661 h 692"/>
                  <a:gd name="T48" fmla="*/ 661 w 1585"/>
                  <a:gd name="T49" fmla="*/ 680 h 692"/>
                  <a:gd name="T50" fmla="*/ 764 w 1585"/>
                  <a:gd name="T51" fmla="*/ 691 h 692"/>
                  <a:gd name="T52" fmla="*/ 844 w 1585"/>
                  <a:gd name="T53" fmla="*/ 692 h 692"/>
                  <a:gd name="T54" fmla="*/ 901 w 1585"/>
                  <a:gd name="T55" fmla="*/ 689 h 692"/>
                  <a:gd name="T56" fmla="*/ 956 w 1585"/>
                  <a:gd name="T57" fmla="*/ 683 h 692"/>
                  <a:gd name="T58" fmla="*/ 1011 w 1585"/>
                  <a:gd name="T59" fmla="*/ 674 h 692"/>
                  <a:gd name="T60" fmla="*/ 1066 w 1585"/>
                  <a:gd name="T61" fmla="*/ 662 h 692"/>
                  <a:gd name="T62" fmla="*/ 1119 w 1585"/>
                  <a:gd name="T63" fmla="*/ 647 h 692"/>
                  <a:gd name="T64" fmla="*/ 1169 w 1585"/>
                  <a:gd name="T65" fmla="*/ 630 h 692"/>
                  <a:gd name="T66" fmla="*/ 1220 w 1585"/>
                  <a:gd name="T67" fmla="*/ 610 h 692"/>
                  <a:gd name="T68" fmla="*/ 1268 w 1585"/>
                  <a:gd name="T69" fmla="*/ 587 h 692"/>
                  <a:gd name="T70" fmla="*/ 1317 w 1585"/>
                  <a:gd name="T71" fmla="*/ 563 h 692"/>
                  <a:gd name="T72" fmla="*/ 1363 w 1585"/>
                  <a:gd name="T73" fmla="*/ 535 h 692"/>
                  <a:gd name="T74" fmla="*/ 1407 w 1585"/>
                  <a:gd name="T75" fmla="*/ 505 h 692"/>
                  <a:gd name="T76" fmla="*/ 1449 w 1585"/>
                  <a:gd name="T77" fmla="*/ 474 h 692"/>
                  <a:gd name="T78" fmla="*/ 1491 w 1585"/>
                  <a:gd name="T79" fmla="*/ 441 h 692"/>
                  <a:gd name="T80" fmla="*/ 1530 w 1585"/>
                  <a:gd name="T81" fmla="*/ 405 h 692"/>
                  <a:gd name="T82" fmla="*/ 1567 w 1585"/>
                  <a:gd name="T83" fmla="*/ 367 h 692"/>
                  <a:gd name="T84" fmla="*/ 1369 w 1585"/>
                  <a:gd name="T85" fmla="*/ 224 h 6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585" h="692">
                    <a:moveTo>
                      <a:pt x="1369" y="224"/>
                    </a:moveTo>
                    <a:lnTo>
                      <a:pt x="1341" y="250"/>
                    </a:lnTo>
                    <a:lnTo>
                      <a:pt x="1313" y="274"/>
                    </a:lnTo>
                    <a:lnTo>
                      <a:pt x="1283" y="297"/>
                    </a:lnTo>
                    <a:lnTo>
                      <a:pt x="1252" y="319"/>
                    </a:lnTo>
                    <a:lnTo>
                      <a:pt x="1221" y="338"/>
                    </a:lnTo>
                    <a:lnTo>
                      <a:pt x="1188" y="357"/>
                    </a:lnTo>
                    <a:lnTo>
                      <a:pt x="1154" y="374"/>
                    </a:lnTo>
                    <a:lnTo>
                      <a:pt x="1120" y="389"/>
                    </a:lnTo>
                    <a:lnTo>
                      <a:pt x="1084" y="403"/>
                    </a:lnTo>
                    <a:lnTo>
                      <a:pt x="1048" y="416"/>
                    </a:lnTo>
                    <a:lnTo>
                      <a:pt x="1010" y="426"/>
                    </a:lnTo>
                    <a:lnTo>
                      <a:pt x="973" y="434"/>
                    </a:lnTo>
                    <a:lnTo>
                      <a:pt x="934" y="441"/>
                    </a:lnTo>
                    <a:lnTo>
                      <a:pt x="895" y="447"/>
                    </a:lnTo>
                    <a:lnTo>
                      <a:pt x="856" y="449"/>
                    </a:lnTo>
                    <a:lnTo>
                      <a:pt x="816" y="450"/>
                    </a:lnTo>
                    <a:lnTo>
                      <a:pt x="780" y="449"/>
                    </a:lnTo>
                    <a:lnTo>
                      <a:pt x="745" y="447"/>
                    </a:lnTo>
                    <a:lnTo>
                      <a:pt x="711" y="443"/>
                    </a:lnTo>
                    <a:lnTo>
                      <a:pt x="676" y="438"/>
                    </a:lnTo>
                    <a:lnTo>
                      <a:pt x="643" y="431"/>
                    </a:lnTo>
                    <a:lnTo>
                      <a:pt x="609" y="423"/>
                    </a:lnTo>
                    <a:lnTo>
                      <a:pt x="577" y="413"/>
                    </a:lnTo>
                    <a:lnTo>
                      <a:pt x="545" y="402"/>
                    </a:lnTo>
                    <a:lnTo>
                      <a:pt x="514" y="390"/>
                    </a:lnTo>
                    <a:lnTo>
                      <a:pt x="483" y="376"/>
                    </a:lnTo>
                    <a:lnTo>
                      <a:pt x="453" y="362"/>
                    </a:lnTo>
                    <a:lnTo>
                      <a:pt x="424" y="345"/>
                    </a:lnTo>
                    <a:lnTo>
                      <a:pt x="395" y="328"/>
                    </a:lnTo>
                    <a:lnTo>
                      <a:pt x="367" y="311"/>
                    </a:lnTo>
                    <a:lnTo>
                      <a:pt x="341" y="291"/>
                    </a:lnTo>
                    <a:lnTo>
                      <a:pt x="314" y="271"/>
                    </a:lnTo>
                    <a:lnTo>
                      <a:pt x="393" y="226"/>
                    </a:lnTo>
                    <a:lnTo>
                      <a:pt x="0" y="0"/>
                    </a:lnTo>
                    <a:lnTo>
                      <a:pt x="1" y="454"/>
                    </a:lnTo>
                    <a:lnTo>
                      <a:pt x="94" y="398"/>
                    </a:lnTo>
                    <a:lnTo>
                      <a:pt x="130" y="432"/>
                    </a:lnTo>
                    <a:lnTo>
                      <a:pt x="167" y="463"/>
                    </a:lnTo>
                    <a:lnTo>
                      <a:pt x="206" y="493"/>
                    </a:lnTo>
                    <a:lnTo>
                      <a:pt x="246" y="520"/>
                    </a:lnTo>
                    <a:lnTo>
                      <a:pt x="288" y="547"/>
                    </a:lnTo>
                    <a:lnTo>
                      <a:pt x="330" y="571"/>
                    </a:lnTo>
                    <a:lnTo>
                      <a:pt x="374" y="593"/>
                    </a:lnTo>
                    <a:lnTo>
                      <a:pt x="420" y="614"/>
                    </a:lnTo>
                    <a:lnTo>
                      <a:pt x="466" y="631"/>
                    </a:lnTo>
                    <a:lnTo>
                      <a:pt x="514" y="647"/>
                    </a:lnTo>
                    <a:lnTo>
                      <a:pt x="562" y="661"/>
                    </a:lnTo>
                    <a:lnTo>
                      <a:pt x="610" y="671"/>
                    </a:lnTo>
                    <a:lnTo>
                      <a:pt x="661" y="680"/>
                    </a:lnTo>
                    <a:lnTo>
                      <a:pt x="712" y="687"/>
                    </a:lnTo>
                    <a:lnTo>
                      <a:pt x="764" y="691"/>
                    </a:lnTo>
                    <a:lnTo>
                      <a:pt x="816" y="692"/>
                    </a:lnTo>
                    <a:lnTo>
                      <a:pt x="844" y="692"/>
                    </a:lnTo>
                    <a:lnTo>
                      <a:pt x="873" y="691"/>
                    </a:lnTo>
                    <a:lnTo>
                      <a:pt x="901" y="689"/>
                    </a:lnTo>
                    <a:lnTo>
                      <a:pt x="928" y="686"/>
                    </a:lnTo>
                    <a:lnTo>
                      <a:pt x="956" y="683"/>
                    </a:lnTo>
                    <a:lnTo>
                      <a:pt x="984" y="678"/>
                    </a:lnTo>
                    <a:lnTo>
                      <a:pt x="1011" y="674"/>
                    </a:lnTo>
                    <a:lnTo>
                      <a:pt x="1039" y="668"/>
                    </a:lnTo>
                    <a:lnTo>
                      <a:pt x="1066" y="662"/>
                    </a:lnTo>
                    <a:lnTo>
                      <a:pt x="1092" y="655"/>
                    </a:lnTo>
                    <a:lnTo>
                      <a:pt x="1119" y="647"/>
                    </a:lnTo>
                    <a:lnTo>
                      <a:pt x="1144" y="639"/>
                    </a:lnTo>
                    <a:lnTo>
                      <a:pt x="1169" y="630"/>
                    </a:lnTo>
                    <a:lnTo>
                      <a:pt x="1195" y="619"/>
                    </a:lnTo>
                    <a:lnTo>
                      <a:pt x="1220" y="610"/>
                    </a:lnTo>
                    <a:lnTo>
                      <a:pt x="1244" y="599"/>
                    </a:lnTo>
                    <a:lnTo>
                      <a:pt x="1268" y="587"/>
                    </a:lnTo>
                    <a:lnTo>
                      <a:pt x="1293" y="576"/>
                    </a:lnTo>
                    <a:lnTo>
                      <a:pt x="1317" y="563"/>
                    </a:lnTo>
                    <a:lnTo>
                      <a:pt x="1340" y="549"/>
                    </a:lnTo>
                    <a:lnTo>
                      <a:pt x="1363" y="535"/>
                    </a:lnTo>
                    <a:lnTo>
                      <a:pt x="1385" y="520"/>
                    </a:lnTo>
                    <a:lnTo>
                      <a:pt x="1407" y="505"/>
                    </a:lnTo>
                    <a:lnTo>
                      <a:pt x="1429" y="490"/>
                    </a:lnTo>
                    <a:lnTo>
                      <a:pt x="1449" y="474"/>
                    </a:lnTo>
                    <a:lnTo>
                      <a:pt x="1470" y="458"/>
                    </a:lnTo>
                    <a:lnTo>
                      <a:pt x="1491" y="441"/>
                    </a:lnTo>
                    <a:lnTo>
                      <a:pt x="1510" y="423"/>
                    </a:lnTo>
                    <a:lnTo>
                      <a:pt x="1530" y="405"/>
                    </a:lnTo>
                    <a:lnTo>
                      <a:pt x="1548" y="387"/>
                    </a:lnTo>
                    <a:lnTo>
                      <a:pt x="1567" y="367"/>
                    </a:lnTo>
                    <a:lnTo>
                      <a:pt x="1585" y="348"/>
                    </a:lnTo>
                    <a:lnTo>
                      <a:pt x="1369" y="224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GB" dirty="0">
                  <a:solidFill>
                    <a:schemeClr val="tx2"/>
                  </a:solidFill>
                  <a:latin typeface="Knowledge Regular" pitchFamily="34" charset="0"/>
                </a:endParaRPr>
              </a:p>
            </p:txBody>
          </p:sp>
          <p:sp>
            <p:nvSpPr>
              <p:cNvPr id="65" name="Freeform 4"/>
              <p:cNvSpPr>
                <a:spLocks/>
              </p:cNvSpPr>
              <p:nvPr/>
            </p:nvSpPr>
            <p:spPr bwMode="auto">
              <a:xfrm>
                <a:off x="6311106" y="2962163"/>
                <a:ext cx="711606" cy="979498"/>
              </a:xfrm>
              <a:custGeom>
                <a:avLst/>
                <a:gdLst>
                  <a:gd name="T0" fmla="*/ 1133 w 1133"/>
                  <a:gd name="T1" fmla="*/ 226 h 1453"/>
                  <a:gd name="T2" fmla="*/ 740 w 1133"/>
                  <a:gd name="T3" fmla="*/ 0 h 1453"/>
                  <a:gd name="T4" fmla="*/ 740 w 1133"/>
                  <a:gd name="T5" fmla="*/ 112 h 1453"/>
                  <a:gd name="T6" fmla="*/ 661 w 1133"/>
                  <a:gd name="T7" fmla="*/ 138 h 1453"/>
                  <a:gd name="T8" fmla="*/ 585 w 1133"/>
                  <a:gd name="T9" fmla="*/ 172 h 1453"/>
                  <a:gd name="T10" fmla="*/ 513 w 1133"/>
                  <a:gd name="T11" fmla="*/ 210 h 1453"/>
                  <a:gd name="T12" fmla="*/ 444 w 1133"/>
                  <a:gd name="T13" fmla="*/ 254 h 1453"/>
                  <a:gd name="T14" fmla="*/ 379 w 1133"/>
                  <a:gd name="T15" fmla="*/ 303 h 1453"/>
                  <a:gd name="T16" fmla="*/ 318 w 1133"/>
                  <a:gd name="T17" fmla="*/ 357 h 1453"/>
                  <a:gd name="T18" fmla="*/ 262 w 1133"/>
                  <a:gd name="T19" fmla="*/ 416 h 1453"/>
                  <a:gd name="T20" fmla="*/ 210 w 1133"/>
                  <a:gd name="T21" fmla="*/ 479 h 1453"/>
                  <a:gd name="T22" fmla="*/ 162 w 1133"/>
                  <a:gd name="T23" fmla="*/ 546 h 1453"/>
                  <a:gd name="T24" fmla="*/ 121 w 1133"/>
                  <a:gd name="T25" fmla="*/ 616 h 1453"/>
                  <a:gd name="T26" fmla="*/ 85 w 1133"/>
                  <a:gd name="T27" fmla="*/ 690 h 1453"/>
                  <a:gd name="T28" fmla="*/ 55 w 1133"/>
                  <a:gd name="T29" fmla="*/ 767 h 1453"/>
                  <a:gd name="T30" fmla="*/ 31 w 1133"/>
                  <a:gd name="T31" fmla="*/ 847 h 1453"/>
                  <a:gd name="T32" fmla="*/ 14 w 1133"/>
                  <a:gd name="T33" fmla="*/ 930 h 1453"/>
                  <a:gd name="T34" fmla="*/ 3 w 1133"/>
                  <a:gd name="T35" fmla="*/ 1014 h 1453"/>
                  <a:gd name="T36" fmla="*/ 0 w 1133"/>
                  <a:gd name="T37" fmla="*/ 1102 h 1453"/>
                  <a:gd name="T38" fmla="*/ 1 w 1133"/>
                  <a:gd name="T39" fmla="*/ 1148 h 1453"/>
                  <a:gd name="T40" fmla="*/ 5 w 1133"/>
                  <a:gd name="T41" fmla="*/ 1193 h 1453"/>
                  <a:gd name="T42" fmla="*/ 9 w 1133"/>
                  <a:gd name="T43" fmla="*/ 1238 h 1453"/>
                  <a:gd name="T44" fmla="*/ 16 w 1133"/>
                  <a:gd name="T45" fmla="*/ 1283 h 1453"/>
                  <a:gd name="T46" fmla="*/ 24 w 1133"/>
                  <a:gd name="T47" fmla="*/ 1327 h 1453"/>
                  <a:gd name="T48" fmla="*/ 35 w 1133"/>
                  <a:gd name="T49" fmla="*/ 1369 h 1453"/>
                  <a:gd name="T50" fmla="*/ 47 w 1133"/>
                  <a:gd name="T51" fmla="*/ 1412 h 1453"/>
                  <a:gd name="T52" fmla="*/ 61 w 1133"/>
                  <a:gd name="T53" fmla="*/ 1453 h 1453"/>
                  <a:gd name="T54" fmla="*/ 275 w 1133"/>
                  <a:gd name="T55" fmla="*/ 1330 h 1453"/>
                  <a:gd name="T56" fmla="*/ 260 w 1133"/>
                  <a:gd name="T57" fmla="*/ 1276 h 1453"/>
                  <a:gd name="T58" fmla="*/ 250 w 1133"/>
                  <a:gd name="T59" fmla="*/ 1219 h 1453"/>
                  <a:gd name="T60" fmla="*/ 244 w 1133"/>
                  <a:gd name="T61" fmla="*/ 1161 h 1453"/>
                  <a:gd name="T62" fmla="*/ 242 w 1133"/>
                  <a:gd name="T63" fmla="*/ 1102 h 1453"/>
                  <a:gd name="T64" fmla="*/ 244 w 1133"/>
                  <a:gd name="T65" fmla="*/ 1040 h 1453"/>
                  <a:gd name="T66" fmla="*/ 251 w 1133"/>
                  <a:gd name="T67" fmla="*/ 980 h 1453"/>
                  <a:gd name="T68" fmla="*/ 263 w 1133"/>
                  <a:gd name="T69" fmla="*/ 920 h 1453"/>
                  <a:gd name="T70" fmla="*/ 279 w 1133"/>
                  <a:gd name="T71" fmla="*/ 864 h 1453"/>
                  <a:gd name="T72" fmla="*/ 298 w 1133"/>
                  <a:gd name="T73" fmla="*/ 807 h 1453"/>
                  <a:gd name="T74" fmla="*/ 323 w 1133"/>
                  <a:gd name="T75" fmla="*/ 754 h 1453"/>
                  <a:gd name="T76" fmla="*/ 350 w 1133"/>
                  <a:gd name="T77" fmla="*/ 702 h 1453"/>
                  <a:gd name="T78" fmla="*/ 381 w 1133"/>
                  <a:gd name="T79" fmla="*/ 653 h 1453"/>
                  <a:gd name="T80" fmla="*/ 416 w 1133"/>
                  <a:gd name="T81" fmla="*/ 607 h 1453"/>
                  <a:gd name="T82" fmla="*/ 454 w 1133"/>
                  <a:gd name="T83" fmla="*/ 563 h 1453"/>
                  <a:gd name="T84" fmla="*/ 495 w 1133"/>
                  <a:gd name="T85" fmla="*/ 523 h 1453"/>
                  <a:gd name="T86" fmla="*/ 539 w 1133"/>
                  <a:gd name="T87" fmla="*/ 485 h 1453"/>
                  <a:gd name="T88" fmla="*/ 586 w 1133"/>
                  <a:gd name="T89" fmla="*/ 450 h 1453"/>
                  <a:gd name="T90" fmla="*/ 635 w 1133"/>
                  <a:gd name="T91" fmla="*/ 419 h 1453"/>
                  <a:gd name="T92" fmla="*/ 687 w 1133"/>
                  <a:gd name="T93" fmla="*/ 392 h 1453"/>
                  <a:gd name="T94" fmla="*/ 741 w 1133"/>
                  <a:gd name="T95" fmla="*/ 367 h 1453"/>
                  <a:gd name="T96" fmla="*/ 741 w 1133"/>
                  <a:gd name="T97" fmla="*/ 454 h 1453"/>
                  <a:gd name="T98" fmla="*/ 1133 w 1133"/>
                  <a:gd name="T99" fmla="*/ 226 h 14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133" h="1453">
                    <a:moveTo>
                      <a:pt x="1133" y="226"/>
                    </a:moveTo>
                    <a:lnTo>
                      <a:pt x="740" y="0"/>
                    </a:lnTo>
                    <a:lnTo>
                      <a:pt x="740" y="112"/>
                    </a:lnTo>
                    <a:lnTo>
                      <a:pt x="661" y="138"/>
                    </a:lnTo>
                    <a:lnTo>
                      <a:pt x="585" y="172"/>
                    </a:lnTo>
                    <a:lnTo>
                      <a:pt x="513" y="210"/>
                    </a:lnTo>
                    <a:lnTo>
                      <a:pt x="444" y="254"/>
                    </a:lnTo>
                    <a:lnTo>
                      <a:pt x="379" y="303"/>
                    </a:lnTo>
                    <a:lnTo>
                      <a:pt x="318" y="357"/>
                    </a:lnTo>
                    <a:lnTo>
                      <a:pt x="262" y="416"/>
                    </a:lnTo>
                    <a:lnTo>
                      <a:pt x="210" y="479"/>
                    </a:lnTo>
                    <a:lnTo>
                      <a:pt x="162" y="546"/>
                    </a:lnTo>
                    <a:lnTo>
                      <a:pt x="121" y="616"/>
                    </a:lnTo>
                    <a:lnTo>
                      <a:pt x="85" y="690"/>
                    </a:lnTo>
                    <a:lnTo>
                      <a:pt x="55" y="767"/>
                    </a:lnTo>
                    <a:lnTo>
                      <a:pt x="31" y="847"/>
                    </a:lnTo>
                    <a:lnTo>
                      <a:pt x="14" y="930"/>
                    </a:lnTo>
                    <a:lnTo>
                      <a:pt x="3" y="1014"/>
                    </a:lnTo>
                    <a:lnTo>
                      <a:pt x="0" y="1102"/>
                    </a:lnTo>
                    <a:lnTo>
                      <a:pt x="1" y="1148"/>
                    </a:lnTo>
                    <a:lnTo>
                      <a:pt x="5" y="1193"/>
                    </a:lnTo>
                    <a:lnTo>
                      <a:pt x="9" y="1238"/>
                    </a:lnTo>
                    <a:lnTo>
                      <a:pt x="16" y="1283"/>
                    </a:lnTo>
                    <a:lnTo>
                      <a:pt x="24" y="1327"/>
                    </a:lnTo>
                    <a:lnTo>
                      <a:pt x="35" y="1369"/>
                    </a:lnTo>
                    <a:lnTo>
                      <a:pt x="47" y="1412"/>
                    </a:lnTo>
                    <a:lnTo>
                      <a:pt x="61" y="1453"/>
                    </a:lnTo>
                    <a:lnTo>
                      <a:pt x="275" y="1330"/>
                    </a:lnTo>
                    <a:lnTo>
                      <a:pt x="260" y="1276"/>
                    </a:lnTo>
                    <a:lnTo>
                      <a:pt x="250" y="1219"/>
                    </a:lnTo>
                    <a:lnTo>
                      <a:pt x="244" y="1161"/>
                    </a:lnTo>
                    <a:lnTo>
                      <a:pt x="242" y="1102"/>
                    </a:lnTo>
                    <a:lnTo>
                      <a:pt x="244" y="1040"/>
                    </a:lnTo>
                    <a:lnTo>
                      <a:pt x="251" y="980"/>
                    </a:lnTo>
                    <a:lnTo>
                      <a:pt x="263" y="920"/>
                    </a:lnTo>
                    <a:lnTo>
                      <a:pt x="279" y="864"/>
                    </a:lnTo>
                    <a:lnTo>
                      <a:pt x="298" y="807"/>
                    </a:lnTo>
                    <a:lnTo>
                      <a:pt x="323" y="754"/>
                    </a:lnTo>
                    <a:lnTo>
                      <a:pt x="350" y="702"/>
                    </a:lnTo>
                    <a:lnTo>
                      <a:pt x="381" y="653"/>
                    </a:lnTo>
                    <a:lnTo>
                      <a:pt x="416" y="607"/>
                    </a:lnTo>
                    <a:lnTo>
                      <a:pt x="454" y="563"/>
                    </a:lnTo>
                    <a:lnTo>
                      <a:pt x="495" y="523"/>
                    </a:lnTo>
                    <a:lnTo>
                      <a:pt x="539" y="485"/>
                    </a:lnTo>
                    <a:lnTo>
                      <a:pt x="586" y="450"/>
                    </a:lnTo>
                    <a:lnTo>
                      <a:pt x="635" y="419"/>
                    </a:lnTo>
                    <a:lnTo>
                      <a:pt x="687" y="392"/>
                    </a:lnTo>
                    <a:lnTo>
                      <a:pt x="741" y="367"/>
                    </a:lnTo>
                    <a:lnTo>
                      <a:pt x="741" y="454"/>
                    </a:lnTo>
                    <a:lnTo>
                      <a:pt x="1133" y="226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GB" dirty="0">
                  <a:solidFill>
                    <a:schemeClr val="tx2"/>
                  </a:solidFill>
                  <a:latin typeface="Knowledge Regular" pitchFamily="34" charset="0"/>
                </a:endParaRPr>
              </a:p>
            </p:txBody>
          </p:sp>
          <p:sp>
            <p:nvSpPr>
              <p:cNvPr id="66" name="Freeform 5"/>
              <p:cNvSpPr>
                <a:spLocks/>
              </p:cNvSpPr>
              <p:nvPr/>
            </p:nvSpPr>
            <p:spPr bwMode="auto">
              <a:xfrm>
                <a:off x="7095854" y="3022565"/>
                <a:ext cx="543990" cy="1069285"/>
              </a:xfrm>
              <a:custGeom>
                <a:avLst/>
                <a:gdLst>
                  <a:gd name="T0" fmla="*/ 783 w 863"/>
                  <a:gd name="T1" fmla="*/ 1272 h 1586"/>
                  <a:gd name="T2" fmla="*/ 800 w 863"/>
                  <a:gd name="T3" fmla="*/ 1200 h 1586"/>
                  <a:gd name="T4" fmla="*/ 811 w 863"/>
                  <a:gd name="T5" fmla="*/ 1126 h 1586"/>
                  <a:gd name="T6" fmla="*/ 816 w 863"/>
                  <a:gd name="T7" fmla="*/ 1050 h 1586"/>
                  <a:gd name="T8" fmla="*/ 816 w 863"/>
                  <a:gd name="T9" fmla="*/ 965 h 1586"/>
                  <a:gd name="T10" fmla="*/ 808 w 863"/>
                  <a:gd name="T11" fmla="*/ 874 h 1586"/>
                  <a:gd name="T12" fmla="*/ 793 w 863"/>
                  <a:gd name="T13" fmla="*/ 785 h 1586"/>
                  <a:gd name="T14" fmla="*/ 770 w 863"/>
                  <a:gd name="T15" fmla="*/ 699 h 1586"/>
                  <a:gd name="T16" fmla="*/ 740 w 863"/>
                  <a:gd name="T17" fmla="*/ 617 h 1586"/>
                  <a:gd name="T18" fmla="*/ 703 w 863"/>
                  <a:gd name="T19" fmla="*/ 538 h 1586"/>
                  <a:gd name="T20" fmla="*/ 659 w 863"/>
                  <a:gd name="T21" fmla="*/ 462 h 1586"/>
                  <a:gd name="T22" fmla="*/ 611 w 863"/>
                  <a:gd name="T23" fmla="*/ 390 h 1586"/>
                  <a:gd name="T24" fmla="*/ 555 w 863"/>
                  <a:gd name="T25" fmla="*/ 324 h 1586"/>
                  <a:gd name="T26" fmla="*/ 495 w 863"/>
                  <a:gd name="T27" fmla="*/ 261 h 1586"/>
                  <a:gd name="T28" fmla="*/ 431 w 863"/>
                  <a:gd name="T29" fmla="*/ 205 h 1586"/>
                  <a:gd name="T30" fmla="*/ 362 w 863"/>
                  <a:gd name="T31" fmla="*/ 153 h 1586"/>
                  <a:gd name="T32" fmla="*/ 288 w 863"/>
                  <a:gd name="T33" fmla="*/ 108 h 1586"/>
                  <a:gd name="T34" fmla="*/ 210 w 863"/>
                  <a:gd name="T35" fmla="*/ 69 h 1586"/>
                  <a:gd name="T36" fmla="*/ 128 w 863"/>
                  <a:gd name="T37" fmla="*/ 36 h 1586"/>
                  <a:gd name="T38" fmla="*/ 44 w 863"/>
                  <a:gd name="T39" fmla="*/ 10 h 1586"/>
                  <a:gd name="T40" fmla="*/ 0 w 863"/>
                  <a:gd name="T41" fmla="*/ 250 h 1586"/>
                  <a:gd name="T42" fmla="*/ 120 w 863"/>
                  <a:gd name="T43" fmla="*/ 295 h 1586"/>
                  <a:gd name="T44" fmla="*/ 230 w 863"/>
                  <a:gd name="T45" fmla="*/ 357 h 1586"/>
                  <a:gd name="T46" fmla="*/ 328 w 863"/>
                  <a:gd name="T47" fmla="*/ 436 h 1586"/>
                  <a:gd name="T48" fmla="*/ 412 w 863"/>
                  <a:gd name="T49" fmla="*/ 530 h 1586"/>
                  <a:gd name="T50" fmla="*/ 480 w 863"/>
                  <a:gd name="T51" fmla="*/ 636 h 1586"/>
                  <a:gd name="T52" fmla="*/ 532 w 863"/>
                  <a:gd name="T53" fmla="*/ 752 h 1586"/>
                  <a:gd name="T54" fmla="*/ 563 w 863"/>
                  <a:gd name="T55" fmla="*/ 877 h 1586"/>
                  <a:gd name="T56" fmla="*/ 575 w 863"/>
                  <a:gd name="T57" fmla="*/ 1011 h 1586"/>
                  <a:gd name="T58" fmla="*/ 570 w 863"/>
                  <a:gd name="T59" fmla="*/ 1098 h 1586"/>
                  <a:gd name="T60" fmla="*/ 558 w 863"/>
                  <a:gd name="T61" fmla="*/ 1183 h 1586"/>
                  <a:gd name="T62" fmla="*/ 472 w 863"/>
                  <a:gd name="T63" fmla="*/ 1586 h 1586"/>
                  <a:gd name="T64" fmla="*/ 774 w 863"/>
                  <a:gd name="T65" fmla="*/ 1308 h 15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863" h="1586">
                    <a:moveTo>
                      <a:pt x="774" y="1308"/>
                    </a:moveTo>
                    <a:lnTo>
                      <a:pt x="783" y="1272"/>
                    </a:lnTo>
                    <a:lnTo>
                      <a:pt x="793" y="1237"/>
                    </a:lnTo>
                    <a:lnTo>
                      <a:pt x="800" y="1200"/>
                    </a:lnTo>
                    <a:lnTo>
                      <a:pt x="807" y="1163"/>
                    </a:lnTo>
                    <a:lnTo>
                      <a:pt x="811" y="1126"/>
                    </a:lnTo>
                    <a:lnTo>
                      <a:pt x="815" y="1088"/>
                    </a:lnTo>
                    <a:lnTo>
                      <a:pt x="816" y="1050"/>
                    </a:lnTo>
                    <a:lnTo>
                      <a:pt x="817" y="1011"/>
                    </a:lnTo>
                    <a:lnTo>
                      <a:pt x="816" y="965"/>
                    </a:lnTo>
                    <a:lnTo>
                      <a:pt x="812" y="919"/>
                    </a:lnTo>
                    <a:lnTo>
                      <a:pt x="808" y="874"/>
                    </a:lnTo>
                    <a:lnTo>
                      <a:pt x="801" y="829"/>
                    </a:lnTo>
                    <a:lnTo>
                      <a:pt x="793" y="785"/>
                    </a:lnTo>
                    <a:lnTo>
                      <a:pt x="781" y="742"/>
                    </a:lnTo>
                    <a:lnTo>
                      <a:pt x="770" y="699"/>
                    </a:lnTo>
                    <a:lnTo>
                      <a:pt x="755" y="657"/>
                    </a:lnTo>
                    <a:lnTo>
                      <a:pt x="740" y="617"/>
                    </a:lnTo>
                    <a:lnTo>
                      <a:pt x="721" y="577"/>
                    </a:lnTo>
                    <a:lnTo>
                      <a:pt x="703" y="538"/>
                    </a:lnTo>
                    <a:lnTo>
                      <a:pt x="682" y="499"/>
                    </a:lnTo>
                    <a:lnTo>
                      <a:pt x="659" y="462"/>
                    </a:lnTo>
                    <a:lnTo>
                      <a:pt x="636" y="426"/>
                    </a:lnTo>
                    <a:lnTo>
                      <a:pt x="611" y="390"/>
                    </a:lnTo>
                    <a:lnTo>
                      <a:pt x="584" y="357"/>
                    </a:lnTo>
                    <a:lnTo>
                      <a:pt x="555" y="324"/>
                    </a:lnTo>
                    <a:lnTo>
                      <a:pt x="527" y="292"/>
                    </a:lnTo>
                    <a:lnTo>
                      <a:pt x="495" y="261"/>
                    </a:lnTo>
                    <a:lnTo>
                      <a:pt x="464" y="233"/>
                    </a:lnTo>
                    <a:lnTo>
                      <a:pt x="431" y="205"/>
                    </a:lnTo>
                    <a:lnTo>
                      <a:pt x="396" y="178"/>
                    </a:lnTo>
                    <a:lnTo>
                      <a:pt x="362" y="153"/>
                    </a:lnTo>
                    <a:lnTo>
                      <a:pt x="325" y="130"/>
                    </a:lnTo>
                    <a:lnTo>
                      <a:pt x="288" y="108"/>
                    </a:lnTo>
                    <a:lnTo>
                      <a:pt x="249" y="87"/>
                    </a:lnTo>
                    <a:lnTo>
                      <a:pt x="210" y="69"/>
                    </a:lnTo>
                    <a:lnTo>
                      <a:pt x="169" y="52"/>
                    </a:lnTo>
                    <a:lnTo>
                      <a:pt x="128" y="36"/>
                    </a:lnTo>
                    <a:lnTo>
                      <a:pt x="86" y="22"/>
                    </a:lnTo>
                    <a:lnTo>
                      <a:pt x="44" y="10"/>
                    </a:lnTo>
                    <a:lnTo>
                      <a:pt x="0" y="0"/>
                    </a:lnTo>
                    <a:lnTo>
                      <a:pt x="0" y="250"/>
                    </a:lnTo>
                    <a:lnTo>
                      <a:pt x="61" y="269"/>
                    </a:lnTo>
                    <a:lnTo>
                      <a:pt x="120" y="295"/>
                    </a:lnTo>
                    <a:lnTo>
                      <a:pt x="176" y="324"/>
                    </a:lnTo>
                    <a:lnTo>
                      <a:pt x="230" y="357"/>
                    </a:lnTo>
                    <a:lnTo>
                      <a:pt x="281" y="395"/>
                    </a:lnTo>
                    <a:lnTo>
                      <a:pt x="328" y="436"/>
                    </a:lnTo>
                    <a:lnTo>
                      <a:pt x="372" y="481"/>
                    </a:lnTo>
                    <a:lnTo>
                      <a:pt x="412" y="530"/>
                    </a:lnTo>
                    <a:lnTo>
                      <a:pt x="448" y="580"/>
                    </a:lnTo>
                    <a:lnTo>
                      <a:pt x="480" y="636"/>
                    </a:lnTo>
                    <a:lnTo>
                      <a:pt x="508" y="692"/>
                    </a:lnTo>
                    <a:lnTo>
                      <a:pt x="532" y="752"/>
                    </a:lnTo>
                    <a:lnTo>
                      <a:pt x="551" y="814"/>
                    </a:lnTo>
                    <a:lnTo>
                      <a:pt x="563" y="877"/>
                    </a:lnTo>
                    <a:lnTo>
                      <a:pt x="573" y="944"/>
                    </a:lnTo>
                    <a:lnTo>
                      <a:pt x="575" y="1011"/>
                    </a:lnTo>
                    <a:lnTo>
                      <a:pt x="574" y="1055"/>
                    </a:lnTo>
                    <a:lnTo>
                      <a:pt x="570" y="1098"/>
                    </a:lnTo>
                    <a:lnTo>
                      <a:pt x="566" y="1141"/>
                    </a:lnTo>
                    <a:lnTo>
                      <a:pt x="558" y="1183"/>
                    </a:lnTo>
                    <a:lnTo>
                      <a:pt x="471" y="1133"/>
                    </a:lnTo>
                    <a:lnTo>
                      <a:pt x="472" y="1586"/>
                    </a:lnTo>
                    <a:lnTo>
                      <a:pt x="863" y="1359"/>
                    </a:lnTo>
                    <a:lnTo>
                      <a:pt x="774" y="1308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GB" dirty="0">
                  <a:solidFill>
                    <a:schemeClr val="tx2"/>
                  </a:solidFill>
                  <a:latin typeface="Knowledge Regular" pitchFamily="34" charset="0"/>
                </a:endParaRPr>
              </a:p>
            </p:txBody>
          </p:sp>
        </p:grpSp>
        <p:sp>
          <p:nvSpPr>
            <p:cNvPr id="43017" name="Rectangle 66"/>
            <p:cNvSpPr>
              <a:spLocks noChangeArrowheads="1"/>
            </p:cNvSpPr>
            <p:nvPr/>
          </p:nvSpPr>
          <p:spPr bwMode="auto">
            <a:xfrm>
              <a:off x="3230563" y="2987675"/>
              <a:ext cx="2640012" cy="306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ru-RU" sz="1400" b="1">
                  <a:solidFill>
                    <a:srgbClr val="FAB406"/>
                  </a:solidFill>
                  <a:latin typeface="Knowledge Regular" pitchFamily="34" charset="0"/>
                </a:rPr>
                <a:t>Прикладные исследования</a:t>
              </a:r>
              <a:endParaRPr lang="en-US" sz="1400" b="1">
                <a:solidFill>
                  <a:srgbClr val="FAB406"/>
                </a:solidFill>
                <a:latin typeface="Knowledge Regular" pitchFamily="34" charset="0"/>
              </a:endParaRPr>
            </a:p>
          </p:txBody>
        </p:sp>
        <p:sp>
          <p:nvSpPr>
            <p:cNvPr id="43018" name="Rectangle 19"/>
            <p:cNvSpPr>
              <a:spLocks noChangeArrowheads="1"/>
            </p:cNvSpPr>
            <p:nvPr/>
          </p:nvSpPr>
          <p:spPr bwMode="auto">
            <a:xfrm rot="-3127386">
              <a:off x="3362326" y="3400425"/>
              <a:ext cx="1077912" cy="50323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33338" tIns="36512" rIns="33338" bIns="36512">
              <a:spAutoFit/>
            </a:bodyPr>
            <a:lstStyle/>
            <a:p>
              <a:pPr algn="ctr" defTabSz="536575"/>
              <a:r>
                <a:rPr lang="ru-RU" sz="1400">
                  <a:solidFill>
                    <a:srgbClr val="F5B005"/>
                  </a:solidFill>
                  <a:latin typeface="Knowledge Regular" pitchFamily="34" charset="0"/>
                </a:rPr>
                <a:t>Плани-рование</a:t>
              </a:r>
              <a:endParaRPr lang="nl-NL" sz="1400">
                <a:solidFill>
                  <a:srgbClr val="F5B005"/>
                </a:solidFill>
                <a:latin typeface="Knowledge Regular" pitchFamily="34" charset="0"/>
              </a:endParaRPr>
            </a:p>
          </p:txBody>
        </p:sp>
        <p:grpSp>
          <p:nvGrpSpPr>
            <p:cNvPr id="4" name="Group 50"/>
            <p:cNvGrpSpPr/>
            <p:nvPr/>
          </p:nvGrpSpPr>
          <p:grpSpPr>
            <a:xfrm>
              <a:off x="3932831" y="3432503"/>
              <a:ext cx="1260000" cy="1260000"/>
              <a:chOff x="6311106" y="2962163"/>
              <a:chExt cx="1328738" cy="1439862"/>
            </a:xfrm>
            <a:solidFill>
              <a:srgbClr val="FAB406"/>
            </a:solidFill>
          </p:grpSpPr>
          <p:sp>
            <p:nvSpPr>
              <p:cNvPr id="70" name="Freeform 3"/>
              <p:cNvSpPr>
                <a:spLocks/>
              </p:cNvSpPr>
              <p:nvPr/>
            </p:nvSpPr>
            <p:spPr bwMode="auto">
              <a:xfrm>
                <a:off x="6448246" y="3935131"/>
                <a:ext cx="998077" cy="466894"/>
              </a:xfrm>
              <a:custGeom>
                <a:avLst/>
                <a:gdLst>
                  <a:gd name="T0" fmla="*/ 1341 w 1585"/>
                  <a:gd name="T1" fmla="*/ 250 h 692"/>
                  <a:gd name="T2" fmla="*/ 1283 w 1585"/>
                  <a:gd name="T3" fmla="*/ 297 h 692"/>
                  <a:gd name="T4" fmla="*/ 1221 w 1585"/>
                  <a:gd name="T5" fmla="*/ 338 h 692"/>
                  <a:gd name="T6" fmla="*/ 1154 w 1585"/>
                  <a:gd name="T7" fmla="*/ 374 h 692"/>
                  <a:gd name="T8" fmla="*/ 1084 w 1585"/>
                  <a:gd name="T9" fmla="*/ 403 h 692"/>
                  <a:gd name="T10" fmla="*/ 1010 w 1585"/>
                  <a:gd name="T11" fmla="*/ 426 h 692"/>
                  <a:gd name="T12" fmla="*/ 934 w 1585"/>
                  <a:gd name="T13" fmla="*/ 441 h 692"/>
                  <a:gd name="T14" fmla="*/ 856 w 1585"/>
                  <a:gd name="T15" fmla="*/ 449 h 692"/>
                  <a:gd name="T16" fmla="*/ 780 w 1585"/>
                  <a:gd name="T17" fmla="*/ 449 h 692"/>
                  <a:gd name="T18" fmla="*/ 711 w 1585"/>
                  <a:gd name="T19" fmla="*/ 443 h 692"/>
                  <a:gd name="T20" fmla="*/ 643 w 1585"/>
                  <a:gd name="T21" fmla="*/ 431 h 692"/>
                  <a:gd name="T22" fmla="*/ 577 w 1585"/>
                  <a:gd name="T23" fmla="*/ 413 h 692"/>
                  <a:gd name="T24" fmla="*/ 514 w 1585"/>
                  <a:gd name="T25" fmla="*/ 390 h 692"/>
                  <a:gd name="T26" fmla="*/ 453 w 1585"/>
                  <a:gd name="T27" fmla="*/ 362 h 692"/>
                  <a:gd name="T28" fmla="*/ 395 w 1585"/>
                  <a:gd name="T29" fmla="*/ 328 h 692"/>
                  <a:gd name="T30" fmla="*/ 341 w 1585"/>
                  <a:gd name="T31" fmla="*/ 291 h 692"/>
                  <a:gd name="T32" fmla="*/ 393 w 1585"/>
                  <a:gd name="T33" fmla="*/ 226 h 692"/>
                  <a:gd name="T34" fmla="*/ 1 w 1585"/>
                  <a:gd name="T35" fmla="*/ 454 h 692"/>
                  <a:gd name="T36" fmla="*/ 130 w 1585"/>
                  <a:gd name="T37" fmla="*/ 432 h 692"/>
                  <a:gd name="T38" fmla="*/ 206 w 1585"/>
                  <a:gd name="T39" fmla="*/ 493 h 692"/>
                  <a:gd name="T40" fmla="*/ 288 w 1585"/>
                  <a:gd name="T41" fmla="*/ 547 h 692"/>
                  <a:gd name="T42" fmla="*/ 374 w 1585"/>
                  <a:gd name="T43" fmla="*/ 593 h 692"/>
                  <a:gd name="T44" fmla="*/ 466 w 1585"/>
                  <a:gd name="T45" fmla="*/ 631 h 692"/>
                  <a:gd name="T46" fmla="*/ 562 w 1585"/>
                  <a:gd name="T47" fmla="*/ 661 h 692"/>
                  <a:gd name="T48" fmla="*/ 661 w 1585"/>
                  <a:gd name="T49" fmla="*/ 680 h 692"/>
                  <a:gd name="T50" fmla="*/ 764 w 1585"/>
                  <a:gd name="T51" fmla="*/ 691 h 692"/>
                  <a:gd name="T52" fmla="*/ 844 w 1585"/>
                  <a:gd name="T53" fmla="*/ 692 h 692"/>
                  <a:gd name="T54" fmla="*/ 901 w 1585"/>
                  <a:gd name="T55" fmla="*/ 689 h 692"/>
                  <a:gd name="T56" fmla="*/ 956 w 1585"/>
                  <a:gd name="T57" fmla="*/ 683 h 692"/>
                  <a:gd name="T58" fmla="*/ 1011 w 1585"/>
                  <a:gd name="T59" fmla="*/ 674 h 692"/>
                  <a:gd name="T60" fmla="*/ 1066 w 1585"/>
                  <a:gd name="T61" fmla="*/ 662 h 692"/>
                  <a:gd name="T62" fmla="*/ 1119 w 1585"/>
                  <a:gd name="T63" fmla="*/ 647 h 692"/>
                  <a:gd name="T64" fmla="*/ 1169 w 1585"/>
                  <a:gd name="T65" fmla="*/ 630 h 692"/>
                  <a:gd name="T66" fmla="*/ 1220 w 1585"/>
                  <a:gd name="T67" fmla="*/ 610 h 692"/>
                  <a:gd name="T68" fmla="*/ 1268 w 1585"/>
                  <a:gd name="T69" fmla="*/ 587 h 692"/>
                  <a:gd name="T70" fmla="*/ 1317 w 1585"/>
                  <a:gd name="T71" fmla="*/ 563 h 692"/>
                  <a:gd name="T72" fmla="*/ 1363 w 1585"/>
                  <a:gd name="T73" fmla="*/ 535 h 692"/>
                  <a:gd name="T74" fmla="*/ 1407 w 1585"/>
                  <a:gd name="T75" fmla="*/ 505 h 692"/>
                  <a:gd name="T76" fmla="*/ 1449 w 1585"/>
                  <a:gd name="T77" fmla="*/ 474 h 692"/>
                  <a:gd name="T78" fmla="*/ 1491 w 1585"/>
                  <a:gd name="T79" fmla="*/ 441 h 692"/>
                  <a:gd name="T80" fmla="*/ 1530 w 1585"/>
                  <a:gd name="T81" fmla="*/ 405 h 692"/>
                  <a:gd name="T82" fmla="*/ 1567 w 1585"/>
                  <a:gd name="T83" fmla="*/ 367 h 692"/>
                  <a:gd name="T84" fmla="*/ 1369 w 1585"/>
                  <a:gd name="T85" fmla="*/ 224 h 6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585" h="692">
                    <a:moveTo>
                      <a:pt x="1369" y="224"/>
                    </a:moveTo>
                    <a:lnTo>
                      <a:pt x="1341" y="250"/>
                    </a:lnTo>
                    <a:lnTo>
                      <a:pt x="1313" y="274"/>
                    </a:lnTo>
                    <a:lnTo>
                      <a:pt x="1283" y="297"/>
                    </a:lnTo>
                    <a:lnTo>
                      <a:pt x="1252" y="319"/>
                    </a:lnTo>
                    <a:lnTo>
                      <a:pt x="1221" y="338"/>
                    </a:lnTo>
                    <a:lnTo>
                      <a:pt x="1188" y="357"/>
                    </a:lnTo>
                    <a:lnTo>
                      <a:pt x="1154" y="374"/>
                    </a:lnTo>
                    <a:lnTo>
                      <a:pt x="1120" y="389"/>
                    </a:lnTo>
                    <a:lnTo>
                      <a:pt x="1084" y="403"/>
                    </a:lnTo>
                    <a:lnTo>
                      <a:pt x="1048" y="416"/>
                    </a:lnTo>
                    <a:lnTo>
                      <a:pt x="1010" y="426"/>
                    </a:lnTo>
                    <a:lnTo>
                      <a:pt x="973" y="434"/>
                    </a:lnTo>
                    <a:lnTo>
                      <a:pt x="934" y="441"/>
                    </a:lnTo>
                    <a:lnTo>
                      <a:pt x="895" y="447"/>
                    </a:lnTo>
                    <a:lnTo>
                      <a:pt x="856" y="449"/>
                    </a:lnTo>
                    <a:lnTo>
                      <a:pt x="816" y="450"/>
                    </a:lnTo>
                    <a:lnTo>
                      <a:pt x="780" y="449"/>
                    </a:lnTo>
                    <a:lnTo>
                      <a:pt x="745" y="447"/>
                    </a:lnTo>
                    <a:lnTo>
                      <a:pt x="711" y="443"/>
                    </a:lnTo>
                    <a:lnTo>
                      <a:pt x="676" y="438"/>
                    </a:lnTo>
                    <a:lnTo>
                      <a:pt x="643" y="431"/>
                    </a:lnTo>
                    <a:lnTo>
                      <a:pt x="609" y="423"/>
                    </a:lnTo>
                    <a:lnTo>
                      <a:pt x="577" y="413"/>
                    </a:lnTo>
                    <a:lnTo>
                      <a:pt x="545" y="402"/>
                    </a:lnTo>
                    <a:lnTo>
                      <a:pt x="514" y="390"/>
                    </a:lnTo>
                    <a:lnTo>
                      <a:pt x="483" y="376"/>
                    </a:lnTo>
                    <a:lnTo>
                      <a:pt x="453" y="362"/>
                    </a:lnTo>
                    <a:lnTo>
                      <a:pt x="424" y="345"/>
                    </a:lnTo>
                    <a:lnTo>
                      <a:pt x="395" y="328"/>
                    </a:lnTo>
                    <a:lnTo>
                      <a:pt x="367" y="311"/>
                    </a:lnTo>
                    <a:lnTo>
                      <a:pt x="341" y="291"/>
                    </a:lnTo>
                    <a:lnTo>
                      <a:pt x="314" y="271"/>
                    </a:lnTo>
                    <a:lnTo>
                      <a:pt x="393" y="226"/>
                    </a:lnTo>
                    <a:lnTo>
                      <a:pt x="0" y="0"/>
                    </a:lnTo>
                    <a:lnTo>
                      <a:pt x="1" y="454"/>
                    </a:lnTo>
                    <a:lnTo>
                      <a:pt x="94" y="398"/>
                    </a:lnTo>
                    <a:lnTo>
                      <a:pt x="130" y="432"/>
                    </a:lnTo>
                    <a:lnTo>
                      <a:pt x="167" y="463"/>
                    </a:lnTo>
                    <a:lnTo>
                      <a:pt x="206" y="493"/>
                    </a:lnTo>
                    <a:lnTo>
                      <a:pt x="246" y="520"/>
                    </a:lnTo>
                    <a:lnTo>
                      <a:pt x="288" y="547"/>
                    </a:lnTo>
                    <a:lnTo>
                      <a:pt x="330" y="571"/>
                    </a:lnTo>
                    <a:lnTo>
                      <a:pt x="374" y="593"/>
                    </a:lnTo>
                    <a:lnTo>
                      <a:pt x="420" y="614"/>
                    </a:lnTo>
                    <a:lnTo>
                      <a:pt x="466" y="631"/>
                    </a:lnTo>
                    <a:lnTo>
                      <a:pt x="514" y="647"/>
                    </a:lnTo>
                    <a:lnTo>
                      <a:pt x="562" y="661"/>
                    </a:lnTo>
                    <a:lnTo>
                      <a:pt x="610" y="671"/>
                    </a:lnTo>
                    <a:lnTo>
                      <a:pt x="661" y="680"/>
                    </a:lnTo>
                    <a:lnTo>
                      <a:pt x="712" y="687"/>
                    </a:lnTo>
                    <a:lnTo>
                      <a:pt x="764" y="691"/>
                    </a:lnTo>
                    <a:lnTo>
                      <a:pt x="816" y="692"/>
                    </a:lnTo>
                    <a:lnTo>
                      <a:pt x="844" y="692"/>
                    </a:lnTo>
                    <a:lnTo>
                      <a:pt x="873" y="691"/>
                    </a:lnTo>
                    <a:lnTo>
                      <a:pt x="901" y="689"/>
                    </a:lnTo>
                    <a:lnTo>
                      <a:pt x="928" y="686"/>
                    </a:lnTo>
                    <a:lnTo>
                      <a:pt x="956" y="683"/>
                    </a:lnTo>
                    <a:lnTo>
                      <a:pt x="984" y="678"/>
                    </a:lnTo>
                    <a:lnTo>
                      <a:pt x="1011" y="674"/>
                    </a:lnTo>
                    <a:lnTo>
                      <a:pt x="1039" y="668"/>
                    </a:lnTo>
                    <a:lnTo>
                      <a:pt x="1066" y="662"/>
                    </a:lnTo>
                    <a:lnTo>
                      <a:pt x="1092" y="655"/>
                    </a:lnTo>
                    <a:lnTo>
                      <a:pt x="1119" y="647"/>
                    </a:lnTo>
                    <a:lnTo>
                      <a:pt x="1144" y="639"/>
                    </a:lnTo>
                    <a:lnTo>
                      <a:pt x="1169" y="630"/>
                    </a:lnTo>
                    <a:lnTo>
                      <a:pt x="1195" y="619"/>
                    </a:lnTo>
                    <a:lnTo>
                      <a:pt x="1220" y="610"/>
                    </a:lnTo>
                    <a:lnTo>
                      <a:pt x="1244" y="599"/>
                    </a:lnTo>
                    <a:lnTo>
                      <a:pt x="1268" y="587"/>
                    </a:lnTo>
                    <a:lnTo>
                      <a:pt x="1293" y="576"/>
                    </a:lnTo>
                    <a:lnTo>
                      <a:pt x="1317" y="563"/>
                    </a:lnTo>
                    <a:lnTo>
                      <a:pt x="1340" y="549"/>
                    </a:lnTo>
                    <a:lnTo>
                      <a:pt x="1363" y="535"/>
                    </a:lnTo>
                    <a:lnTo>
                      <a:pt x="1385" y="520"/>
                    </a:lnTo>
                    <a:lnTo>
                      <a:pt x="1407" y="505"/>
                    </a:lnTo>
                    <a:lnTo>
                      <a:pt x="1429" y="490"/>
                    </a:lnTo>
                    <a:lnTo>
                      <a:pt x="1449" y="474"/>
                    </a:lnTo>
                    <a:lnTo>
                      <a:pt x="1470" y="458"/>
                    </a:lnTo>
                    <a:lnTo>
                      <a:pt x="1491" y="441"/>
                    </a:lnTo>
                    <a:lnTo>
                      <a:pt x="1510" y="423"/>
                    </a:lnTo>
                    <a:lnTo>
                      <a:pt x="1530" y="405"/>
                    </a:lnTo>
                    <a:lnTo>
                      <a:pt x="1548" y="387"/>
                    </a:lnTo>
                    <a:lnTo>
                      <a:pt x="1567" y="367"/>
                    </a:lnTo>
                    <a:lnTo>
                      <a:pt x="1585" y="348"/>
                    </a:lnTo>
                    <a:lnTo>
                      <a:pt x="1369" y="224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GB" dirty="0">
                  <a:solidFill>
                    <a:schemeClr val="bg1"/>
                  </a:solidFill>
                  <a:latin typeface="Knowledge Regular" pitchFamily="34" charset="0"/>
                </a:endParaRPr>
              </a:p>
            </p:txBody>
          </p:sp>
          <p:sp>
            <p:nvSpPr>
              <p:cNvPr id="71" name="Freeform 4"/>
              <p:cNvSpPr>
                <a:spLocks/>
              </p:cNvSpPr>
              <p:nvPr/>
            </p:nvSpPr>
            <p:spPr bwMode="auto">
              <a:xfrm>
                <a:off x="6311106" y="2962163"/>
                <a:ext cx="711606" cy="979498"/>
              </a:xfrm>
              <a:custGeom>
                <a:avLst/>
                <a:gdLst>
                  <a:gd name="T0" fmla="*/ 1133 w 1133"/>
                  <a:gd name="T1" fmla="*/ 226 h 1453"/>
                  <a:gd name="T2" fmla="*/ 740 w 1133"/>
                  <a:gd name="T3" fmla="*/ 0 h 1453"/>
                  <a:gd name="T4" fmla="*/ 740 w 1133"/>
                  <a:gd name="T5" fmla="*/ 112 h 1453"/>
                  <a:gd name="T6" fmla="*/ 661 w 1133"/>
                  <a:gd name="T7" fmla="*/ 138 h 1453"/>
                  <a:gd name="T8" fmla="*/ 585 w 1133"/>
                  <a:gd name="T9" fmla="*/ 172 h 1453"/>
                  <a:gd name="T10" fmla="*/ 513 w 1133"/>
                  <a:gd name="T11" fmla="*/ 210 h 1453"/>
                  <a:gd name="T12" fmla="*/ 444 w 1133"/>
                  <a:gd name="T13" fmla="*/ 254 h 1453"/>
                  <a:gd name="T14" fmla="*/ 379 w 1133"/>
                  <a:gd name="T15" fmla="*/ 303 h 1453"/>
                  <a:gd name="T16" fmla="*/ 318 w 1133"/>
                  <a:gd name="T17" fmla="*/ 357 h 1453"/>
                  <a:gd name="T18" fmla="*/ 262 w 1133"/>
                  <a:gd name="T19" fmla="*/ 416 h 1453"/>
                  <a:gd name="T20" fmla="*/ 210 w 1133"/>
                  <a:gd name="T21" fmla="*/ 479 h 1453"/>
                  <a:gd name="T22" fmla="*/ 162 w 1133"/>
                  <a:gd name="T23" fmla="*/ 546 h 1453"/>
                  <a:gd name="T24" fmla="*/ 121 w 1133"/>
                  <a:gd name="T25" fmla="*/ 616 h 1453"/>
                  <a:gd name="T26" fmla="*/ 85 w 1133"/>
                  <a:gd name="T27" fmla="*/ 690 h 1453"/>
                  <a:gd name="T28" fmla="*/ 55 w 1133"/>
                  <a:gd name="T29" fmla="*/ 767 h 1453"/>
                  <a:gd name="T30" fmla="*/ 31 w 1133"/>
                  <a:gd name="T31" fmla="*/ 847 h 1453"/>
                  <a:gd name="T32" fmla="*/ 14 w 1133"/>
                  <a:gd name="T33" fmla="*/ 930 h 1453"/>
                  <a:gd name="T34" fmla="*/ 3 w 1133"/>
                  <a:gd name="T35" fmla="*/ 1014 h 1453"/>
                  <a:gd name="T36" fmla="*/ 0 w 1133"/>
                  <a:gd name="T37" fmla="*/ 1102 h 1453"/>
                  <a:gd name="T38" fmla="*/ 1 w 1133"/>
                  <a:gd name="T39" fmla="*/ 1148 h 1453"/>
                  <a:gd name="T40" fmla="*/ 5 w 1133"/>
                  <a:gd name="T41" fmla="*/ 1193 h 1453"/>
                  <a:gd name="T42" fmla="*/ 9 w 1133"/>
                  <a:gd name="T43" fmla="*/ 1238 h 1453"/>
                  <a:gd name="T44" fmla="*/ 16 w 1133"/>
                  <a:gd name="T45" fmla="*/ 1283 h 1453"/>
                  <a:gd name="T46" fmla="*/ 24 w 1133"/>
                  <a:gd name="T47" fmla="*/ 1327 h 1453"/>
                  <a:gd name="T48" fmla="*/ 35 w 1133"/>
                  <a:gd name="T49" fmla="*/ 1369 h 1453"/>
                  <a:gd name="T50" fmla="*/ 47 w 1133"/>
                  <a:gd name="T51" fmla="*/ 1412 h 1453"/>
                  <a:gd name="T52" fmla="*/ 61 w 1133"/>
                  <a:gd name="T53" fmla="*/ 1453 h 1453"/>
                  <a:gd name="T54" fmla="*/ 275 w 1133"/>
                  <a:gd name="T55" fmla="*/ 1330 h 1453"/>
                  <a:gd name="T56" fmla="*/ 260 w 1133"/>
                  <a:gd name="T57" fmla="*/ 1276 h 1453"/>
                  <a:gd name="T58" fmla="*/ 250 w 1133"/>
                  <a:gd name="T59" fmla="*/ 1219 h 1453"/>
                  <a:gd name="T60" fmla="*/ 244 w 1133"/>
                  <a:gd name="T61" fmla="*/ 1161 h 1453"/>
                  <a:gd name="T62" fmla="*/ 242 w 1133"/>
                  <a:gd name="T63" fmla="*/ 1102 h 1453"/>
                  <a:gd name="T64" fmla="*/ 244 w 1133"/>
                  <a:gd name="T65" fmla="*/ 1040 h 1453"/>
                  <a:gd name="T66" fmla="*/ 251 w 1133"/>
                  <a:gd name="T67" fmla="*/ 980 h 1453"/>
                  <a:gd name="T68" fmla="*/ 263 w 1133"/>
                  <a:gd name="T69" fmla="*/ 920 h 1453"/>
                  <a:gd name="T70" fmla="*/ 279 w 1133"/>
                  <a:gd name="T71" fmla="*/ 864 h 1453"/>
                  <a:gd name="T72" fmla="*/ 298 w 1133"/>
                  <a:gd name="T73" fmla="*/ 807 h 1453"/>
                  <a:gd name="T74" fmla="*/ 323 w 1133"/>
                  <a:gd name="T75" fmla="*/ 754 h 1453"/>
                  <a:gd name="T76" fmla="*/ 350 w 1133"/>
                  <a:gd name="T77" fmla="*/ 702 h 1453"/>
                  <a:gd name="T78" fmla="*/ 381 w 1133"/>
                  <a:gd name="T79" fmla="*/ 653 h 1453"/>
                  <a:gd name="T80" fmla="*/ 416 w 1133"/>
                  <a:gd name="T81" fmla="*/ 607 h 1453"/>
                  <a:gd name="T82" fmla="*/ 454 w 1133"/>
                  <a:gd name="T83" fmla="*/ 563 h 1453"/>
                  <a:gd name="T84" fmla="*/ 495 w 1133"/>
                  <a:gd name="T85" fmla="*/ 523 h 1453"/>
                  <a:gd name="T86" fmla="*/ 539 w 1133"/>
                  <a:gd name="T87" fmla="*/ 485 h 1453"/>
                  <a:gd name="T88" fmla="*/ 586 w 1133"/>
                  <a:gd name="T89" fmla="*/ 450 h 1453"/>
                  <a:gd name="T90" fmla="*/ 635 w 1133"/>
                  <a:gd name="T91" fmla="*/ 419 h 1453"/>
                  <a:gd name="T92" fmla="*/ 687 w 1133"/>
                  <a:gd name="T93" fmla="*/ 392 h 1453"/>
                  <a:gd name="T94" fmla="*/ 741 w 1133"/>
                  <a:gd name="T95" fmla="*/ 367 h 1453"/>
                  <a:gd name="T96" fmla="*/ 741 w 1133"/>
                  <a:gd name="T97" fmla="*/ 454 h 1453"/>
                  <a:gd name="T98" fmla="*/ 1133 w 1133"/>
                  <a:gd name="T99" fmla="*/ 226 h 14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133" h="1453">
                    <a:moveTo>
                      <a:pt x="1133" y="226"/>
                    </a:moveTo>
                    <a:lnTo>
                      <a:pt x="740" y="0"/>
                    </a:lnTo>
                    <a:lnTo>
                      <a:pt x="740" y="112"/>
                    </a:lnTo>
                    <a:lnTo>
                      <a:pt x="661" y="138"/>
                    </a:lnTo>
                    <a:lnTo>
                      <a:pt x="585" y="172"/>
                    </a:lnTo>
                    <a:lnTo>
                      <a:pt x="513" y="210"/>
                    </a:lnTo>
                    <a:lnTo>
                      <a:pt x="444" y="254"/>
                    </a:lnTo>
                    <a:lnTo>
                      <a:pt x="379" y="303"/>
                    </a:lnTo>
                    <a:lnTo>
                      <a:pt x="318" y="357"/>
                    </a:lnTo>
                    <a:lnTo>
                      <a:pt x="262" y="416"/>
                    </a:lnTo>
                    <a:lnTo>
                      <a:pt x="210" y="479"/>
                    </a:lnTo>
                    <a:lnTo>
                      <a:pt x="162" y="546"/>
                    </a:lnTo>
                    <a:lnTo>
                      <a:pt x="121" y="616"/>
                    </a:lnTo>
                    <a:lnTo>
                      <a:pt x="85" y="690"/>
                    </a:lnTo>
                    <a:lnTo>
                      <a:pt x="55" y="767"/>
                    </a:lnTo>
                    <a:lnTo>
                      <a:pt x="31" y="847"/>
                    </a:lnTo>
                    <a:lnTo>
                      <a:pt x="14" y="930"/>
                    </a:lnTo>
                    <a:lnTo>
                      <a:pt x="3" y="1014"/>
                    </a:lnTo>
                    <a:lnTo>
                      <a:pt x="0" y="1102"/>
                    </a:lnTo>
                    <a:lnTo>
                      <a:pt x="1" y="1148"/>
                    </a:lnTo>
                    <a:lnTo>
                      <a:pt x="5" y="1193"/>
                    </a:lnTo>
                    <a:lnTo>
                      <a:pt x="9" y="1238"/>
                    </a:lnTo>
                    <a:lnTo>
                      <a:pt x="16" y="1283"/>
                    </a:lnTo>
                    <a:lnTo>
                      <a:pt x="24" y="1327"/>
                    </a:lnTo>
                    <a:lnTo>
                      <a:pt x="35" y="1369"/>
                    </a:lnTo>
                    <a:lnTo>
                      <a:pt x="47" y="1412"/>
                    </a:lnTo>
                    <a:lnTo>
                      <a:pt x="61" y="1453"/>
                    </a:lnTo>
                    <a:lnTo>
                      <a:pt x="275" y="1330"/>
                    </a:lnTo>
                    <a:lnTo>
                      <a:pt x="260" y="1276"/>
                    </a:lnTo>
                    <a:lnTo>
                      <a:pt x="250" y="1219"/>
                    </a:lnTo>
                    <a:lnTo>
                      <a:pt x="244" y="1161"/>
                    </a:lnTo>
                    <a:lnTo>
                      <a:pt x="242" y="1102"/>
                    </a:lnTo>
                    <a:lnTo>
                      <a:pt x="244" y="1040"/>
                    </a:lnTo>
                    <a:lnTo>
                      <a:pt x="251" y="980"/>
                    </a:lnTo>
                    <a:lnTo>
                      <a:pt x="263" y="920"/>
                    </a:lnTo>
                    <a:lnTo>
                      <a:pt x="279" y="864"/>
                    </a:lnTo>
                    <a:lnTo>
                      <a:pt x="298" y="807"/>
                    </a:lnTo>
                    <a:lnTo>
                      <a:pt x="323" y="754"/>
                    </a:lnTo>
                    <a:lnTo>
                      <a:pt x="350" y="702"/>
                    </a:lnTo>
                    <a:lnTo>
                      <a:pt x="381" y="653"/>
                    </a:lnTo>
                    <a:lnTo>
                      <a:pt x="416" y="607"/>
                    </a:lnTo>
                    <a:lnTo>
                      <a:pt x="454" y="563"/>
                    </a:lnTo>
                    <a:lnTo>
                      <a:pt x="495" y="523"/>
                    </a:lnTo>
                    <a:lnTo>
                      <a:pt x="539" y="485"/>
                    </a:lnTo>
                    <a:lnTo>
                      <a:pt x="586" y="450"/>
                    </a:lnTo>
                    <a:lnTo>
                      <a:pt x="635" y="419"/>
                    </a:lnTo>
                    <a:lnTo>
                      <a:pt x="687" y="392"/>
                    </a:lnTo>
                    <a:lnTo>
                      <a:pt x="741" y="367"/>
                    </a:lnTo>
                    <a:lnTo>
                      <a:pt x="741" y="454"/>
                    </a:lnTo>
                    <a:lnTo>
                      <a:pt x="1133" y="226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GB" dirty="0">
                  <a:solidFill>
                    <a:schemeClr val="bg1"/>
                  </a:solidFill>
                  <a:latin typeface="Knowledge Regular" pitchFamily="34" charset="0"/>
                </a:endParaRPr>
              </a:p>
            </p:txBody>
          </p:sp>
          <p:sp>
            <p:nvSpPr>
              <p:cNvPr id="72" name="Freeform 5"/>
              <p:cNvSpPr>
                <a:spLocks/>
              </p:cNvSpPr>
              <p:nvPr/>
            </p:nvSpPr>
            <p:spPr bwMode="auto">
              <a:xfrm>
                <a:off x="7095854" y="3022565"/>
                <a:ext cx="543990" cy="1069285"/>
              </a:xfrm>
              <a:custGeom>
                <a:avLst/>
                <a:gdLst>
                  <a:gd name="T0" fmla="*/ 783 w 863"/>
                  <a:gd name="T1" fmla="*/ 1272 h 1586"/>
                  <a:gd name="T2" fmla="*/ 800 w 863"/>
                  <a:gd name="T3" fmla="*/ 1200 h 1586"/>
                  <a:gd name="T4" fmla="*/ 811 w 863"/>
                  <a:gd name="T5" fmla="*/ 1126 h 1586"/>
                  <a:gd name="T6" fmla="*/ 816 w 863"/>
                  <a:gd name="T7" fmla="*/ 1050 h 1586"/>
                  <a:gd name="T8" fmla="*/ 816 w 863"/>
                  <a:gd name="T9" fmla="*/ 965 h 1586"/>
                  <a:gd name="T10" fmla="*/ 808 w 863"/>
                  <a:gd name="T11" fmla="*/ 874 h 1586"/>
                  <a:gd name="T12" fmla="*/ 793 w 863"/>
                  <a:gd name="T13" fmla="*/ 785 h 1586"/>
                  <a:gd name="T14" fmla="*/ 770 w 863"/>
                  <a:gd name="T15" fmla="*/ 699 h 1586"/>
                  <a:gd name="T16" fmla="*/ 740 w 863"/>
                  <a:gd name="T17" fmla="*/ 617 h 1586"/>
                  <a:gd name="T18" fmla="*/ 703 w 863"/>
                  <a:gd name="T19" fmla="*/ 538 h 1586"/>
                  <a:gd name="T20" fmla="*/ 659 w 863"/>
                  <a:gd name="T21" fmla="*/ 462 h 1586"/>
                  <a:gd name="T22" fmla="*/ 611 w 863"/>
                  <a:gd name="T23" fmla="*/ 390 h 1586"/>
                  <a:gd name="T24" fmla="*/ 555 w 863"/>
                  <a:gd name="T25" fmla="*/ 324 h 1586"/>
                  <a:gd name="T26" fmla="*/ 495 w 863"/>
                  <a:gd name="T27" fmla="*/ 261 h 1586"/>
                  <a:gd name="T28" fmla="*/ 431 w 863"/>
                  <a:gd name="T29" fmla="*/ 205 h 1586"/>
                  <a:gd name="T30" fmla="*/ 362 w 863"/>
                  <a:gd name="T31" fmla="*/ 153 h 1586"/>
                  <a:gd name="T32" fmla="*/ 288 w 863"/>
                  <a:gd name="T33" fmla="*/ 108 h 1586"/>
                  <a:gd name="T34" fmla="*/ 210 w 863"/>
                  <a:gd name="T35" fmla="*/ 69 h 1586"/>
                  <a:gd name="T36" fmla="*/ 128 w 863"/>
                  <a:gd name="T37" fmla="*/ 36 h 1586"/>
                  <a:gd name="T38" fmla="*/ 44 w 863"/>
                  <a:gd name="T39" fmla="*/ 10 h 1586"/>
                  <a:gd name="T40" fmla="*/ 0 w 863"/>
                  <a:gd name="T41" fmla="*/ 250 h 1586"/>
                  <a:gd name="T42" fmla="*/ 120 w 863"/>
                  <a:gd name="T43" fmla="*/ 295 h 1586"/>
                  <a:gd name="T44" fmla="*/ 230 w 863"/>
                  <a:gd name="T45" fmla="*/ 357 h 1586"/>
                  <a:gd name="T46" fmla="*/ 328 w 863"/>
                  <a:gd name="T47" fmla="*/ 436 h 1586"/>
                  <a:gd name="T48" fmla="*/ 412 w 863"/>
                  <a:gd name="T49" fmla="*/ 530 h 1586"/>
                  <a:gd name="T50" fmla="*/ 480 w 863"/>
                  <a:gd name="T51" fmla="*/ 636 h 1586"/>
                  <a:gd name="T52" fmla="*/ 532 w 863"/>
                  <a:gd name="T53" fmla="*/ 752 h 1586"/>
                  <a:gd name="T54" fmla="*/ 563 w 863"/>
                  <a:gd name="T55" fmla="*/ 877 h 1586"/>
                  <a:gd name="T56" fmla="*/ 575 w 863"/>
                  <a:gd name="T57" fmla="*/ 1011 h 1586"/>
                  <a:gd name="T58" fmla="*/ 570 w 863"/>
                  <a:gd name="T59" fmla="*/ 1098 h 1586"/>
                  <a:gd name="T60" fmla="*/ 558 w 863"/>
                  <a:gd name="T61" fmla="*/ 1183 h 1586"/>
                  <a:gd name="T62" fmla="*/ 472 w 863"/>
                  <a:gd name="T63" fmla="*/ 1586 h 1586"/>
                  <a:gd name="T64" fmla="*/ 774 w 863"/>
                  <a:gd name="T65" fmla="*/ 1308 h 15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863" h="1586">
                    <a:moveTo>
                      <a:pt x="774" y="1308"/>
                    </a:moveTo>
                    <a:lnTo>
                      <a:pt x="783" y="1272"/>
                    </a:lnTo>
                    <a:lnTo>
                      <a:pt x="793" y="1237"/>
                    </a:lnTo>
                    <a:lnTo>
                      <a:pt x="800" y="1200"/>
                    </a:lnTo>
                    <a:lnTo>
                      <a:pt x="807" y="1163"/>
                    </a:lnTo>
                    <a:lnTo>
                      <a:pt x="811" y="1126"/>
                    </a:lnTo>
                    <a:lnTo>
                      <a:pt x="815" y="1088"/>
                    </a:lnTo>
                    <a:lnTo>
                      <a:pt x="816" y="1050"/>
                    </a:lnTo>
                    <a:lnTo>
                      <a:pt x="817" y="1011"/>
                    </a:lnTo>
                    <a:lnTo>
                      <a:pt x="816" y="965"/>
                    </a:lnTo>
                    <a:lnTo>
                      <a:pt x="812" y="919"/>
                    </a:lnTo>
                    <a:lnTo>
                      <a:pt x="808" y="874"/>
                    </a:lnTo>
                    <a:lnTo>
                      <a:pt x="801" y="829"/>
                    </a:lnTo>
                    <a:lnTo>
                      <a:pt x="793" y="785"/>
                    </a:lnTo>
                    <a:lnTo>
                      <a:pt x="781" y="742"/>
                    </a:lnTo>
                    <a:lnTo>
                      <a:pt x="770" y="699"/>
                    </a:lnTo>
                    <a:lnTo>
                      <a:pt x="755" y="657"/>
                    </a:lnTo>
                    <a:lnTo>
                      <a:pt x="740" y="617"/>
                    </a:lnTo>
                    <a:lnTo>
                      <a:pt x="721" y="577"/>
                    </a:lnTo>
                    <a:lnTo>
                      <a:pt x="703" y="538"/>
                    </a:lnTo>
                    <a:lnTo>
                      <a:pt x="682" y="499"/>
                    </a:lnTo>
                    <a:lnTo>
                      <a:pt x="659" y="462"/>
                    </a:lnTo>
                    <a:lnTo>
                      <a:pt x="636" y="426"/>
                    </a:lnTo>
                    <a:lnTo>
                      <a:pt x="611" y="390"/>
                    </a:lnTo>
                    <a:lnTo>
                      <a:pt x="584" y="357"/>
                    </a:lnTo>
                    <a:lnTo>
                      <a:pt x="555" y="324"/>
                    </a:lnTo>
                    <a:lnTo>
                      <a:pt x="527" y="292"/>
                    </a:lnTo>
                    <a:lnTo>
                      <a:pt x="495" y="261"/>
                    </a:lnTo>
                    <a:lnTo>
                      <a:pt x="464" y="233"/>
                    </a:lnTo>
                    <a:lnTo>
                      <a:pt x="431" y="205"/>
                    </a:lnTo>
                    <a:lnTo>
                      <a:pt x="396" y="178"/>
                    </a:lnTo>
                    <a:lnTo>
                      <a:pt x="362" y="153"/>
                    </a:lnTo>
                    <a:lnTo>
                      <a:pt x="325" y="130"/>
                    </a:lnTo>
                    <a:lnTo>
                      <a:pt x="288" y="108"/>
                    </a:lnTo>
                    <a:lnTo>
                      <a:pt x="249" y="87"/>
                    </a:lnTo>
                    <a:lnTo>
                      <a:pt x="210" y="69"/>
                    </a:lnTo>
                    <a:lnTo>
                      <a:pt x="169" y="52"/>
                    </a:lnTo>
                    <a:lnTo>
                      <a:pt x="128" y="36"/>
                    </a:lnTo>
                    <a:lnTo>
                      <a:pt x="86" y="22"/>
                    </a:lnTo>
                    <a:lnTo>
                      <a:pt x="44" y="10"/>
                    </a:lnTo>
                    <a:lnTo>
                      <a:pt x="0" y="0"/>
                    </a:lnTo>
                    <a:lnTo>
                      <a:pt x="0" y="250"/>
                    </a:lnTo>
                    <a:lnTo>
                      <a:pt x="61" y="269"/>
                    </a:lnTo>
                    <a:lnTo>
                      <a:pt x="120" y="295"/>
                    </a:lnTo>
                    <a:lnTo>
                      <a:pt x="176" y="324"/>
                    </a:lnTo>
                    <a:lnTo>
                      <a:pt x="230" y="357"/>
                    </a:lnTo>
                    <a:lnTo>
                      <a:pt x="281" y="395"/>
                    </a:lnTo>
                    <a:lnTo>
                      <a:pt x="328" y="436"/>
                    </a:lnTo>
                    <a:lnTo>
                      <a:pt x="372" y="481"/>
                    </a:lnTo>
                    <a:lnTo>
                      <a:pt x="412" y="530"/>
                    </a:lnTo>
                    <a:lnTo>
                      <a:pt x="448" y="580"/>
                    </a:lnTo>
                    <a:lnTo>
                      <a:pt x="480" y="636"/>
                    </a:lnTo>
                    <a:lnTo>
                      <a:pt x="508" y="692"/>
                    </a:lnTo>
                    <a:lnTo>
                      <a:pt x="532" y="752"/>
                    </a:lnTo>
                    <a:lnTo>
                      <a:pt x="551" y="814"/>
                    </a:lnTo>
                    <a:lnTo>
                      <a:pt x="563" y="877"/>
                    </a:lnTo>
                    <a:lnTo>
                      <a:pt x="573" y="944"/>
                    </a:lnTo>
                    <a:lnTo>
                      <a:pt x="575" y="1011"/>
                    </a:lnTo>
                    <a:lnTo>
                      <a:pt x="574" y="1055"/>
                    </a:lnTo>
                    <a:lnTo>
                      <a:pt x="570" y="1098"/>
                    </a:lnTo>
                    <a:lnTo>
                      <a:pt x="566" y="1141"/>
                    </a:lnTo>
                    <a:lnTo>
                      <a:pt x="558" y="1183"/>
                    </a:lnTo>
                    <a:lnTo>
                      <a:pt x="471" y="1133"/>
                    </a:lnTo>
                    <a:lnTo>
                      <a:pt x="472" y="1586"/>
                    </a:lnTo>
                    <a:lnTo>
                      <a:pt x="863" y="1359"/>
                    </a:lnTo>
                    <a:lnTo>
                      <a:pt x="774" y="1308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GB" dirty="0">
                  <a:solidFill>
                    <a:schemeClr val="bg1"/>
                  </a:solidFill>
                  <a:latin typeface="Knowledge Regular" pitchFamily="34" charset="0"/>
                </a:endParaRPr>
              </a:p>
            </p:txBody>
          </p:sp>
        </p:grpSp>
        <p:sp>
          <p:nvSpPr>
            <p:cNvPr id="43020" name="Rectangle 72"/>
            <p:cNvSpPr>
              <a:spLocks noChangeArrowheads="1"/>
            </p:cNvSpPr>
            <p:nvPr/>
          </p:nvSpPr>
          <p:spPr bwMode="auto">
            <a:xfrm>
              <a:off x="604838" y="2987675"/>
              <a:ext cx="2298700" cy="306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ru-RU" sz="1400" b="1">
                  <a:solidFill>
                    <a:srgbClr val="669900"/>
                  </a:solidFill>
                  <a:latin typeface="Knowledge Regular" pitchFamily="34" charset="0"/>
                </a:rPr>
                <a:t>Базовые исследования</a:t>
              </a:r>
              <a:endParaRPr lang="en-US" sz="1400" b="1">
                <a:solidFill>
                  <a:srgbClr val="669900"/>
                </a:solidFill>
                <a:latin typeface="Knowledge Regular" pitchFamily="34" charset="0"/>
              </a:endParaRPr>
            </a:p>
          </p:txBody>
        </p:sp>
        <p:sp>
          <p:nvSpPr>
            <p:cNvPr id="43021" name="Rectangle 19"/>
            <p:cNvSpPr>
              <a:spLocks noChangeArrowheads="1"/>
            </p:cNvSpPr>
            <p:nvPr/>
          </p:nvSpPr>
          <p:spPr bwMode="auto">
            <a:xfrm rot="-3114019">
              <a:off x="490538" y="3357562"/>
              <a:ext cx="1168400" cy="5048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33338" tIns="36512" rIns="33338" bIns="36512">
              <a:spAutoFit/>
            </a:bodyPr>
            <a:lstStyle/>
            <a:p>
              <a:pPr algn="ctr" defTabSz="536575"/>
              <a:r>
                <a:rPr lang="ru-RU" sz="1400">
                  <a:solidFill>
                    <a:srgbClr val="669900"/>
                  </a:solidFill>
                  <a:latin typeface="Knowledge Regular" pitchFamily="34" charset="0"/>
                </a:rPr>
                <a:t>Финанси-рование</a:t>
              </a:r>
              <a:endParaRPr lang="nl-NL" sz="1400">
                <a:solidFill>
                  <a:srgbClr val="669900"/>
                </a:solidFill>
                <a:latin typeface="Knowledge Regular" pitchFamily="34" charset="0"/>
              </a:endParaRPr>
            </a:p>
          </p:txBody>
        </p:sp>
        <p:grpSp>
          <p:nvGrpSpPr>
            <p:cNvPr id="5" name="Group 57"/>
            <p:cNvGrpSpPr/>
            <p:nvPr/>
          </p:nvGrpSpPr>
          <p:grpSpPr>
            <a:xfrm>
              <a:off x="1094925" y="3417989"/>
              <a:ext cx="1260000" cy="1260000"/>
              <a:chOff x="6311106" y="2962163"/>
              <a:chExt cx="1328738" cy="1439862"/>
            </a:xfrm>
            <a:solidFill>
              <a:srgbClr val="669900"/>
            </a:solidFill>
          </p:grpSpPr>
          <p:sp>
            <p:nvSpPr>
              <p:cNvPr id="76" name="Freeform 3"/>
              <p:cNvSpPr>
                <a:spLocks/>
              </p:cNvSpPr>
              <p:nvPr/>
            </p:nvSpPr>
            <p:spPr bwMode="auto">
              <a:xfrm>
                <a:off x="6448246" y="3935131"/>
                <a:ext cx="998077" cy="466894"/>
              </a:xfrm>
              <a:custGeom>
                <a:avLst/>
                <a:gdLst>
                  <a:gd name="T0" fmla="*/ 1341 w 1585"/>
                  <a:gd name="T1" fmla="*/ 250 h 692"/>
                  <a:gd name="T2" fmla="*/ 1283 w 1585"/>
                  <a:gd name="T3" fmla="*/ 297 h 692"/>
                  <a:gd name="T4" fmla="*/ 1221 w 1585"/>
                  <a:gd name="T5" fmla="*/ 338 h 692"/>
                  <a:gd name="T6" fmla="*/ 1154 w 1585"/>
                  <a:gd name="T7" fmla="*/ 374 h 692"/>
                  <a:gd name="T8" fmla="*/ 1084 w 1585"/>
                  <a:gd name="T9" fmla="*/ 403 h 692"/>
                  <a:gd name="T10" fmla="*/ 1010 w 1585"/>
                  <a:gd name="T11" fmla="*/ 426 h 692"/>
                  <a:gd name="T12" fmla="*/ 934 w 1585"/>
                  <a:gd name="T13" fmla="*/ 441 h 692"/>
                  <a:gd name="T14" fmla="*/ 856 w 1585"/>
                  <a:gd name="T15" fmla="*/ 449 h 692"/>
                  <a:gd name="T16" fmla="*/ 780 w 1585"/>
                  <a:gd name="T17" fmla="*/ 449 h 692"/>
                  <a:gd name="T18" fmla="*/ 711 w 1585"/>
                  <a:gd name="T19" fmla="*/ 443 h 692"/>
                  <a:gd name="T20" fmla="*/ 643 w 1585"/>
                  <a:gd name="T21" fmla="*/ 431 h 692"/>
                  <a:gd name="T22" fmla="*/ 577 w 1585"/>
                  <a:gd name="T23" fmla="*/ 413 h 692"/>
                  <a:gd name="T24" fmla="*/ 514 w 1585"/>
                  <a:gd name="T25" fmla="*/ 390 h 692"/>
                  <a:gd name="T26" fmla="*/ 453 w 1585"/>
                  <a:gd name="T27" fmla="*/ 362 h 692"/>
                  <a:gd name="T28" fmla="*/ 395 w 1585"/>
                  <a:gd name="T29" fmla="*/ 328 h 692"/>
                  <a:gd name="T30" fmla="*/ 341 w 1585"/>
                  <a:gd name="T31" fmla="*/ 291 h 692"/>
                  <a:gd name="T32" fmla="*/ 393 w 1585"/>
                  <a:gd name="T33" fmla="*/ 226 h 692"/>
                  <a:gd name="T34" fmla="*/ 1 w 1585"/>
                  <a:gd name="T35" fmla="*/ 454 h 692"/>
                  <a:gd name="T36" fmla="*/ 130 w 1585"/>
                  <a:gd name="T37" fmla="*/ 432 h 692"/>
                  <a:gd name="T38" fmla="*/ 206 w 1585"/>
                  <a:gd name="T39" fmla="*/ 493 h 692"/>
                  <a:gd name="T40" fmla="*/ 288 w 1585"/>
                  <a:gd name="T41" fmla="*/ 547 h 692"/>
                  <a:gd name="T42" fmla="*/ 374 w 1585"/>
                  <a:gd name="T43" fmla="*/ 593 h 692"/>
                  <a:gd name="T44" fmla="*/ 466 w 1585"/>
                  <a:gd name="T45" fmla="*/ 631 h 692"/>
                  <a:gd name="T46" fmla="*/ 562 w 1585"/>
                  <a:gd name="T47" fmla="*/ 661 h 692"/>
                  <a:gd name="T48" fmla="*/ 661 w 1585"/>
                  <a:gd name="T49" fmla="*/ 680 h 692"/>
                  <a:gd name="T50" fmla="*/ 764 w 1585"/>
                  <a:gd name="T51" fmla="*/ 691 h 692"/>
                  <a:gd name="T52" fmla="*/ 844 w 1585"/>
                  <a:gd name="T53" fmla="*/ 692 h 692"/>
                  <a:gd name="T54" fmla="*/ 901 w 1585"/>
                  <a:gd name="T55" fmla="*/ 689 h 692"/>
                  <a:gd name="T56" fmla="*/ 956 w 1585"/>
                  <a:gd name="T57" fmla="*/ 683 h 692"/>
                  <a:gd name="T58" fmla="*/ 1011 w 1585"/>
                  <a:gd name="T59" fmla="*/ 674 h 692"/>
                  <a:gd name="T60" fmla="*/ 1066 w 1585"/>
                  <a:gd name="T61" fmla="*/ 662 h 692"/>
                  <a:gd name="T62" fmla="*/ 1119 w 1585"/>
                  <a:gd name="T63" fmla="*/ 647 h 692"/>
                  <a:gd name="T64" fmla="*/ 1169 w 1585"/>
                  <a:gd name="T65" fmla="*/ 630 h 692"/>
                  <a:gd name="T66" fmla="*/ 1220 w 1585"/>
                  <a:gd name="T67" fmla="*/ 610 h 692"/>
                  <a:gd name="T68" fmla="*/ 1268 w 1585"/>
                  <a:gd name="T69" fmla="*/ 587 h 692"/>
                  <a:gd name="T70" fmla="*/ 1317 w 1585"/>
                  <a:gd name="T71" fmla="*/ 563 h 692"/>
                  <a:gd name="T72" fmla="*/ 1363 w 1585"/>
                  <a:gd name="T73" fmla="*/ 535 h 692"/>
                  <a:gd name="T74" fmla="*/ 1407 w 1585"/>
                  <a:gd name="T75" fmla="*/ 505 h 692"/>
                  <a:gd name="T76" fmla="*/ 1449 w 1585"/>
                  <a:gd name="T77" fmla="*/ 474 h 692"/>
                  <a:gd name="T78" fmla="*/ 1491 w 1585"/>
                  <a:gd name="T79" fmla="*/ 441 h 692"/>
                  <a:gd name="T80" fmla="*/ 1530 w 1585"/>
                  <a:gd name="T81" fmla="*/ 405 h 692"/>
                  <a:gd name="T82" fmla="*/ 1567 w 1585"/>
                  <a:gd name="T83" fmla="*/ 367 h 692"/>
                  <a:gd name="T84" fmla="*/ 1369 w 1585"/>
                  <a:gd name="T85" fmla="*/ 224 h 6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585" h="692">
                    <a:moveTo>
                      <a:pt x="1369" y="224"/>
                    </a:moveTo>
                    <a:lnTo>
                      <a:pt x="1341" y="250"/>
                    </a:lnTo>
                    <a:lnTo>
                      <a:pt x="1313" y="274"/>
                    </a:lnTo>
                    <a:lnTo>
                      <a:pt x="1283" y="297"/>
                    </a:lnTo>
                    <a:lnTo>
                      <a:pt x="1252" y="319"/>
                    </a:lnTo>
                    <a:lnTo>
                      <a:pt x="1221" y="338"/>
                    </a:lnTo>
                    <a:lnTo>
                      <a:pt x="1188" y="357"/>
                    </a:lnTo>
                    <a:lnTo>
                      <a:pt x="1154" y="374"/>
                    </a:lnTo>
                    <a:lnTo>
                      <a:pt x="1120" y="389"/>
                    </a:lnTo>
                    <a:lnTo>
                      <a:pt x="1084" y="403"/>
                    </a:lnTo>
                    <a:lnTo>
                      <a:pt x="1048" y="416"/>
                    </a:lnTo>
                    <a:lnTo>
                      <a:pt x="1010" y="426"/>
                    </a:lnTo>
                    <a:lnTo>
                      <a:pt x="973" y="434"/>
                    </a:lnTo>
                    <a:lnTo>
                      <a:pt x="934" y="441"/>
                    </a:lnTo>
                    <a:lnTo>
                      <a:pt x="895" y="447"/>
                    </a:lnTo>
                    <a:lnTo>
                      <a:pt x="856" y="449"/>
                    </a:lnTo>
                    <a:lnTo>
                      <a:pt x="816" y="450"/>
                    </a:lnTo>
                    <a:lnTo>
                      <a:pt x="780" y="449"/>
                    </a:lnTo>
                    <a:lnTo>
                      <a:pt x="745" y="447"/>
                    </a:lnTo>
                    <a:lnTo>
                      <a:pt x="711" y="443"/>
                    </a:lnTo>
                    <a:lnTo>
                      <a:pt x="676" y="438"/>
                    </a:lnTo>
                    <a:lnTo>
                      <a:pt x="643" y="431"/>
                    </a:lnTo>
                    <a:lnTo>
                      <a:pt x="609" y="423"/>
                    </a:lnTo>
                    <a:lnTo>
                      <a:pt x="577" y="413"/>
                    </a:lnTo>
                    <a:lnTo>
                      <a:pt x="545" y="402"/>
                    </a:lnTo>
                    <a:lnTo>
                      <a:pt x="514" y="390"/>
                    </a:lnTo>
                    <a:lnTo>
                      <a:pt x="483" y="376"/>
                    </a:lnTo>
                    <a:lnTo>
                      <a:pt x="453" y="362"/>
                    </a:lnTo>
                    <a:lnTo>
                      <a:pt x="424" y="345"/>
                    </a:lnTo>
                    <a:lnTo>
                      <a:pt x="395" y="328"/>
                    </a:lnTo>
                    <a:lnTo>
                      <a:pt x="367" y="311"/>
                    </a:lnTo>
                    <a:lnTo>
                      <a:pt x="341" y="291"/>
                    </a:lnTo>
                    <a:lnTo>
                      <a:pt x="314" y="271"/>
                    </a:lnTo>
                    <a:lnTo>
                      <a:pt x="393" y="226"/>
                    </a:lnTo>
                    <a:lnTo>
                      <a:pt x="0" y="0"/>
                    </a:lnTo>
                    <a:lnTo>
                      <a:pt x="1" y="454"/>
                    </a:lnTo>
                    <a:lnTo>
                      <a:pt x="94" y="398"/>
                    </a:lnTo>
                    <a:lnTo>
                      <a:pt x="130" y="432"/>
                    </a:lnTo>
                    <a:lnTo>
                      <a:pt x="167" y="463"/>
                    </a:lnTo>
                    <a:lnTo>
                      <a:pt x="206" y="493"/>
                    </a:lnTo>
                    <a:lnTo>
                      <a:pt x="246" y="520"/>
                    </a:lnTo>
                    <a:lnTo>
                      <a:pt x="288" y="547"/>
                    </a:lnTo>
                    <a:lnTo>
                      <a:pt x="330" y="571"/>
                    </a:lnTo>
                    <a:lnTo>
                      <a:pt x="374" y="593"/>
                    </a:lnTo>
                    <a:lnTo>
                      <a:pt x="420" y="614"/>
                    </a:lnTo>
                    <a:lnTo>
                      <a:pt x="466" y="631"/>
                    </a:lnTo>
                    <a:lnTo>
                      <a:pt x="514" y="647"/>
                    </a:lnTo>
                    <a:lnTo>
                      <a:pt x="562" y="661"/>
                    </a:lnTo>
                    <a:lnTo>
                      <a:pt x="610" y="671"/>
                    </a:lnTo>
                    <a:lnTo>
                      <a:pt x="661" y="680"/>
                    </a:lnTo>
                    <a:lnTo>
                      <a:pt x="712" y="687"/>
                    </a:lnTo>
                    <a:lnTo>
                      <a:pt x="764" y="691"/>
                    </a:lnTo>
                    <a:lnTo>
                      <a:pt x="816" y="692"/>
                    </a:lnTo>
                    <a:lnTo>
                      <a:pt x="844" y="692"/>
                    </a:lnTo>
                    <a:lnTo>
                      <a:pt x="873" y="691"/>
                    </a:lnTo>
                    <a:lnTo>
                      <a:pt x="901" y="689"/>
                    </a:lnTo>
                    <a:lnTo>
                      <a:pt x="928" y="686"/>
                    </a:lnTo>
                    <a:lnTo>
                      <a:pt x="956" y="683"/>
                    </a:lnTo>
                    <a:lnTo>
                      <a:pt x="984" y="678"/>
                    </a:lnTo>
                    <a:lnTo>
                      <a:pt x="1011" y="674"/>
                    </a:lnTo>
                    <a:lnTo>
                      <a:pt x="1039" y="668"/>
                    </a:lnTo>
                    <a:lnTo>
                      <a:pt x="1066" y="662"/>
                    </a:lnTo>
                    <a:lnTo>
                      <a:pt x="1092" y="655"/>
                    </a:lnTo>
                    <a:lnTo>
                      <a:pt x="1119" y="647"/>
                    </a:lnTo>
                    <a:lnTo>
                      <a:pt x="1144" y="639"/>
                    </a:lnTo>
                    <a:lnTo>
                      <a:pt x="1169" y="630"/>
                    </a:lnTo>
                    <a:lnTo>
                      <a:pt x="1195" y="619"/>
                    </a:lnTo>
                    <a:lnTo>
                      <a:pt x="1220" y="610"/>
                    </a:lnTo>
                    <a:lnTo>
                      <a:pt x="1244" y="599"/>
                    </a:lnTo>
                    <a:lnTo>
                      <a:pt x="1268" y="587"/>
                    </a:lnTo>
                    <a:lnTo>
                      <a:pt x="1293" y="576"/>
                    </a:lnTo>
                    <a:lnTo>
                      <a:pt x="1317" y="563"/>
                    </a:lnTo>
                    <a:lnTo>
                      <a:pt x="1340" y="549"/>
                    </a:lnTo>
                    <a:lnTo>
                      <a:pt x="1363" y="535"/>
                    </a:lnTo>
                    <a:lnTo>
                      <a:pt x="1385" y="520"/>
                    </a:lnTo>
                    <a:lnTo>
                      <a:pt x="1407" y="505"/>
                    </a:lnTo>
                    <a:lnTo>
                      <a:pt x="1429" y="490"/>
                    </a:lnTo>
                    <a:lnTo>
                      <a:pt x="1449" y="474"/>
                    </a:lnTo>
                    <a:lnTo>
                      <a:pt x="1470" y="458"/>
                    </a:lnTo>
                    <a:lnTo>
                      <a:pt x="1491" y="441"/>
                    </a:lnTo>
                    <a:lnTo>
                      <a:pt x="1510" y="423"/>
                    </a:lnTo>
                    <a:lnTo>
                      <a:pt x="1530" y="405"/>
                    </a:lnTo>
                    <a:lnTo>
                      <a:pt x="1548" y="387"/>
                    </a:lnTo>
                    <a:lnTo>
                      <a:pt x="1567" y="367"/>
                    </a:lnTo>
                    <a:lnTo>
                      <a:pt x="1585" y="348"/>
                    </a:lnTo>
                    <a:lnTo>
                      <a:pt x="1369" y="224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GB" dirty="0">
                  <a:solidFill>
                    <a:schemeClr val="bg1"/>
                  </a:solidFill>
                  <a:latin typeface="Knowledge Regular" pitchFamily="34" charset="0"/>
                </a:endParaRPr>
              </a:p>
            </p:txBody>
          </p:sp>
          <p:sp>
            <p:nvSpPr>
              <p:cNvPr id="77" name="Freeform 4"/>
              <p:cNvSpPr>
                <a:spLocks/>
              </p:cNvSpPr>
              <p:nvPr/>
            </p:nvSpPr>
            <p:spPr bwMode="auto">
              <a:xfrm>
                <a:off x="6311106" y="2962163"/>
                <a:ext cx="711606" cy="979498"/>
              </a:xfrm>
              <a:custGeom>
                <a:avLst/>
                <a:gdLst>
                  <a:gd name="T0" fmla="*/ 1133 w 1133"/>
                  <a:gd name="T1" fmla="*/ 226 h 1453"/>
                  <a:gd name="T2" fmla="*/ 740 w 1133"/>
                  <a:gd name="T3" fmla="*/ 0 h 1453"/>
                  <a:gd name="T4" fmla="*/ 740 w 1133"/>
                  <a:gd name="T5" fmla="*/ 112 h 1453"/>
                  <a:gd name="T6" fmla="*/ 661 w 1133"/>
                  <a:gd name="T7" fmla="*/ 138 h 1453"/>
                  <a:gd name="T8" fmla="*/ 585 w 1133"/>
                  <a:gd name="T9" fmla="*/ 172 h 1453"/>
                  <a:gd name="T10" fmla="*/ 513 w 1133"/>
                  <a:gd name="T11" fmla="*/ 210 h 1453"/>
                  <a:gd name="T12" fmla="*/ 444 w 1133"/>
                  <a:gd name="T13" fmla="*/ 254 h 1453"/>
                  <a:gd name="T14" fmla="*/ 379 w 1133"/>
                  <a:gd name="T15" fmla="*/ 303 h 1453"/>
                  <a:gd name="T16" fmla="*/ 318 w 1133"/>
                  <a:gd name="T17" fmla="*/ 357 h 1453"/>
                  <a:gd name="T18" fmla="*/ 262 w 1133"/>
                  <a:gd name="T19" fmla="*/ 416 h 1453"/>
                  <a:gd name="T20" fmla="*/ 210 w 1133"/>
                  <a:gd name="T21" fmla="*/ 479 h 1453"/>
                  <a:gd name="T22" fmla="*/ 162 w 1133"/>
                  <a:gd name="T23" fmla="*/ 546 h 1453"/>
                  <a:gd name="T24" fmla="*/ 121 w 1133"/>
                  <a:gd name="T25" fmla="*/ 616 h 1453"/>
                  <a:gd name="T26" fmla="*/ 85 w 1133"/>
                  <a:gd name="T27" fmla="*/ 690 h 1453"/>
                  <a:gd name="T28" fmla="*/ 55 w 1133"/>
                  <a:gd name="T29" fmla="*/ 767 h 1453"/>
                  <a:gd name="T30" fmla="*/ 31 w 1133"/>
                  <a:gd name="T31" fmla="*/ 847 h 1453"/>
                  <a:gd name="T32" fmla="*/ 14 w 1133"/>
                  <a:gd name="T33" fmla="*/ 930 h 1453"/>
                  <a:gd name="T34" fmla="*/ 3 w 1133"/>
                  <a:gd name="T35" fmla="*/ 1014 h 1453"/>
                  <a:gd name="T36" fmla="*/ 0 w 1133"/>
                  <a:gd name="T37" fmla="*/ 1102 h 1453"/>
                  <a:gd name="T38" fmla="*/ 1 w 1133"/>
                  <a:gd name="T39" fmla="*/ 1148 h 1453"/>
                  <a:gd name="T40" fmla="*/ 5 w 1133"/>
                  <a:gd name="T41" fmla="*/ 1193 h 1453"/>
                  <a:gd name="T42" fmla="*/ 9 w 1133"/>
                  <a:gd name="T43" fmla="*/ 1238 h 1453"/>
                  <a:gd name="T44" fmla="*/ 16 w 1133"/>
                  <a:gd name="T45" fmla="*/ 1283 h 1453"/>
                  <a:gd name="T46" fmla="*/ 24 w 1133"/>
                  <a:gd name="T47" fmla="*/ 1327 h 1453"/>
                  <a:gd name="T48" fmla="*/ 35 w 1133"/>
                  <a:gd name="T49" fmla="*/ 1369 h 1453"/>
                  <a:gd name="T50" fmla="*/ 47 w 1133"/>
                  <a:gd name="T51" fmla="*/ 1412 h 1453"/>
                  <a:gd name="T52" fmla="*/ 61 w 1133"/>
                  <a:gd name="T53" fmla="*/ 1453 h 1453"/>
                  <a:gd name="T54" fmla="*/ 275 w 1133"/>
                  <a:gd name="T55" fmla="*/ 1330 h 1453"/>
                  <a:gd name="T56" fmla="*/ 260 w 1133"/>
                  <a:gd name="T57" fmla="*/ 1276 h 1453"/>
                  <a:gd name="T58" fmla="*/ 250 w 1133"/>
                  <a:gd name="T59" fmla="*/ 1219 h 1453"/>
                  <a:gd name="T60" fmla="*/ 244 w 1133"/>
                  <a:gd name="T61" fmla="*/ 1161 h 1453"/>
                  <a:gd name="T62" fmla="*/ 242 w 1133"/>
                  <a:gd name="T63" fmla="*/ 1102 h 1453"/>
                  <a:gd name="T64" fmla="*/ 244 w 1133"/>
                  <a:gd name="T65" fmla="*/ 1040 h 1453"/>
                  <a:gd name="T66" fmla="*/ 251 w 1133"/>
                  <a:gd name="T67" fmla="*/ 980 h 1453"/>
                  <a:gd name="T68" fmla="*/ 263 w 1133"/>
                  <a:gd name="T69" fmla="*/ 920 h 1453"/>
                  <a:gd name="T70" fmla="*/ 279 w 1133"/>
                  <a:gd name="T71" fmla="*/ 864 h 1453"/>
                  <a:gd name="T72" fmla="*/ 298 w 1133"/>
                  <a:gd name="T73" fmla="*/ 807 h 1453"/>
                  <a:gd name="T74" fmla="*/ 323 w 1133"/>
                  <a:gd name="T75" fmla="*/ 754 h 1453"/>
                  <a:gd name="T76" fmla="*/ 350 w 1133"/>
                  <a:gd name="T77" fmla="*/ 702 h 1453"/>
                  <a:gd name="T78" fmla="*/ 381 w 1133"/>
                  <a:gd name="T79" fmla="*/ 653 h 1453"/>
                  <a:gd name="T80" fmla="*/ 416 w 1133"/>
                  <a:gd name="T81" fmla="*/ 607 h 1453"/>
                  <a:gd name="T82" fmla="*/ 454 w 1133"/>
                  <a:gd name="T83" fmla="*/ 563 h 1453"/>
                  <a:gd name="T84" fmla="*/ 495 w 1133"/>
                  <a:gd name="T85" fmla="*/ 523 h 1453"/>
                  <a:gd name="T86" fmla="*/ 539 w 1133"/>
                  <a:gd name="T87" fmla="*/ 485 h 1453"/>
                  <a:gd name="T88" fmla="*/ 586 w 1133"/>
                  <a:gd name="T89" fmla="*/ 450 h 1453"/>
                  <a:gd name="T90" fmla="*/ 635 w 1133"/>
                  <a:gd name="T91" fmla="*/ 419 h 1453"/>
                  <a:gd name="T92" fmla="*/ 687 w 1133"/>
                  <a:gd name="T93" fmla="*/ 392 h 1453"/>
                  <a:gd name="T94" fmla="*/ 741 w 1133"/>
                  <a:gd name="T95" fmla="*/ 367 h 1453"/>
                  <a:gd name="T96" fmla="*/ 741 w 1133"/>
                  <a:gd name="T97" fmla="*/ 454 h 1453"/>
                  <a:gd name="T98" fmla="*/ 1133 w 1133"/>
                  <a:gd name="T99" fmla="*/ 226 h 14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133" h="1453">
                    <a:moveTo>
                      <a:pt x="1133" y="226"/>
                    </a:moveTo>
                    <a:lnTo>
                      <a:pt x="740" y="0"/>
                    </a:lnTo>
                    <a:lnTo>
                      <a:pt x="740" y="112"/>
                    </a:lnTo>
                    <a:lnTo>
                      <a:pt x="661" y="138"/>
                    </a:lnTo>
                    <a:lnTo>
                      <a:pt x="585" y="172"/>
                    </a:lnTo>
                    <a:lnTo>
                      <a:pt x="513" y="210"/>
                    </a:lnTo>
                    <a:lnTo>
                      <a:pt x="444" y="254"/>
                    </a:lnTo>
                    <a:lnTo>
                      <a:pt x="379" y="303"/>
                    </a:lnTo>
                    <a:lnTo>
                      <a:pt x="318" y="357"/>
                    </a:lnTo>
                    <a:lnTo>
                      <a:pt x="262" y="416"/>
                    </a:lnTo>
                    <a:lnTo>
                      <a:pt x="210" y="479"/>
                    </a:lnTo>
                    <a:lnTo>
                      <a:pt x="162" y="546"/>
                    </a:lnTo>
                    <a:lnTo>
                      <a:pt x="121" y="616"/>
                    </a:lnTo>
                    <a:lnTo>
                      <a:pt x="85" y="690"/>
                    </a:lnTo>
                    <a:lnTo>
                      <a:pt x="55" y="767"/>
                    </a:lnTo>
                    <a:lnTo>
                      <a:pt x="31" y="847"/>
                    </a:lnTo>
                    <a:lnTo>
                      <a:pt x="14" y="930"/>
                    </a:lnTo>
                    <a:lnTo>
                      <a:pt x="3" y="1014"/>
                    </a:lnTo>
                    <a:lnTo>
                      <a:pt x="0" y="1102"/>
                    </a:lnTo>
                    <a:lnTo>
                      <a:pt x="1" y="1148"/>
                    </a:lnTo>
                    <a:lnTo>
                      <a:pt x="5" y="1193"/>
                    </a:lnTo>
                    <a:lnTo>
                      <a:pt x="9" y="1238"/>
                    </a:lnTo>
                    <a:lnTo>
                      <a:pt x="16" y="1283"/>
                    </a:lnTo>
                    <a:lnTo>
                      <a:pt x="24" y="1327"/>
                    </a:lnTo>
                    <a:lnTo>
                      <a:pt x="35" y="1369"/>
                    </a:lnTo>
                    <a:lnTo>
                      <a:pt x="47" y="1412"/>
                    </a:lnTo>
                    <a:lnTo>
                      <a:pt x="61" y="1453"/>
                    </a:lnTo>
                    <a:lnTo>
                      <a:pt x="275" y="1330"/>
                    </a:lnTo>
                    <a:lnTo>
                      <a:pt x="260" y="1276"/>
                    </a:lnTo>
                    <a:lnTo>
                      <a:pt x="250" y="1219"/>
                    </a:lnTo>
                    <a:lnTo>
                      <a:pt x="244" y="1161"/>
                    </a:lnTo>
                    <a:lnTo>
                      <a:pt x="242" y="1102"/>
                    </a:lnTo>
                    <a:lnTo>
                      <a:pt x="244" y="1040"/>
                    </a:lnTo>
                    <a:lnTo>
                      <a:pt x="251" y="980"/>
                    </a:lnTo>
                    <a:lnTo>
                      <a:pt x="263" y="920"/>
                    </a:lnTo>
                    <a:lnTo>
                      <a:pt x="279" y="864"/>
                    </a:lnTo>
                    <a:lnTo>
                      <a:pt x="298" y="807"/>
                    </a:lnTo>
                    <a:lnTo>
                      <a:pt x="323" y="754"/>
                    </a:lnTo>
                    <a:lnTo>
                      <a:pt x="350" y="702"/>
                    </a:lnTo>
                    <a:lnTo>
                      <a:pt x="381" y="653"/>
                    </a:lnTo>
                    <a:lnTo>
                      <a:pt x="416" y="607"/>
                    </a:lnTo>
                    <a:lnTo>
                      <a:pt x="454" y="563"/>
                    </a:lnTo>
                    <a:lnTo>
                      <a:pt x="495" y="523"/>
                    </a:lnTo>
                    <a:lnTo>
                      <a:pt x="539" y="485"/>
                    </a:lnTo>
                    <a:lnTo>
                      <a:pt x="586" y="450"/>
                    </a:lnTo>
                    <a:lnTo>
                      <a:pt x="635" y="419"/>
                    </a:lnTo>
                    <a:lnTo>
                      <a:pt x="687" y="392"/>
                    </a:lnTo>
                    <a:lnTo>
                      <a:pt x="741" y="367"/>
                    </a:lnTo>
                    <a:lnTo>
                      <a:pt x="741" y="454"/>
                    </a:lnTo>
                    <a:lnTo>
                      <a:pt x="1133" y="226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GB" dirty="0">
                  <a:solidFill>
                    <a:schemeClr val="bg1"/>
                  </a:solidFill>
                  <a:latin typeface="Knowledge Regular" pitchFamily="34" charset="0"/>
                </a:endParaRPr>
              </a:p>
            </p:txBody>
          </p:sp>
          <p:sp>
            <p:nvSpPr>
              <p:cNvPr id="78" name="Freeform 5"/>
              <p:cNvSpPr>
                <a:spLocks/>
              </p:cNvSpPr>
              <p:nvPr/>
            </p:nvSpPr>
            <p:spPr bwMode="auto">
              <a:xfrm>
                <a:off x="7095854" y="3022565"/>
                <a:ext cx="543990" cy="1069285"/>
              </a:xfrm>
              <a:custGeom>
                <a:avLst/>
                <a:gdLst>
                  <a:gd name="T0" fmla="*/ 783 w 863"/>
                  <a:gd name="T1" fmla="*/ 1272 h 1586"/>
                  <a:gd name="T2" fmla="*/ 800 w 863"/>
                  <a:gd name="T3" fmla="*/ 1200 h 1586"/>
                  <a:gd name="T4" fmla="*/ 811 w 863"/>
                  <a:gd name="T5" fmla="*/ 1126 h 1586"/>
                  <a:gd name="T6" fmla="*/ 816 w 863"/>
                  <a:gd name="T7" fmla="*/ 1050 h 1586"/>
                  <a:gd name="T8" fmla="*/ 816 w 863"/>
                  <a:gd name="T9" fmla="*/ 965 h 1586"/>
                  <a:gd name="T10" fmla="*/ 808 w 863"/>
                  <a:gd name="T11" fmla="*/ 874 h 1586"/>
                  <a:gd name="T12" fmla="*/ 793 w 863"/>
                  <a:gd name="T13" fmla="*/ 785 h 1586"/>
                  <a:gd name="T14" fmla="*/ 770 w 863"/>
                  <a:gd name="T15" fmla="*/ 699 h 1586"/>
                  <a:gd name="T16" fmla="*/ 740 w 863"/>
                  <a:gd name="T17" fmla="*/ 617 h 1586"/>
                  <a:gd name="T18" fmla="*/ 703 w 863"/>
                  <a:gd name="T19" fmla="*/ 538 h 1586"/>
                  <a:gd name="T20" fmla="*/ 659 w 863"/>
                  <a:gd name="T21" fmla="*/ 462 h 1586"/>
                  <a:gd name="T22" fmla="*/ 611 w 863"/>
                  <a:gd name="T23" fmla="*/ 390 h 1586"/>
                  <a:gd name="T24" fmla="*/ 555 w 863"/>
                  <a:gd name="T25" fmla="*/ 324 h 1586"/>
                  <a:gd name="T26" fmla="*/ 495 w 863"/>
                  <a:gd name="T27" fmla="*/ 261 h 1586"/>
                  <a:gd name="T28" fmla="*/ 431 w 863"/>
                  <a:gd name="T29" fmla="*/ 205 h 1586"/>
                  <a:gd name="T30" fmla="*/ 362 w 863"/>
                  <a:gd name="T31" fmla="*/ 153 h 1586"/>
                  <a:gd name="T32" fmla="*/ 288 w 863"/>
                  <a:gd name="T33" fmla="*/ 108 h 1586"/>
                  <a:gd name="T34" fmla="*/ 210 w 863"/>
                  <a:gd name="T35" fmla="*/ 69 h 1586"/>
                  <a:gd name="T36" fmla="*/ 128 w 863"/>
                  <a:gd name="T37" fmla="*/ 36 h 1586"/>
                  <a:gd name="T38" fmla="*/ 44 w 863"/>
                  <a:gd name="T39" fmla="*/ 10 h 1586"/>
                  <a:gd name="T40" fmla="*/ 0 w 863"/>
                  <a:gd name="T41" fmla="*/ 250 h 1586"/>
                  <a:gd name="T42" fmla="*/ 120 w 863"/>
                  <a:gd name="T43" fmla="*/ 295 h 1586"/>
                  <a:gd name="T44" fmla="*/ 230 w 863"/>
                  <a:gd name="T45" fmla="*/ 357 h 1586"/>
                  <a:gd name="T46" fmla="*/ 328 w 863"/>
                  <a:gd name="T47" fmla="*/ 436 h 1586"/>
                  <a:gd name="T48" fmla="*/ 412 w 863"/>
                  <a:gd name="T49" fmla="*/ 530 h 1586"/>
                  <a:gd name="T50" fmla="*/ 480 w 863"/>
                  <a:gd name="T51" fmla="*/ 636 h 1586"/>
                  <a:gd name="T52" fmla="*/ 532 w 863"/>
                  <a:gd name="T53" fmla="*/ 752 h 1586"/>
                  <a:gd name="T54" fmla="*/ 563 w 863"/>
                  <a:gd name="T55" fmla="*/ 877 h 1586"/>
                  <a:gd name="T56" fmla="*/ 575 w 863"/>
                  <a:gd name="T57" fmla="*/ 1011 h 1586"/>
                  <a:gd name="T58" fmla="*/ 570 w 863"/>
                  <a:gd name="T59" fmla="*/ 1098 h 1586"/>
                  <a:gd name="T60" fmla="*/ 558 w 863"/>
                  <a:gd name="T61" fmla="*/ 1183 h 1586"/>
                  <a:gd name="T62" fmla="*/ 472 w 863"/>
                  <a:gd name="T63" fmla="*/ 1586 h 1586"/>
                  <a:gd name="T64" fmla="*/ 774 w 863"/>
                  <a:gd name="T65" fmla="*/ 1308 h 15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863" h="1586">
                    <a:moveTo>
                      <a:pt x="774" y="1308"/>
                    </a:moveTo>
                    <a:lnTo>
                      <a:pt x="783" y="1272"/>
                    </a:lnTo>
                    <a:lnTo>
                      <a:pt x="793" y="1237"/>
                    </a:lnTo>
                    <a:lnTo>
                      <a:pt x="800" y="1200"/>
                    </a:lnTo>
                    <a:lnTo>
                      <a:pt x="807" y="1163"/>
                    </a:lnTo>
                    <a:lnTo>
                      <a:pt x="811" y="1126"/>
                    </a:lnTo>
                    <a:lnTo>
                      <a:pt x="815" y="1088"/>
                    </a:lnTo>
                    <a:lnTo>
                      <a:pt x="816" y="1050"/>
                    </a:lnTo>
                    <a:lnTo>
                      <a:pt x="817" y="1011"/>
                    </a:lnTo>
                    <a:lnTo>
                      <a:pt x="816" y="965"/>
                    </a:lnTo>
                    <a:lnTo>
                      <a:pt x="812" y="919"/>
                    </a:lnTo>
                    <a:lnTo>
                      <a:pt x="808" y="874"/>
                    </a:lnTo>
                    <a:lnTo>
                      <a:pt x="801" y="829"/>
                    </a:lnTo>
                    <a:lnTo>
                      <a:pt x="793" y="785"/>
                    </a:lnTo>
                    <a:lnTo>
                      <a:pt x="781" y="742"/>
                    </a:lnTo>
                    <a:lnTo>
                      <a:pt x="770" y="699"/>
                    </a:lnTo>
                    <a:lnTo>
                      <a:pt x="755" y="657"/>
                    </a:lnTo>
                    <a:lnTo>
                      <a:pt x="740" y="617"/>
                    </a:lnTo>
                    <a:lnTo>
                      <a:pt x="721" y="577"/>
                    </a:lnTo>
                    <a:lnTo>
                      <a:pt x="703" y="538"/>
                    </a:lnTo>
                    <a:lnTo>
                      <a:pt x="682" y="499"/>
                    </a:lnTo>
                    <a:lnTo>
                      <a:pt x="659" y="462"/>
                    </a:lnTo>
                    <a:lnTo>
                      <a:pt x="636" y="426"/>
                    </a:lnTo>
                    <a:lnTo>
                      <a:pt x="611" y="390"/>
                    </a:lnTo>
                    <a:lnTo>
                      <a:pt x="584" y="357"/>
                    </a:lnTo>
                    <a:lnTo>
                      <a:pt x="555" y="324"/>
                    </a:lnTo>
                    <a:lnTo>
                      <a:pt x="527" y="292"/>
                    </a:lnTo>
                    <a:lnTo>
                      <a:pt x="495" y="261"/>
                    </a:lnTo>
                    <a:lnTo>
                      <a:pt x="464" y="233"/>
                    </a:lnTo>
                    <a:lnTo>
                      <a:pt x="431" y="205"/>
                    </a:lnTo>
                    <a:lnTo>
                      <a:pt x="396" y="178"/>
                    </a:lnTo>
                    <a:lnTo>
                      <a:pt x="362" y="153"/>
                    </a:lnTo>
                    <a:lnTo>
                      <a:pt x="325" y="130"/>
                    </a:lnTo>
                    <a:lnTo>
                      <a:pt x="288" y="108"/>
                    </a:lnTo>
                    <a:lnTo>
                      <a:pt x="249" y="87"/>
                    </a:lnTo>
                    <a:lnTo>
                      <a:pt x="210" y="69"/>
                    </a:lnTo>
                    <a:lnTo>
                      <a:pt x="169" y="52"/>
                    </a:lnTo>
                    <a:lnTo>
                      <a:pt x="128" y="36"/>
                    </a:lnTo>
                    <a:lnTo>
                      <a:pt x="86" y="22"/>
                    </a:lnTo>
                    <a:lnTo>
                      <a:pt x="44" y="10"/>
                    </a:lnTo>
                    <a:lnTo>
                      <a:pt x="0" y="0"/>
                    </a:lnTo>
                    <a:lnTo>
                      <a:pt x="0" y="250"/>
                    </a:lnTo>
                    <a:lnTo>
                      <a:pt x="61" y="269"/>
                    </a:lnTo>
                    <a:lnTo>
                      <a:pt x="120" y="295"/>
                    </a:lnTo>
                    <a:lnTo>
                      <a:pt x="176" y="324"/>
                    </a:lnTo>
                    <a:lnTo>
                      <a:pt x="230" y="357"/>
                    </a:lnTo>
                    <a:lnTo>
                      <a:pt x="281" y="395"/>
                    </a:lnTo>
                    <a:lnTo>
                      <a:pt x="328" y="436"/>
                    </a:lnTo>
                    <a:lnTo>
                      <a:pt x="372" y="481"/>
                    </a:lnTo>
                    <a:lnTo>
                      <a:pt x="412" y="530"/>
                    </a:lnTo>
                    <a:lnTo>
                      <a:pt x="448" y="580"/>
                    </a:lnTo>
                    <a:lnTo>
                      <a:pt x="480" y="636"/>
                    </a:lnTo>
                    <a:lnTo>
                      <a:pt x="508" y="692"/>
                    </a:lnTo>
                    <a:lnTo>
                      <a:pt x="532" y="752"/>
                    </a:lnTo>
                    <a:lnTo>
                      <a:pt x="551" y="814"/>
                    </a:lnTo>
                    <a:lnTo>
                      <a:pt x="563" y="877"/>
                    </a:lnTo>
                    <a:lnTo>
                      <a:pt x="573" y="944"/>
                    </a:lnTo>
                    <a:lnTo>
                      <a:pt x="575" y="1011"/>
                    </a:lnTo>
                    <a:lnTo>
                      <a:pt x="574" y="1055"/>
                    </a:lnTo>
                    <a:lnTo>
                      <a:pt x="570" y="1098"/>
                    </a:lnTo>
                    <a:lnTo>
                      <a:pt x="566" y="1141"/>
                    </a:lnTo>
                    <a:lnTo>
                      <a:pt x="558" y="1183"/>
                    </a:lnTo>
                    <a:lnTo>
                      <a:pt x="471" y="1133"/>
                    </a:lnTo>
                    <a:lnTo>
                      <a:pt x="472" y="1586"/>
                    </a:lnTo>
                    <a:lnTo>
                      <a:pt x="863" y="1359"/>
                    </a:lnTo>
                    <a:lnTo>
                      <a:pt x="774" y="1308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GB" dirty="0">
                  <a:solidFill>
                    <a:schemeClr val="bg1"/>
                  </a:solidFill>
                  <a:latin typeface="Knowledge Regular" pitchFamily="34" charset="0"/>
                </a:endParaRPr>
              </a:p>
            </p:txBody>
          </p:sp>
        </p:grpSp>
        <p:sp>
          <p:nvSpPr>
            <p:cNvPr id="79" name="Rectangle 78"/>
            <p:cNvSpPr/>
            <p:nvPr/>
          </p:nvSpPr>
          <p:spPr>
            <a:xfrm>
              <a:off x="304800" y="2325688"/>
              <a:ext cx="2771775" cy="633412"/>
            </a:xfrm>
            <a:prstGeom prst="rect">
              <a:avLst/>
            </a:prstGeom>
            <a:solidFill>
              <a:srgbClr val="669900"/>
            </a:solidFill>
            <a:ln w="3175">
              <a:solidFill>
                <a:srgbClr val="66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2000" b="1" dirty="0">
                  <a:latin typeface="Knowledge Regular" pitchFamily="34" charset="0"/>
                </a:rPr>
                <a:t>ПОИСК</a:t>
              </a:r>
              <a:endParaRPr lang="en-NZ" b="1" dirty="0">
                <a:latin typeface="Knowledge Regular" pitchFamily="34" charset="0"/>
              </a:endParaRPr>
            </a:p>
          </p:txBody>
        </p:sp>
        <p:sp>
          <p:nvSpPr>
            <p:cNvPr id="80" name="Rectangle 79"/>
            <p:cNvSpPr/>
            <p:nvPr/>
          </p:nvSpPr>
          <p:spPr>
            <a:xfrm>
              <a:off x="3148013" y="2325688"/>
              <a:ext cx="2771775" cy="633412"/>
            </a:xfrm>
            <a:prstGeom prst="rect">
              <a:avLst/>
            </a:prstGeom>
            <a:solidFill>
              <a:srgbClr val="FAB406"/>
            </a:solidFill>
            <a:ln w="6350">
              <a:solidFill>
                <a:srgbClr val="FAB40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2000" b="1" dirty="0">
                  <a:solidFill>
                    <a:schemeClr val="bg1"/>
                  </a:solidFill>
                  <a:latin typeface="Knowledge Regular" pitchFamily="34" charset="0"/>
                </a:rPr>
                <a:t>РАЗВИТИЕ</a:t>
              </a:r>
              <a:endParaRPr lang="en-NZ" b="1" dirty="0">
                <a:solidFill>
                  <a:schemeClr val="bg1"/>
                </a:solidFill>
                <a:latin typeface="Knowledge Regular" pitchFamily="34" charset="0"/>
              </a:endParaRPr>
            </a:p>
          </p:txBody>
        </p:sp>
        <p:sp>
          <p:nvSpPr>
            <p:cNvPr id="81" name="Rectangle 80"/>
            <p:cNvSpPr/>
            <p:nvPr/>
          </p:nvSpPr>
          <p:spPr>
            <a:xfrm>
              <a:off x="5969000" y="2325688"/>
              <a:ext cx="2771775" cy="633412"/>
            </a:xfrm>
            <a:prstGeom prst="rect">
              <a:avLst/>
            </a:prstGeom>
            <a:solidFill>
              <a:srgbClr val="FF9100"/>
            </a:solidFill>
            <a:ln w="3175">
              <a:solidFill>
                <a:srgbClr val="FF91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2000" b="1" dirty="0">
                  <a:latin typeface="Knowledge Regular" pitchFamily="34" charset="0"/>
                </a:rPr>
                <a:t>РЕАЛИЗАЦИЯ</a:t>
              </a:r>
              <a:endParaRPr lang="en-NZ" b="1" dirty="0">
                <a:latin typeface="Knowledge Regular" pitchFamily="34" charset="0"/>
              </a:endParaRPr>
            </a:p>
          </p:txBody>
        </p:sp>
        <p:sp>
          <p:nvSpPr>
            <p:cNvPr id="82" name="Oval 81"/>
            <p:cNvSpPr/>
            <p:nvPr/>
          </p:nvSpPr>
          <p:spPr>
            <a:xfrm>
              <a:off x="2967038" y="2454275"/>
              <a:ext cx="304800" cy="3048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54000" rIns="54000" bIns="54000" anchor="ctr"/>
            <a:lstStyle/>
            <a:p>
              <a:pPr algn="ctr">
                <a:defRPr/>
              </a:pPr>
              <a:r>
                <a:rPr lang="en-NZ" dirty="0">
                  <a:solidFill>
                    <a:srgbClr val="669900"/>
                  </a:solidFill>
                  <a:latin typeface="Knowledge Regular" pitchFamily="34" charset="0"/>
                  <a:sym typeface="Wingdings 3"/>
                </a:rPr>
                <a:t></a:t>
              </a:r>
              <a:endParaRPr lang="en-NZ" dirty="0">
                <a:solidFill>
                  <a:srgbClr val="669900"/>
                </a:solidFill>
                <a:latin typeface="Knowledge Regular" pitchFamily="34" charset="0"/>
              </a:endParaRPr>
            </a:p>
          </p:txBody>
        </p:sp>
        <p:sp>
          <p:nvSpPr>
            <p:cNvPr id="83" name="Oval 82"/>
            <p:cNvSpPr/>
            <p:nvPr/>
          </p:nvSpPr>
          <p:spPr>
            <a:xfrm>
              <a:off x="5808663" y="2454275"/>
              <a:ext cx="304800" cy="3048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54000" rIns="54000" bIns="54000" anchor="ctr"/>
            <a:lstStyle/>
            <a:p>
              <a:pPr algn="ctr">
                <a:defRPr/>
              </a:pPr>
              <a:r>
                <a:rPr lang="en-NZ" dirty="0">
                  <a:solidFill>
                    <a:srgbClr val="FAB406"/>
                  </a:solidFill>
                  <a:latin typeface="Knowledge Regular" pitchFamily="34" charset="0"/>
                  <a:sym typeface="Wingdings 3"/>
                </a:rPr>
                <a:t></a:t>
              </a:r>
              <a:endParaRPr lang="en-NZ" dirty="0">
                <a:solidFill>
                  <a:srgbClr val="FAB406"/>
                </a:solidFill>
                <a:latin typeface="Knowledge Regular" pitchFamily="34" charset="0"/>
              </a:endParaRPr>
            </a:p>
          </p:txBody>
        </p:sp>
        <p:sp>
          <p:nvSpPr>
            <p:cNvPr id="43028" name="Rectangle 19"/>
            <p:cNvSpPr>
              <a:spLocks noChangeArrowheads="1"/>
            </p:cNvSpPr>
            <p:nvPr/>
          </p:nvSpPr>
          <p:spPr bwMode="auto">
            <a:xfrm rot="3511577">
              <a:off x="1917701" y="3294062"/>
              <a:ext cx="1168400" cy="7207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33338" tIns="36512" rIns="33338" bIns="36512">
              <a:spAutoFit/>
            </a:bodyPr>
            <a:lstStyle/>
            <a:p>
              <a:pPr algn="ctr" defTabSz="536575"/>
              <a:endParaRPr lang="nl-NL" sz="1400">
                <a:solidFill>
                  <a:srgbClr val="669900"/>
                </a:solidFill>
                <a:latin typeface="Knowledge Regular" pitchFamily="34" charset="0"/>
              </a:endParaRPr>
            </a:p>
            <a:p>
              <a:pPr algn="ctr" defTabSz="536575"/>
              <a:r>
                <a:rPr lang="ru-RU" sz="1400">
                  <a:solidFill>
                    <a:srgbClr val="669900"/>
                  </a:solidFill>
                  <a:latin typeface="Knowledge Regular" pitchFamily="34" charset="0"/>
                </a:rPr>
                <a:t>Исследо-вания</a:t>
              </a:r>
              <a:endParaRPr lang="nl-NL" sz="1400">
                <a:solidFill>
                  <a:srgbClr val="669900"/>
                </a:solidFill>
                <a:latin typeface="Knowledge Regular" pitchFamily="34" charset="0"/>
              </a:endParaRPr>
            </a:p>
          </p:txBody>
        </p:sp>
        <p:sp>
          <p:nvSpPr>
            <p:cNvPr id="43029" name="Rectangle 19"/>
            <p:cNvSpPr>
              <a:spLocks noChangeArrowheads="1"/>
            </p:cNvSpPr>
            <p:nvPr/>
          </p:nvSpPr>
          <p:spPr bwMode="auto">
            <a:xfrm>
              <a:off x="1001713" y="4687888"/>
              <a:ext cx="1433512" cy="2889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33338" tIns="36512" rIns="33338" bIns="36512">
              <a:spAutoFit/>
            </a:bodyPr>
            <a:lstStyle/>
            <a:p>
              <a:pPr algn="ctr" defTabSz="536575"/>
              <a:r>
                <a:rPr lang="ru-RU" sz="1400">
                  <a:solidFill>
                    <a:srgbClr val="669900"/>
                  </a:solidFill>
                  <a:latin typeface="Knowledge Regular" pitchFamily="34" charset="0"/>
                </a:rPr>
                <a:t>Сотрудничество</a:t>
              </a:r>
              <a:endParaRPr lang="nl-NL" sz="1400">
                <a:solidFill>
                  <a:srgbClr val="669900"/>
                </a:solidFill>
                <a:latin typeface="Knowledge Regular" pitchFamily="34" charset="0"/>
              </a:endParaRPr>
            </a:p>
          </p:txBody>
        </p:sp>
        <p:sp>
          <p:nvSpPr>
            <p:cNvPr id="43030" name="Rectangle 19"/>
            <p:cNvSpPr>
              <a:spLocks noChangeArrowheads="1"/>
            </p:cNvSpPr>
            <p:nvPr/>
          </p:nvSpPr>
          <p:spPr bwMode="auto">
            <a:xfrm rot="3484712">
              <a:off x="4718845" y="3520281"/>
              <a:ext cx="1077912" cy="5048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33338" tIns="36512" rIns="33338" bIns="36512">
              <a:spAutoFit/>
            </a:bodyPr>
            <a:lstStyle/>
            <a:p>
              <a:pPr algn="ctr" defTabSz="536575"/>
              <a:r>
                <a:rPr lang="ru-RU" sz="1400">
                  <a:solidFill>
                    <a:srgbClr val="F5B005"/>
                  </a:solidFill>
                  <a:latin typeface="Knowledge Regular" pitchFamily="34" charset="0"/>
                </a:rPr>
                <a:t>Исследо-вания</a:t>
              </a:r>
              <a:endParaRPr lang="nl-NL" sz="1400">
                <a:solidFill>
                  <a:srgbClr val="F5B005"/>
                </a:solidFill>
                <a:latin typeface="Knowledge Regular" pitchFamily="34" charset="0"/>
              </a:endParaRPr>
            </a:p>
          </p:txBody>
        </p:sp>
        <p:sp>
          <p:nvSpPr>
            <p:cNvPr id="43031" name="Rectangle 19"/>
            <p:cNvSpPr>
              <a:spLocks noChangeArrowheads="1"/>
            </p:cNvSpPr>
            <p:nvPr/>
          </p:nvSpPr>
          <p:spPr bwMode="auto">
            <a:xfrm>
              <a:off x="3984625" y="4697413"/>
              <a:ext cx="1249363" cy="2889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33338" tIns="36512" rIns="33338" bIns="36512">
              <a:spAutoFit/>
            </a:bodyPr>
            <a:lstStyle/>
            <a:p>
              <a:pPr algn="ctr" defTabSz="536575"/>
              <a:r>
                <a:rPr lang="ru-RU" sz="1400">
                  <a:solidFill>
                    <a:srgbClr val="F5B005"/>
                  </a:solidFill>
                  <a:latin typeface="Knowledge Regular" pitchFamily="34" charset="0"/>
                </a:rPr>
                <a:t>Развитие</a:t>
              </a:r>
              <a:endParaRPr lang="nl-NL" sz="1400">
                <a:solidFill>
                  <a:srgbClr val="F5B005"/>
                </a:solidFill>
                <a:latin typeface="Knowledge Regular" pitchFamily="34" charset="0"/>
              </a:endParaRPr>
            </a:p>
          </p:txBody>
        </p:sp>
        <p:sp>
          <p:nvSpPr>
            <p:cNvPr id="43032" name="Rectangle 19"/>
            <p:cNvSpPr>
              <a:spLocks noChangeArrowheads="1"/>
            </p:cNvSpPr>
            <p:nvPr/>
          </p:nvSpPr>
          <p:spPr bwMode="auto">
            <a:xfrm rot="3256060">
              <a:off x="7521576" y="3570287"/>
              <a:ext cx="1077912" cy="29051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33338" tIns="36512" rIns="33338" bIns="36512">
              <a:spAutoFit/>
            </a:bodyPr>
            <a:lstStyle/>
            <a:p>
              <a:pPr algn="ctr" defTabSz="536575"/>
              <a:r>
                <a:rPr lang="ru-RU" sz="1400">
                  <a:solidFill>
                    <a:srgbClr val="FF9100"/>
                  </a:solidFill>
                  <a:latin typeface="Knowledge Regular" pitchFamily="34" charset="0"/>
                </a:rPr>
                <a:t>Защита</a:t>
              </a:r>
              <a:endParaRPr lang="nl-NL" sz="1400">
                <a:solidFill>
                  <a:srgbClr val="FF9100"/>
                </a:solidFill>
                <a:latin typeface="Knowledge Regular" pitchFamily="34" charset="0"/>
              </a:endParaRPr>
            </a:p>
          </p:txBody>
        </p:sp>
        <p:sp>
          <p:nvSpPr>
            <p:cNvPr id="43033" name="Rectangle 19"/>
            <p:cNvSpPr>
              <a:spLocks noChangeArrowheads="1"/>
            </p:cNvSpPr>
            <p:nvPr/>
          </p:nvSpPr>
          <p:spPr bwMode="auto">
            <a:xfrm>
              <a:off x="6773863" y="4711700"/>
              <a:ext cx="1243012" cy="2889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33338" tIns="36512" rIns="33338" bIns="36512">
              <a:spAutoFit/>
            </a:bodyPr>
            <a:lstStyle/>
            <a:p>
              <a:pPr algn="ctr" defTabSz="536575"/>
              <a:r>
                <a:rPr lang="ru-RU" sz="1400">
                  <a:solidFill>
                    <a:srgbClr val="FF9100"/>
                  </a:solidFill>
                  <a:latin typeface="Knowledge Regular" pitchFamily="34" charset="0"/>
                </a:rPr>
                <a:t>Эксплуатация</a:t>
              </a:r>
              <a:endParaRPr lang="nl-NL" sz="1400">
                <a:solidFill>
                  <a:srgbClr val="FF9100"/>
                </a:solidFill>
                <a:latin typeface="Knowledge Regular" pitchFamily="34" charset="0"/>
              </a:endParaRPr>
            </a:p>
          </p:txBody>
        </p:sp>
        <p:sp>
          <p:nvSpPr>
            <p:cNvPr id="43034" name="Rectangle 19"/>
            <p:cNvSpPr>
              <a:spLocks noChangeArrowheads="1"/>
            </p:cNvSpPr>
            <p:nvPr/>
          </p:nvSpPr>
          <p:spPr bwMode="auto">
            <a:xfrm rot="-2989490">
              <a:off x="6172994" y="3442494"/>
              <a:ext cx="1077913" cy="5048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33338" tIns="36512" rIns="33338" bIns="36512">
              <a:spAutoFit/>
            </a:bodyPr>
            <a:lstStyle/>
            <a:p>
              <a:pPr algn="ctr" defTabSz="536575"/>
              <a:r>
                <a:rPr lang="ru-RU" sz="1400">
                  <a:solidFill>
                    <a:srgbClr val="FF9100"/>
                  </a:solidFill>
                  <a:latin typeface="Knowledge Regular" pitchFamily="34" charset="0"/>
                </a:rPr>
                <a:t>Создание </a:t>
              </a:r>
              <a:r>
                <a:rPr lang="nl-NL" sz="1400">
                  <a:solidFill>
                    <a:srgbClr val="FF9100"/>
                  </a:solidFill>
                  <a:latin typeface="Knowledge Regular" pitchFamily="34" charset="0"/>
                </a:rPr>
                <a:t>IP</a:t>
              </a:r>
            </a:p>
          </p:txBody>
        </p:sp>
        <p:sp>
          <p:nvSpPr>
            <p:cNvPr id="91" name="Rectangle 90"/>
            <p:cNvSpPr/>
            <p:nvPr/>
          </p:nvSpPr>
          <p:spPr>
            <a:xfrm>
              <a:off x="334963" y="5073650"/>
              <a:ext cx="2771775" cy="838200"/>
            </a:xfrm>
            <a:prstGeom prst="rect">
              <a:avLst/>
            </a:prstGeom>
            <a:solidFill>
              <a:srgbClr val="669900"/>
            </a:solidFill>
            <a:ln w="6350"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400" b="1" dirty="0">
                  <a:solidFill>
                    <a:schemeClr val="bg1"/>
                  </a:solidFill>
                  <a:latin typeface="Knowledge Regular" pitchFamily="34" charset="0"/>
                </a:rPr>
                <a:t>Связь научного сообщества с лучшими в мире исследованиями</a:t>
              </a:r>
              <a:endParaRPr lang="en-GB" sz="1400" b="1" dirty="0">
                <a:solidFill>
                  <a:schemeClr val="bg1"/>
                </a:solidFill>
                <a:latin typeface="Knowledge Regular" pitchFamily="34" charset="0"/>
              </a:endParaRPr>
            </a:p>
          </p:txBody>
        </p:sp>
        <p:sp>
          <p:nvSpPr>
            <p:cNvPr id="92" name="Rectangle 91"/>
            <p:cNvSpPr/>
            <p:nvPr/>
          </p:nvSpPr>
          <p:spPr>
            <a:xfrm>
              <a:off x="3163888" y="5062538"/>
              <a:ext cx="2771775" cy="838200"/>
            </a:xfrm>
            <a:prstGeom prst="rect">
              <a:avLst/>
            </a:prstGeom>
            <a:solidFill>
              <a:srgbClr val="FFC000"/>
            </a:solidFill>
            <a:ln w="9525"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400" b="1" dirty="0">
                  <a:solidFill>
                    <a:schemeClr val="bg1"/>
                  </a:solidFill>
                  <a:latin typeface="Knowledge Regular" pitchFamily="34" charset="0"/>
                </a:rPr>
                <a:t>Стимулирование наиболее эффективных</a:t>
              </a:r>
            </a:p>
            <a:p>
              <a:pPr algn="ctr">
                <a:defRPr/>
              </a:pPr>
              <a:r>
                <a:rPr lang="ru-RU" sz="1400" b="1" dirty="0">
                  <a:solidFill>
                    <a:schemeClr val="bg1"/>
                  </a:solidFill>
                  <a:latin typeface="Knowledge Regular" pitchFamily="34" charset="0"/>
                </a:rPr>
                <a:t>и инновационных научных исследований и разработок</a:t>
              </a:r>
              <a:endParaRPr lang="en-GB" sz="1400" b="1" dirty="0">
                <a:solidFill>
                  <a:schemeClr val="bg1"/>
                </a:solidFill>
                <a:latin typeface="Knowledge Regular" pitchFamily="34" charset="0"/>
              </a:endParaRPr>
            </a:p>
          </p:txBody>
        </p:sp>
        <p:sp>
          <p:nvSpPr>
            <p:cNvPr id="93" name="Rectangle 92"/>
            <p:cNvSpPr/>
            <p:nvPr/>
          </p:nvSpPr>
          <p:spPr>
            <a:xfrm>
              <a:off x="5980113" y="5073650"/>
              <a:ext cx="2771775" cy="838200"/>
            </a:xfrm>
            <a:prstGeom prst="rect">
              <a:avLst/>
            </a:prstGeom>
            <a:solidFill>
              <a:srgbClr val="FF9100"/>
            </a:solidFill>
            <a:ln w="6350"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400" b="1" dirty="0">
                  <a:solidFill>
                    <a:schemeClr val="bg1"/>
                  </a:solidFill>
                  <a:latin typeface="Knowledge Regular" pitchFamily="34" charset="0"/>
                </a:rPr>
                <a:t>Коммерциализация знаний защита наиболее ценных мировых изобретений</a:t>
              </a:r>
              <a:endParaRPr lang="en-GB" sz="1400" b="1" dirty="0">
                <a:solidFill>
                  <a:schemeClr val="bg1"/>
                </a:solidFill>
                <a:latin typeface="Knowledge Regular" pitchFamily="34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0" y="4547260"/>
            <a:ext cx="9144000" cy="9361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Полезные ссылки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331640" y="1080662"/>
            <a:ext cx="7056784" cy="3118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363" indent="-360363">
              <a:spcBef>
                <a:spcPts val="0"/>
              </a:spcBef>
              <a:spcAft>
                <a:spcPts val="800"/>
              </a:spcAft>
              <a:buClr>
                <a:schemeClr val="tx2"/>
              </a:buClr>
            </a:pPr>
            <a:r>
              <a:rPr lang="en-US" sz="3400" dirty="0" smtClean="0"/>
              <a:t>webofscience.com</a:t>
            </a:r>
          </a:p>
          <a:p>
            <a:pPr marL="360363" indent="-360363">
              <a:spcBef>
                <a:spcPts val="0"/>
              </a:spcBef>
              <a:spcAft>
                <a:spcPts val="800"/>
              </a:spcAft>
              <a:buClr>
                <a:schemeClr val="tx2"/>
              </a:buClr>
            </a:pPr>
            <a:r>
              <a:rPr lang="en-US" sz="3400" dirty="0" smtClean="0"/>
              <a:t>my.endnote.com</a:t>
            </a:r>
          </a:p>
          <a:p>
            <a:pPr marL="360363" indent="-360363">
              <a:spcBef>
                <a:spcPts val="0"/>
              </a:spcBef>
              <a:spcAft>
                <a:spcPts val="800"/>
              </a:spcAft>
              <a:buClr>
                <a:schemeClr val="tx2"/>
              </a:buClr>
            </a:pPr>
            <a:r>
              <a:rPr lang="en-US" sz="3400" dirty="0" smtClean="0"/>
              <a:t>researcherid.com</a:t>
            </a:r>
          </a:p>
          <a:p>
            <a:pPr marL="360363" indent="-360363">
              <a:spcBef>
                <a:spcPts val="0"/>
              </a:spcBef>
              <a:spcAft>
                <a:spcPts val="800"/>
              </a:spcAft>
              <a:buClr>
                <a:schemeClr val="tx2"/>
              </a:buClr>
            </a:pPr>
            <a:r>
              <a:rPr lang="en-US" sz="3400" dirty="0" smtClean="0"/>
              <a:t>wokinfo.com/</a:t>
            </a:r>
            <a:r>
              <a:rPr lang="en-US" sz="3400" dirty="0" err="1" smtClean="0"/>
              <a:t>russian</a:t>
            </a:r>
            <a:endParaRPr lang="en-US" sz="3400" dirty="0" smtClean="0"/>
          </a:p>
          <a:p>
            <a:pPr marL="360363" indent="-360363">
              <a:spcBef>
                <a:spcPts val="0"/>
              </a:spcBef>
              <a:spcAft>
                <a:spcPts val="800"/>
              </a:spcAft>
              <a:buClr>
                <a:schemeClr val="tx2"/>
              </a:buClr>
            </a:pPr>
            <a:r>
              <a:rPr lang="en-US" sz="3400" dirty="0" smtClean="0"/>
              <a:t>youtube.com/</a:t>
            </a:r>
            <a:r>
              <a:rPr lang="en-US" sz="3400" dirty="0" err="1" smtClean="0"/>
              <a:t>WOKtrainingsRussian</a:t>
            </a:r>
            <a:endParaRPr lang="en-US" sz="3400" dirty="0" smtClean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37153" y="3093613"/>
            <a:ext cx="360000" cy="354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8" descr="https://encrypted-tbn1.gstatic.com/images?q=tbn:ANd9GcTj8kOyrOWrUVmfeDUbIMkwo2PaEB01EPhKeVtYwWhbPGBhbwsddimzuG6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37153" y="3706473"/>
            <a:ext cx="360000" cy="396000"/>
          </a:xfrm>
          <a:prstGeom prst="rect">
            <a:avLst/>
          </a:prstGeom>
          <a:noFill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937153" y="1243359"/>
            <a:ext cx="360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937153" y="1861272"/>
            <a:ext cx="360000" cy="355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937153" y="2474584"/>
            <a:ext cx="360000" cy="361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6" name="Group 25"/>
          <p:cNvGrpSpPr/>
          <p:nvPr/>
        </p:nvGrpSpPr>
        <p:grpSpPr>
          <a:xfrm>
            <a:off x="1415320" y="4653136"/>
            <a:ext cx="6313360" cy="1512168"/>
            <a:chOff x="1282976" y="4653136"/>
            <a:chExt cx="6313360" cy="1512168"/>
          </a:xfrm>
        </p:grpSpPr>
        <p:grpSp>
          <p:nvGrpSpPr>
            <p:cNvPr id="10" name="Group 24"/>
            <p:cNvGrpSpPr/>
            <p:nvPr/>
          </p:nvGrpSpPr>
          <p:grpSpPr>
            <a:xfrm>
              <a:off x="3157854" y="4741113"/>
              <a:ext cx="4438482" cy="1336214"/>
              <a:chOff x="2843808" y="4757082"/>
              <a:chExt cx="4438482" cy="1336214"/>
            </a:xfrm>
          </p:grpSpPr>
          <p:grpSp>
            <p:nvGrpSpPr>
              <p:cNvPr id="13" name="Group 20"/>
              <p:cNvGrpSpPr/>
              <p:nvPr/>
            </p:nvGrpSpPr>
            <p:grpSpPr>
              <a:xfrm>
                <a:off x="2843808" y="4757082"/>
                <a:ext cx="3650061" cy="400110"/>
                <a:chOff x="2843808" y="4509120"/>
                <a:chExt cx="3650061" cy="400110"/>
              </a:xfrm>
            </p:grpSpPr>
            <p:sp>
              <p:nvSpPr>
                <p:cNvPr id="11" name="TextBox 10"/>
                <p:cNvSpPr txBox="1"/>
                <p:nvPr/>
              </p:nvSpPr>
              <p:spPr>
                <a:xfrm>
                  <a:off x="3306522" y="4509120"/>
                  <a:ext cx="3187347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dirty="0" smtClean="0"/>
                    <a:t>twitter.com/</a:t>
                  </a:r>
                  <a:r>
                    <a:rPr lang="en-US" sz="2000" dirty="0" err="1" smtClean="0"/>
                    <a:t>sparamonov_tr</a:t>
                  </a:r>
                  <a:endParaRPr lang="ru-RU" sz="2000" dirty="0"/>
                </a:p>
              </p:txBody>
            </p:sp>
            <p:pic>
              <p:nvPicPr>
                <p:cNvPr id="12" name="Picture 6" descr="https://encrypted-tbn3.gstatic.com/images?q=tbn:ANd9GcSU7wISUTyqIYn4B1G9RwwSpYqbdoT6qqBItLunb9PQwOSddeW7Uv39vPFb"/>
                <p:cNvPicPr>
                  <a:picLocks noChangeAspect="1" noChangeArrowheads="1"/>
                </p:cNvPicPr>
                <p:nvPr/>
              </p:nvPicPr>
              <p:blipFill>
                <a:blip r:embed="rId7" cstate="email"/>
                <a:srcRect/>
                <a:stretch>
                  <a:fillRect/>
                </a:stretch>
              </p:blipFill>
              <p:spPr bwMode="auto">
                <a:xfrm>
                  <a:off x="2843808" y="4563151"/>
                  <a:ext cx="360000" cy="292048"/>
                </a:xfrm>
                <a:prstGeom prst="rect">
                  <a:avLst/>
                </a:prstGeom>
                <a:noFill/>
              </p:spPr>
            </p:pic>
          </p:grpSp>
          <p:grpSp>
            <p:nvGrpSpPr>
              <p:cNvPr id="16" name="Group 21"/>
              <p:cNvGrpSpPr/>
              <p:nvPr/>
            </p:nvGrpSpPr>
            <p:grpSpPr>
              <a:xfrm>
                <a:off x="2843808" y="5225134"/>
                <a:ext cx="3826135" cy="400110"/>
                <a:chOff x="2843808" y="5085184"/>
                <a:chExt cx="3826135" cy="400110"/>
              </a:xfrm>
            </p:grpSpPr>
            <p:sp>
              <p:nvSpPr>
                <p:cNvPr id="14" name="TextBox 13"/>
                <p:cNvSpPr txBox="1"/>
                <p:nvPr/>
              </p:nvSpPr>
              <p:spPr>
                <a:xfrm>
                  <a:off x="3306522" y="5085184"/>
                  <a:ext cx="3363421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dirty="0" smtClean="0"/>
                    <a:t>linkedin.com/in/</a:t>
                  </a:r>
                  <a:r>
                    <a:rPr lang="en-US" sz="2000" dirty="0" err="1" smtClean="0"/>
                    <a:t>sparamonov</a:t>
                  </a:r>
                  <a:endParaRPr lang="en-US" sz="2000" dirty="0" smtClean="0"/>
                </a:p>
              </p:txBody>
            </p:sp>
            <p:pic>
              <p:nvPicPr>
                <p:cNvPr id="15" name="Picture 14" descr="http://upload.wikimedia.org/wikipedia/commons/c/ca/LinkedIn_logo_initials.png"/>
                <p:cNvPicPr>
                  <a:picLocks noChangeAspect="1" noChangeArrowheads="1"/>
                </p:cNvPicPr>
                <p:nvPr/>
              </p:nvPicPr>
              <p:blipFill>
                <a:blip r:embed="rId8" cstate="email"/>
                <a:srcRect/>
                <a:stretch>
                  <a:fillRect/>
                </a:stretch>
              </p:blipFill>
              <p:spPr bwMode="auto">
                <a:xfrm>
                  <a:off x="2843808" y="5105239"/>
                  <a:ext cx="360000" cy="360000"/>
                </a:xfrm>
                <a:prstGeom prst="rect">
                  <a:avLst/>
                </a:prstGeom>
                <a:noFill/>
              </p:spPr>
            </p:pic>
          </p:grpSp>
          <p:grpSp>
            <p:nvGrpSpPr>
              <p:cNvPr id="20" name="Group 23"/>
              <p:cNvGrpSpPr/>
              <p:nvPr/>
            </p:nvGrpSpPr>
            <p:grpSpPr>
              <a:xfrm>
                <a:off x="2843808" y="5693186"/>
                <a:ext cx="4438482" cy="400110"/>
                <a:chOff x="2843808" y="5661248"/>
                <a:chExt cx="4438482" cy="400110"/>
              </a:xfrm>
            </p:grpSpPr>
            <p:sp>
              <p:nvSpPr>
                <p:cNvPr id="17" name="TextBox 16"/>
                <p:cNvSpPr txBox="1"/>
                <p:nvPr/>
              </p:nvSpPr>
              <p:spPr>
                <a:xfrm>
                  <a:off x="3306522" y="5661248"/>
                  <a:ext cx="397576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dirty="0" smtClean="0"/>
                    <a:t>slideshare.net/</a:t>
                  </a:r>
                  <a:r>
                    <a:rPr lang="en-US" sz="2000" dirty="0" err="1" smtClean="0"/>
                    <a:t>SergeyParamonov</a:t>
                  </a:r>
                  <a:endParaRPr lang="ru-RU" sz="2000" dirty="0"/>
                </a:p>
              </p:txBody>
            </p:sp>
            <p:pic>
              <p:nvPicPr>
                <p:cNvPr id="18" name="Picture 4" descr="http://predictableprofits.com/wp-content/uploads/2014/02/SlideShare-logo.jpg"/>
                <p:cNvPicPr>
                  <a:picLocks noChangeAspect="1" noChangeArrowheads="1"/>
                </p:cNvPicPr>
                <p:nvPr/>
              </p:nvPicPr>
              <p:blipFill>
                <a:blip r:embed="rId9" cstate="email"/>
                <a:srcRect/>
                <a:stretch>
                  <a:fillRect/>
                </a:stretch>
              </p:blipFill>
              <p:spPr bwMode="auto">
                <a:xfrm>
                  <a:off x="2843808" y="5683056"/>
                  <a:ext cx="360000" cy="356495"/>
                </a:xfrm>
                <a:prstGeom prst="rect">
                  <a:avLst/>
                </a:prstGeom>
                <a:noFill/>
              </p:spPr>
            </p:pic>
          </p:grpSp>
        </p:grpSp>
        <p:pic>
          <p:nvPicPr>
            <p:cNvPr id="19" name="Picture 2" descr="C:\Users\U0157780\Pictures\Me\SP_round.png"/>
            <p:cNvPicPr>
              <a:picLocks noChangeAspect="1" noChangeArrowheads="1"/>
            </p:cNvPicPr>
            <p:nvPr/>
          </p:nvPicPr>
          <p:blipFill>
            <a:blip r:embed="rId10" cstate="email"/>
            <a:srcRect/>
            <a:stretch>
              <a:fillRect/>
            </a:stretch>
          </p:blipFill>
          <p:spPr bwMode="auto">
            <a:xfrm>
              <a:off x="1282976" y="4653136"/>
              <a:ext cx="1514838" cy="1512168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6000" b="1" dirty="0" smtClean="0">
                <a:solidFill>
                  <a:schemeClr val="tx2"/>
                </a:solidFill>
              </a:rPr>
              <a:t>Спасибо!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6000" b="1" dirty="0" smtClean="0"/>
              <a:t>Вопросы?</a:t>
            </a:r>
            <a:endParaRPr lang="ru-RU" sz="6000" b="1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b="1" dirty="0" smtClean="0"/>
              <a:t>Сергей Парамонов, к.х.н.</a:t>
            </a:r>
            <a:endParaRPr lang="en-US" b="1" dirty="0" smtClean="0"/>
          </a:p>
          <a:p>
            <a:endParaRPr lang="en-US" dirty="0" smtClean="0"/>
          </a:p>
          <a:p>
            <a:r>
              <a:rPr lang="ru-RU" dirty="0" smtClean="0"/>
              <a:t>Консультант по информационным ресурсам для научных исследований</a:t>
            </a:r>
          </a:p>
          <a:p>
            <a:r>
              <a:rPr lang="ru-RU" dirty="0" smtClean="0"/>
              <a:t>Специалист по обучению</a:t>
            </a:r>
          </a:p>
        </p:txBody>
      </p:sp>
      <p:sp>
        <p:nvSpPr>
          <p:cNvPr id="7" name="Subtitle 2"/>
          <p:cNvSpPr txBox="1">
            <a:spLocks/>
          </p:cNvSpPr>
          <p:nvPr/>
        </p:nvSpPr>
        <p:spPr bwMode="auto">
          <a:xfrm>
            <a:off x="522287" y="4587875"/>
            <a:ext cx="8382000" cy="127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Tx/>
              <a:buFontTx/>
              <a:buNone/>
              <a:tabLst/>
              <a:defRPr/>
            </a:pPr>
            <a:endParaRPr kumimoji="0" lang="ru-RU" sz="2000" b="0" i="0" u="none" strike="noStrike" kern="0" cap="none" spc="0" normalizeH="0" baseline="0" noProof="0" dirty="0" smtClean="0">
              <a:ln>
                <a:noFill/>
              </a:ln>
              <a:solidFill>
                <a:srgbClr val="4B4B4B"/>
              </a:solidFill>
              <a:effectLst/>
              <a:uLnTx/>
              <a:uFillTx/>
              <a:latin typeface="+mn-lt"/>
              <a:ea typeface="MS PGothic" pitchFamily="34" charset="-128"/>
              <a:cs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0" y="4547260"/>
            <a:ext cx="9144000" cy="9361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Полезные ссылки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331640" y="1080662"/>
            <a:ext cx="7056784" cy="3118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363" indent="-360363">
              <a:spcBef>
                <a:spcPts val="0"/>
              </a:spcBef>
              <a:spcAft>
                <a:spcPts val="800"/>
              </a:spcAft>
              <a:buClr>
                <a:schemeClr val="tx2"/>
              </a:buClr>
            </a:pPr>
            <a:r>
              <a:rPr lang="en-US" sz="3400" dirty="0" smtClean="0"/>
              <a:t>webofscience.com</a:t>
            </a:r>
          </a:p>
          <a:p>
            <a:pPr marL="360363" indent="-360363">
              <a:spcBef>
                <a:spcPts val="0"/>
              </a:spcBef>
              <a:spcAft>
                <a:spcPts val="800"/>
              </a:spcAft>
              <a:buClr>
                <a:schemeClr val="tx2"/>
              </a:buClr>
            </a:pPr>
            <a:r>
              <a:rPr lang="en-US" sz="3400" dirty="0" smtClean="0"/>
              <a:t>my.endnote.com</a:t>
            </a:r>
          </a:p>
          <a:p>
            <a:pPr marL="360363" indent="-360363">
              <a:spcBef>
                <a:spcPts val="0"/>
              </a:spcBef>
              <a:spcAft>
                <a:spcPts val="800"/>
              </a:spcAft>
              <a:buClr>
                <a:schemeClr val="tx2"/>
              </a:buClr>
            </a:pPr>
            <a:r>
              <a:rPr lang="en-US" sz="3400" dirty="0" smtClean="0"/>
              <a:t>researcherid.com</a:t>
            </a:r>
          </a:p>
          <a:p>
            <a:pPr marL="360363" indent="-360363">
              <a:spcBef>
                <a:spcPts val="0"/>
              </a:spcBef>
              <a:spcAft>
                <a:spcPts val="800"/>
              </a:spcAft>
              <a:buClr>
                <a:schemeClr val="tx2"/>
              </a:buClr>
            </a:pPr>
            <a:r>
              <a:rPr lang="en-US" sz="3400" dirty="0" smtClean="0"/>
              <a:t>wokinfo.com/</a:t>
            </a:r>
            <a:r>
              <a:rPr lang="en-US" sz="3400" dirty="0" err="1" smtClean="0"/>
              <a:t>russian</a:t>
            </a:r>
            <a:endParaRPr lang="en-US" sz="3400" dirty="0" smtClean="0"/>
          </a:p>
          <a:p>
            <a:pPr marL="360363" indent="-360363">
              <a:spcBef>
                <a:spcPts val="0"/>
              </a:spcBef>
              <a:spcAft>
                <a:spcPts val="800"/>
              </a:spcAft>
              <a:buClr>
                <a:schemeClr val="tx2"/>
              </a:buClr>
            </a:pPr>
            <a:r>
              <a:rPr lang="en-US" sz="3400" dirty="0" smtClean="0"/>
              <a:t>youtube.com/</a:t>
            </a:r>
            <a:r>
              <a:rPr lang="en-US" sz="3400" dirty="0" err="1" smtClean="0"/>
              <a:t>WOKtrainingsRussian</a:t>
            </a:r>
            <a:endParaRPr lang="en-US" sz="3400" dirty="0" smtClean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37153" y="3093613"/>
            <a:ext cx="360000" cy="354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8" descr="https://encrypted-tbn1.gstatic.com/images?q=tbn:ANd9GcTj8kOyrOWrUVmfeDUbIMkwo2PaEB01EPhKeVtYwWhbPGBhbwsddimzuG6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37153" y="3706473"/>
            <a:ext cx="360000" cy="396000"/>
          </a:xfrm>
          <a:prstGeom prst="rect">
            <a:avLst/>
          </a:prstGeom>
          <a:noFill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937153" y="1243359"/>
            <a:ext cx="360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937153" y="1861272"/>
            <a:ext cx="360000" cy="355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937153" y="2474584"/>
            <a:ext cx="360000" cy="361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6" name="Group 25"/>
          <p:cNvGrpSpPr/>
          <p:nvPr/>
        </p:nvGrpSpPr>
        <p:grpSpPr>
          <a:xfrm>
            <a:off x="1415320" y="4653136"/>
            <a:ext cx="6313360" cy="1512168"/>
            <a:chOff x="1282976" y="4653136"/>
            <a:chExt cx="6313360" cy="1512168"/>
          </a:xfrm>
        </p:grpSpPr>
        <p:grpSp>
          <p:nvGrpSpPr>
            <p:cNvPr id="10" name="Group 24"/>
            <p:cNvGrpSpPr/>
            <p:nvPr/>
          </p:nvGrpSpPr>
          <p:grpSpPr>
            <a:xfrm>
              <a:off x="3157854" y="4741113"/>
              <a:ext cx="4438482" cy="1336214"/>
              <a:chOff x="2843808" y="4757082"/>
              <a:chExt cx="4438482" cy="1336214"/>
            </a:xfrm>
          </p:grpSpPr>
          <p:grpSp>
            <p:nvGrpSpPr>
              <p:cNvPr id="13" name="Group 20"/>
              <p:cNvGrpSpPr/>
              <p:nvPr/>
            </p:nvGrpSpPr>
            <p:grpSpPr>
              <a:xfrm>
                <a:off x="2843808" y="4757082"/>
                <a:ext cx="3650061" cy="400110"/>
                <a:chOff x="2843808" y="4509120"/>
                <a:chExt cx="3650061" cy="400110"/>
              </a:xfrm>
            </p:grpSpPr>
            <p:sp>
              <p:nvSpPr>
                <p:cNvPr id="11" name="TextBox 10"/>
                <p:cNvSpPr txBox="1"/>
                <p:nvPr/>
              </p:nvSpPr>
              <p:spPr>
                <a:xfrm>
                  <a:off x="3306522" y="4509120"/>
                  <a:ext cx="3187347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dirty="0" smtClean="0"/>
                    <a:t>twitter.com/</a:t>
                  </a:r>
                  <a:r>
                    <a:rPr lang="en-US" sz="2000" dirty="0" err="1" smtClean="0"/>
                    <a:t>sparamonov_tr</a:t>
                  </a:r>
                  <a:endParaRPr lang="ru-RU" sz="2000" dirty="0"/>
                </a:p>
              </p:txBody>
            </p:sp>
            <p:pic>
              <p:nvPicPr>
                <p:cNvPr id="12" name="Picture 6" descr="https://encrypted-tbn3.gstatic.com/images?q=tbn:ANd9GcSU7wISUTyqIYn4B1G9RwwSpYqbdoT6qqBItLunb9PQwOSddeW7Uv39vPFb"/>
                <p:cNvPicPr>
                  <a:picLocks noChangeAspect="1" noChangeArrowheads="1"/>
                </p:cNvPicPr>
                <p:nvPr/>
              </p:nvPicPr>
              <p:blipFill>
                <a:blip r:embed="rId7" cstate="email"/>
                <a:srcRect/>
                <a:stretch>
                  <a:fillRect/>
                </a:stretch>
              </p:blipFill>
              <p:spPr bwMode="auto">
                <a:xfrm>
                  <a:off x="2843808" y="4563151"/>
                  <a:ext cx="360000" cy="292048"/>
                </a:xfrm>
                <a:prstGeom prst="rect">
                  <a:avLst/>
                </a:prstGeom>
                <a:noFill/>
              </p:spPr>
            </p:pic>
          </p:grpSp>
          <p:grpSp>
            <p:nvGrpSpPr>
              <p:cNvPr id="16" name="Group 21"/>
              <p:cNvGrpSpPr/>
              <p:nvPr/>
            </p:nvGrpSpPr>
            <p:grpSpPr>
              <a:xfrm>
                <a:off x="2843808" y="5225134"/>
                <a:ext cx="3826135" cy="400110"/>
                <a:chOff x="2843808" y="5085184"/>
                <a:chExt cx="3826135" cy="400110"/>
              </a:xfrm>
            </p:grpSpPr>
            <p:sp>
              <p:nvSpPr>
                <p:cNvPr id="14" name="TextBox 13"/>
                <p:cNvSpPr txBox="1"/>
                <p:nvPr/>
              </p:nvSpPr>
              <p:spPr>
                <a:xfrm>
                  <a:off x="3306522" y="5085184"/>
                  <a:ext cx="3363421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dirty="0" smtClean="0"/>
                    <a:t>linkedin.com/in/</a:t>
                  </a:r>
                  <a:r>
                    <a:rPr lang="en-US" sz="2000" dirty="0" err="1" smtClean="0"/>
                    <a:t>sparamonov</a:t>
                  </a:r>
                  <a:endParaRPr lang="en-US" sz="2000" dirty="0" smtClean="0"/>
                </a:p>
              </p:txBody>
            </p:sp>
            <p:pic>
              <p:nvPicPr>
                <p:cNvPr id="15" name="Picture 14" descr="http://upload.wikimedia.org/wikipedia/commons/c/ca/LinkedIn_logo_initials.png"/>
                <p:cNvPicPr>
                  <a:picLocks noChangeAspect="1" noChangeArrowheads="1"/>
                </p:cNvPicPr>
                <p:nvPr/>
              </p:nvPicPr>
              <p:blipFill>
                <a:blip r:embed="rId8" cstate="email"/>
                <a:srcRect/>
                <a:stretch>
                  <a:fillRect/>
                </a:stretch>
              </p:blipFill>
              <p:spPr bwMode="auto">
                <a:xfrm>
                  <a:off x="2843808" y="5105239"/>
                  <a:ext cx="360000" cy="360000"/>
                </a:xfrm>
                <a:prstGeom prst="rect">
                  <a:avLst/>
                </a:prstGeom>
                <a:noFill/>
              </p:spPr>
            </p:pic>
          </p:grpSp>
          <p:grpSp>
            <p:nvGrpSpPr>
              <p:cNvPr id="20" name="Group 23"/>
              <p:cNvGrpSpPr/>
              <p:nvPr/>
            </p:nvGrpSpPr>
            <p:grpSpPr>
              <a:xfrm>
                <a:off x="2843808" y="5693186"/>
                <a:ext cx="4438482" cy="400110"/>
                <a:chOff x="2843808" y="5661248"/>
                <a:chExt cx="4438482" cy="400110"/>
              </a:xfrm>
            </p:grpSpPr>
            <p:sp>
              <p:nvSpPr>
                <p:cNvPr id="17" name="TextBox 16"/>
                <p:cNvSpPr txBox="1"/>
                <p:nvPr/>
              </p:nvSpPr>
              <p:spPr>
                <a:xfrm>
                  <a:off x="3306522" y="5661248"/>
                  <a:ext cx="397576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dirty="0" smtClean="0"/>
                    <a:t>slideshare.net/</a:t>
                  </a:r>
                  <a:r>
                    <a:rPr lang="en-US" sz="2000" dirty="0" err="1" smtClean="0"/>
                    <a:t>SergeyParamonov</a:t>
                  </a:r>
                  <a:endParaRPr lang="ru-RU" sz="2000" dirty="0"/>
                </a:p>
              </p:txBody>
            </p:sp>
            <p:pic>
              <p:nvPicPr>
                <p:cNvPr id="18" name="Picture 4" descr="http://predictableprofits.com/wp-content/uploads/2014/02/SlideShare-logo.jpg"/>
                <p:cNvPicPr>
                  <a:picLocks noChangeAspect="1" noChangeArrowheads="1"/>
                </p:cNvPicPr>
                <p:nvPr/>
              </p:nvPicPr>
              <p:blipFill>
                <a:blip r:embed="rId9" cstate="email"/>
                <a:srcRect/>
                <a:stretch>
                  <a:fillRect/>
                </a:stretch>
              </p:blipFill>
              <p:spPr bwMode="auto">
                <a:xfrm>
                  <a:off x="2843808" y="5683056"/>
                  <a:ext cx="360000" cy="356495"/>
                </a:xfrm>
                <a:prstGeom prst="rect">
                  <a:avLst/>
                </a:prstGeom>
                <a:noFill/>
              </p:spPr>
            </p:pic>
          </p:grpSp>
        </p:grpSp>
        <p:pic>
          <p:nvPicPr>
            <p:cNvPr id="19" name="Picture 2" descr="C:\Users\U0157780\Pictures\Me\SP_round.png"/>
            <p:cNvPicPr>
              <a:picLocks noChangeAspect="1" noChangeArrowheads="1"/>
            </p:cNvPicPr>
            <p:nvPr/>
          </p:nvPicPr>
          <p:blipFill>
            <a:blip r:embed="rId10" cstate="email"/>
            <a:srcRect/>
            <a:stretch>
              <a:fillRect/>
            </a:stretch>
          </p:blipFill>
          <p:spPr bwMode="auto">
            <a:xfrm>
              <a:off x="1282976" y="4653136"/>
              <a:ext cx="1514838" cy="1512168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333401"/>
            <a:ext cx="8291513" cy="4687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 descr="C:\Users\U0157780\AppData\Local\Microsoft\Windows\Temporary Internet Files\Content.IE5\H0X6JVQ8\MC900001013[1].wmf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95536" y="1508446"/>
            <a:ext cx="474216" cy="322930"/>
          </a:xfrm>
          <a:prstGeom prst="rect">
            <a:avLst/>
          </a:prstGeom>
          <a:noFill/>
        </p:spPr>
      </p:pic>
      <p:pic>
        <p:nvPicPr>
          <p:cNvPr id="6" name="Picture 3" descr="C:\Users\U0157780\AppData\Local\Microsoft\Windows\Temporary Internet Files\Content.IE5\H0X6JVQ8\MC900001013[1].wmf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95536" y="1916358"/>
            <a:ext cx="474216" cy="322930"/>
          </a:xfrm>
          <a:prstGeom prst="rect">
            <a:avLst/>
          </a:prstGeom>
          <a:noFill/>
        </p:spPr>
      </p:pic>
      <p:pic>
        <p:nvPicPr>
          <p:cNvPr id="7" name="Picture 3" descr="C:\Users\U0157780\AppData\Local\Microsoft\Windows\Temporary Internet Files\Content.IE5\H0X6JVQ8\MC900001013[1].wmf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95536" y="2324270"/>
            <a:ext cx="474216" cy="322930"/>
          </a:xfrm>
          <a:prstGeom prst="rect">
            <a:avLst/>
          </a:prstGeom>
          <a:noFill/>
        </p:spPr>
      </p:pic>
      <p:pic>
        <p:nvPicPr>
          <p:cNvPr id="8" name="Picture 3" descr="C:\Users\U0157780\AppData\Local\Microsoft\Windows\Temporary Internet Files\Content.IE5\H0X6JVQ8\MC900001013[1].wmf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95536" y="2732182"/>
            <a:ext cx="474216" cy="322930"/>
          </a:xfrm>
          <a:prstGeom prst="rect">
            <a:avLst/>
          </a:prstGeom>
          <a:noFill/>
        </p:spPr>
      </p:pic>
      <p:pic>
        <p:nvPicPr>
          <p:cNvPr id="9" name="Picture 3" descr="C:\Users\U0157780\AppData\Local\Microsoft\Windows\Temporary Internet Files\Content.IE5\H0X6JVQ8\MC900001013[1].wmf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95536" y="3549076"/>
            <a:ext cx="474216" cy="322930"/>
          </a:xfrm>
          <a:prstGeom prst="rect">
            <a:avLst/>
          </a:prstGeom>
          <a:noFill/>
        </p:spPr>
      </p:pic>
      <p:pic>
        <p:nvPicPr>
          <p:cNvPr id="10" name="Picture 3" descr="C:\Users\U0157780\AppData\Local\Microsoft\Windows\Temporary Internet Files\Content.IE5\H0X6JVQ8\MC900001013[1].wmf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95536" y="3956988"/>
            <a:ext cx="474216" cy="322930"/>
          </a:xfrm>
          <a:prstGeom prst="rect">
            <a:avLst/>
          </a:prstGeom>
          <a:noFill/>
        </p:spPr>
      </p:pic>
      <p:pic>
        <p:nvPicPr>
          <p:cNvPr id="12" name="Picture 3" descr="C:\Users\U0157780\AppData\Local\Microsoft\Windows\Temporary Internet Files\Content.IE5\H0X6JVQ8\MC900001013[1].wmf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95536" y="5181795"/>
            <a:ext cx="474216" cy="322930"/>
          </a:xfrm>
          <a:prstGeom prst="rect">
            <a:avLst/>
          </a:prstGeom>
          <a:noFill/>
        </p:spPr>
      </p:pic>
      <p:pic>
        <p:nvPicPr>
          <p:cNvPr id="13" name="Picture 3" descr="C:\Users\U0157780\AppData\Local\Microsoft\Windows\Temporary Internet Files\Content.IE5\H0X6JVQ8\MC900001022[1].wmf"/>
          <p:cNvPicPr>
            <a:picLocks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95536" y="3140094"/>
            <a:ext cx="475200" cy="324000"/>
          </a:xfrm>
          <a:prstGeom prst="rect">
            <a:avLst/>
          </a:prstGeom>
          <a:noFill/>
        </p:spPr>
      </p:pic>
      <p:pic>
        <p:nvPicPr>
          <p:cNvPr id="14" name="Picture 3" descr="C:\Users\U0157780\AppData\Local\Microsoft\Windows\Temporary Internet Files\Content.IE5\H0X6JVQ8\MC900001013[1].wmf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95536" y="4364900"/>
            <a:ext cx="474216" cy="322930"/>
          </a:xfrm>
          <a:prstGeom prst="rect">
            <a:avLst/>
          </a:prstGeom>
          <a:noFill/>
        </p:spPr>
      </p:pic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Где печатаются российские ученые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(</a:t>
            </a:r>
            <a:r>
              <a:rPr lang="en-US" b="1" dirty="0" smtClean="0">
                <a:solidFill>
                  <a:schemeClr val="tx2"/>
                </a:solidFill>
              </a:rPr>
              <a:t>Web of Science</a:t>
            </a:r>
            <a:r>
              <a:rPr lang="ru-RU" b="1" dirty="0" smtClean="0">
                <a:solidFill>
                  <a:schemeClr val="tx2"/>
                </a:solidFill>
              </a:rPr>
              <a:t> </a:t>
            </a:r>
            <a:r>
              <a:rPr lang="ru-RU" dirty="0" smtClean="0"/>
              <a:t>2010-201</a:t>
            </a:r>
            <a:r>
              <a:rPr lang="en-US" dirty="0" smtClean="0"/>
              <a:t>4)</a:t>
            </a:r>
            <a:endParaRPr lang="ru-RU" dirty="0"/>
          </a:p>
        </p:txBody>
      </p:sp>
      <p:sp>
        <p:nvSpPr>
          <p:cNvPr id="27" name="TextBox 26"/>
          <p:cNvSpPr txBox="1"/>
          <p:nvPr/>
        </p:nvSpPr>
        <p:spPr>
          <a:xfrm>
            <a:off x="6490710" y="6389795"/>
            <a:ext cx="25619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i="1" dirty="0" smtClean="0">
                <a:solidFill>
                  <a:schemeClr val="bg1"/>
                </a:solidFill>
                <a:latin typeface="Georgia" pitchFamily="18" charset="0"/>
              </a:rPr>
              <a:t>по состоянию на 19</a:t>
            </a:r>
            <a:r>
              <a:rPr lang="en-US" sz="1400" i="1" dirty="0" smtClean="0">
                <a:solidFill>
                  <a:schemeClr val="bg1"/>
                </a:solidFill>
                <a:latin typeface="Georgia" pitchFamily="18" charset="0"/>
              </a:rPr>
              <a:t>.</a:t>
            </a:r>
            <a:r>
              <a:rPr lang="ru-RU" sz="1400" i="1" dirty="0" smtClean="0">
                <a:solidFill>
                  <a:schemeClr val="bg1"/>
                </a:solidFill>
                <a:latin typeface="Georgia" pitchFamily="18" charset="0"/>
              </a:rPr>
              <a:t>09</a:t>
            </a:r>
            <a:r>
              <a:rPr lang="en-US" sz="1400" i="1" dirty="0" smtClean="0">
                <a:solidFill>
                  <a:schemeClr val="bg1"/>
                </a:solidFill>
                <a:latin typeface="Georgia" pitchFamily="18" charset="0"/>
              </a:rPr>
              <a:t>.</a:t>
            </a:r>
            <a:r>
              <a:rPr lang="ru-RU" sz="1400" i="1" dirty="0" smtClean="0">
                <a:solidFill>
                  <a:schemeClr val="bg1"/>
                </a:solidFill>
                <a:latin typeface="Georgia" pitchFamily="18" charset="0"/>
              </a:rPr>
              <a:t>2014</a:t>
            </a:r>
            <a:endParaRPr lang="ru-RU" sz="1400" i="1" dirty="0">
              <a:solidFill>
                <a:schemeClr val="bg1"/>
              </a:solidFill>
              <a:latin typeface="Georgia" pitchFamily="18" charset="0"/>
            </a:endParaRPr>
          </a:p>
        </p:txBody>
      </p:sp>
      <p:pic>
        <p:nvPicPr>
          <p:cNvPr id="31" name="Picture 3" descr="C:\Users\U0157780\AppData\Local\Microsoft\Windows\Temporary Internet Files\Content.IE5\H0X6JVQ8\MC900001022[1].wmf"/>
          <p:cNvPicPr>
            <a:picLocks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95536" y="4772812"/>
            <a:ext cx="475200" cy="324000"/>
          </a:xfrm>
          <a:prstGeom prst="rect">
            <a:avLst/>
          </a:prstGeom>
          <a:noFill/>
        </p:spPr>
      </p:pic>
      <p:sp>
        <p:nvSpPr>
          <p:cNvPr id="33" name="Rectangle 32"/>
          <p:cNvSpPr/>
          <p:nvPr/>
        </p:nvSpPr>
        <p:spPr>
          <a:xfrm>
            <a:off x="3566621" y="1415037"/>
            <a:ext cx="1584176" cy="41921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48000"/>
              </a:lnSpc>
              <a:spcAft>
                <a:spcPts val="0"/>
              </a:spcAft>
            </a:pPr>
            <a:r>
              <a:rPr lang="ru-RU" b="1" dirty="0" smtClean="0">
                <a:solidFill>
                  <a:schemeClr val="bg1"/>
                </a:solidFill>
              </a:rPr>
              <a:t>ИФ = 0,366</a:t>
            </a:r>
          </a:p>
          <a:p>
            <a:pPr>
              <a:lnSpc>
                <a:spcPct val="148000"/>
              </a:lnSpc>
              <a:spcAft>
                <a:spcPts val="0"/>
              </a:spcAft>
            </a:pPr>
            <a:r>
              <a:rPr lang="ru-RU" b="1" dirty="0" smtClean="0">
                <a:solidFill>
                  <a:schemeClr val="bg1"/>
                </a:solidFill>
              </a:rPr>
              <a:t>ИФ = 0,782</a:t>
            </a:r>
          </a:p>
          <a:p>
            <a:pPr>
              <a:lnSpc>
                <a:spcPct val="148000"/>
              </a:lnSpc>
              <a:spcAft>
                <a:spcPts val="0"/>
              </a:spcAft>
            </a:pPr>
            <a:r>
              <a:rPr lang="ru-RU" b="1" dirty="0" smtClean="0">
                <a:solidFill>
                  <a:schemeClr val="bg1"/>
                </a:solidFill>
              </a:rPr>
              <a:t>ИФ = 0,418</a:t>
            </a:r>
          </a:p>
          <a:p>
            <a:pPr>
              <a:lnSpc>
                <a:spcPct val="148000"/>
              </a:lnSpc>
              <a:spcAft>
                <a:spcPts val="0"/>
              </a:spcAft>
            </a:pPr>
            <a:r>
              <a:rPr lang="ru-RU" b="1" dirty="0" smtClean="0">
                <a:solidFill>
                  <a:schemeClr val="bg1"/>
                </a:solidFill>
              </a:rPr>
              <a:t>ИФ = 0,495</a:t>
            </a:r>
          </a:p>
          <a:p>
            <a:pPr>
              <a:lnSpc>
                <a:spcPct val="148000"/>
              </a:lnSpc>
              <a:spcAft>
                <a:spcPts val="0"/>
              </a:spcAft>
            </a:pPr>
            <a:r>
              <a:rPr lang="ru-RU" b="1" dirty="0" smtClean="0">
                <a:solidFill>
                  <a:schemeClr val="bg1"/>
                </a:solidFill>
              </a:rPr>
              <a:t>ИФ = 3,664</a:t>
            </a:r>
          </a:p>
          <a:p>
            <a:pPr>
              <a:lnSpc>
                <a:spcPct val="148000"/>
              </a:lnSpc>
              <a:spcAft>
                <a:spcPts val="0"/>
              </a:spcAft>
            </a:pPr>
            <a:r>
              <a:rPr lang="ru-RU" b="1" dirty="0" smtClean="0">
                <a:solidFill>
                  <a:schemeClr val="bg1"/>
                </a:solidFill>
              </a:rPr>
              <a:t>ИФ = 0,488</a:t>
            </a:r>
          </a:p>
          <a:p>
            <a:pPr>
              <a:lnSpc>
                <a:spcPct val="148000"/>
              </a:lnSpc>
              <a:spcAft>
                <a:spcPts val="0"/>
              </a:spcAft>
            </a:pPr>
            <a:r>
              <a:rPr lang="ru-RU" b="1" dirty="0" smtClean="0">
                <a:solidFill>
                  <a:schemeClr val="bg1"/>
                </a:solidFill>
              </a:rPr>
              <a:t>ИФ = 0,509</a:t>
            </a:r>
          </a:p>
          <a:p>
            <a:pPr>
              <a:lnSpc>
                <a:spcPct val="148000"/>
              </a:lnSpc>
              <a:spcAft>
                <a:spcPts val="0"/>
              </a:spcAft>
            </a:pPr>
            <a:r>
              <a:rPr lang="ru-RU" b="1" dirty="0" smtClean="0">
                <a:solidFill>
                  <a:schemeClr val="bg1"/>
                </a:solidFill>
              </a:rPr>
              <a:t>ИФ = 0,583</a:t>
            </a:r>
          </a:p>
          <a:p>
            <a:pPr>
              <a:lnSpc>
                <a:spcPct val="148000"/>
              </a:lnSpc>
              <a:spcAft>
                <a:spcPts val="0"/>
              </a:spcAft>
            </a:pPr>
            <a:r>
              <a:rPr lang="ru-RU" b="1" dirty="0" smtClean="0">
                <a:solidFill>
                  <a:schemeClr val="bg1"/>
                </a:solidFill>
              </a:rPr>
              <a:t>ИФ = 4,864</a:t>
            </a:r>
          </a:p>
          <a:p>
            <a:pPr>
              <a:lnSpc>
                <a:spcPct val="148000"/>
              </a:lnSpc>
              <a:spcAft>
                <a:spcPts val="0"/>
              </a:spcAft>
            </a:pPr>
            <a:r>
              <a:rPr lang="ru-RU" b="1" dirty="0" smtClean="0">
                <a:solidFill>
                  <a:schemeClr val="bg1"/>
                </a:solidFill>
              </a:rPr>
              <a:t>ИФ = 1,364</a:t>
            </a:r>
          </a:p>
        </p:txBody>
      </p:sp>
      <p:grpSp>
        <p:nvGrpSpPr>
          <p:cNvPr id="38" name="Group 37"/>
          <p:cNvGrpSpPr/>
          <p:nvPr/>
        </p:nvGrpSpPr>
        <p:grpSpPr>
          <a:xfrm>
            <a:off x="5760132" y="2492896"/>
            <a:ext cx="1778051" cy="1655687"/>
            <a:chOff x="5760132" y="2492896"/>
            <a:chExt cx="1778051" cy="1655687"/>
          </a:xfrm>
        </p:grpSpPr>
        <p:sp>
          <p:nvSpPr>
            <p:cNvPr id="36" name="Oval 35"/>
            <p:cNvSpPr/>
            <p:nvPr/>
          </p:nvSpPr>
          <p:spPr>
            <a:xfrm>
              <a:off x="5796136" y="2492896"/>
              <a:ext cx="1655687" cy="165568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5760132" y="2780928"/>
              <a:ext cx="1778051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6000" b="1" i="1" dirty="0" smtClean="0">
                  <a:solidFill>
                    <a:schemeClr val="bg1"/>
                  </a:solidFill>
                  <a:latin typeface="Georgia" pitchFamily="18" charset="0"/>
                </a:rPr>
                <a:t>10%</a:t>
              </a:r>
              <a:endParaRPr lang="ru-RU" sz="1400" b="1" i="1" dirty="0">
                <a:solidFill>
                  <a:schemeClr val="bg1"/>
                </a:solidFill>
                <a:latin typeface="Georgia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Публикационная активность ИГХТУ в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>
                <a:solidFill>
                  <a:schemeClr val="tx2"/>
                </a:solidFill>
              </a:rPr>
              <a:t>Web of Science Core Collection</a:t>
            </a:r>
            <a:r>
              <a:rPr lang="ru-RU" b="1" dirty="0" smtClean="0">
                <a:solidFill>
                  <a:schemeClr val="tx2"/>
                </a:solidFill>
              </a:rPr>
              <a:t> </a:t>
            </a:r>
            <a:r>
              <a:rPr lang="ru-RU" dirty="0" smtClean="0"/>
              <a:t>(1972-2014)</a:t>
            </a:r>
            <a:endParaRPr lang="ru-RU" dirty="0"/>
          </a:p>
        </p:txBody>
      </p:sp>
      <p:grpSp>
        <p:nvGrpSpPr>
          <p:cNvPr id="6" name="Group 5"/>
          <p:cNvGrpSpPr/>
          <p:nvPr/>
        </p:nvGrpSpPr>
        <p:grpSpPr>
          <a:xfrm>
            <a:off x="706797" y="1124744"/>
            <a:ext cx="7730407" cy="3827869"/>
            <a:chOff x="467544" y="1700808"/>
            <a:chExt cx="7730407" cy="3827869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8F8F8"/>
                </a:clrFrom>
                <a:clrTo>
                  <a:srgbClr val="F8F8F8">
                    <a:alpha val="0"/>
                  </a:srgbClr>
                </a:clrTo>
              </a:clrChange>
            </a:blip>
            <a:srcRect t="10667"/>
            <a:stretch>
              <a:fillRect/>
            </a:stretch>
          </p:blipFill>
          <p:spPr bwMode="auto">
            <a:xfrm>
              <a:off x="467544" y="2440989"/>
              <a:ext cx="7730407" cy="30876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" name="TextBox 3"/>
            <p:cNvSpPr txBox="1"/>
            <p:nvPr/>
          </p:nvSpPr>
          <p:spPr>
            <a:xfrm>
              <a:off x="514151" y="1700808"/>
              <a:ext cx="36000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200" b="1" dirty="0" smtClean="0"/>
                <a:t>Общее количество публикаций по годам</a:t>
              </a:r>
              <a:endParaRPr lang="ru-RU" sz="2200" b="1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564507" y="1700808"/>
              <a:ext cx="36000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200" b="1" dirty="0" smtClean="0"/>
                <a:t>Общее количество цитирований по годам</a:t>
              </a:r>
              <a:endParaRPr lang="ru-RU" sz="2200" b="1" dirty="0"/>
            </a:p>
          </p:txBody>
        </p:sp>
      </p:grp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432000" y="4941168"/>
          <a:ext cx="8280000" cy="1107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80000"/>
                <a:gridCol w="900000"/>
                <a:gridCol w="900000"/>
                <a:gridCol w="2880000"/>
                <a:gridCol w="720000"/>
              </a:tblGrid>
              <a:tr h="321220">
                <a:tc>
                  <a:txBody>
                    <a:bodyPr/>
                    <a:lstStyle/>
                    <a:p>
                      <a:r>
                        <a:rPr lang="ru-RU" dirty="0" smtClean="0"/>
                        <a:t>Количество публикаций</a:t>
                      </a:r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4313</a:t>
                      </a:r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Среднее цитирование</a:t>
                      </a:r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2,90</a:t>
                      </a:r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Суммарное</a:t>
                      </a:r>
                      <a:r>
                        <a:rPr lang="ru-RU" baseline="0" dirty="0" smtClean="0"/>
                        <a:t> цитирование</a:t>
                      </a:r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12514</a:t>
                      </a:r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Индекс </a:t>
                      </a:r>
                      <a:r>
                        <a:rPr lang="ru-RU" dirty="0" err="1" smtClean="0"/>
                        <a:t>Хирша</a:t>
                      </a:r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29</a:t>
                      </a:r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err="1" smtClean="0"/>
                        <a:t>Самоцитирование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dirty="0" smtClean="0"/>
                        <a:t>6186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b="1" dirty="0" smtClean="0"/>
                        <a:t>(49%)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Распределение публикаций ИГХТУ по журналам (2010-2014)</a:t>
            </a:r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2975" y="1255043"/>
            <a:ext cx="8291513" cy="469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3" descr="C:\Users\U0157780\AppData\Local\Microsoft\Windows\Temporary Internet Files\Content.IE5\H0X6JVQ8\MC900001013[1].wmf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96938" y="1441351"/>
            <a:ext cx="474216" cy="322930"/>
          </a:xfrm>
          <a:prstGeom prst="rect">
            <a:avLst/>
          </a:prstGeom>
          <a:noFill/>
        </p:spPr>
      </p:pic>
      <p:pic>
        <p:nvPicPr>
          <p:cNvPr id="10" name="Picture 3" descr="C:\Users\U0157780\AppData\Local\Microsoft\Windows\Temporary Internet Files\Content.IE5\H0X6JVQ8\MC900001013[1].wmf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96938" y="1847058"/>
            <a:ext cx="474216" cy="322930"/>
          </a:xfrm>
          <a:prstGeom prst="rect">
            <a:avLst/>
          </a:prstGeom>
          <a:noFill/>
        </p:spPr>
      </p:pic>
      <p:pic>
        <p:nvPicPr>
          <p:cNvPr id="11" name="Picture 3" descr="C:\Users\U0157780\AppData\Local\Microsoft\Windows\Temporary Internet Files\Content.IE5\H0X6JVQ8\MC900001013[1].wmf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96938" y="2252765"/>
            <a:ext cx="474216" cy="322930"/>
          </a:xfrm>
          <a:prstGeom prst="rect">
            <a:avLst/>
          </a:prstGeom>
          <a:noFill/>
        </p:spPr>
      </p:pic>
      <p:pic>
        <p:nvPicPr>
          <p:cNvPr id="12" name="Picture 3" descr="C:\Users\U0157780\AppData\Local\Microsoft\Windows\Temporary Internet Files\Content.IE5\H0X6JVQ8\MC900001013[1].wmf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96938" y="2658472"/>
            <a:ext cx="474216" cy="322930"/>
          </a:xfrm>
          <a:prstGeom prst="rect">
            <a:avLst/>
          </a:prstGeom>
          <a:noFill/>
        </p:spPr>
      </p:pic>
      <p:pic>
        <p:nvPicPr>
          <p:cNvPr id="14" name="Picture 3" descr="C:\Users\U0157780\AppData\Local\Microsoft\Windows\Temporary Internet Files\Content.IE5\H0X6JVQ8\MC900001013[1].wmf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96938" y="3876663"/>
            <a:ext cx="474216" cy="322930"/>
          </a:xfrm>
          <a:prstGeom prst="rect">
            <a:avLst/>
          </a:prstGeom>
          <a:noFill/>
        </p:spPr>
      </p:pic>
      <p:pic>
        <p:nvPicPr>
          <p:cNvPr id="17" name="Picture 3" descr="C:\Users\U0157780\AppData\Local\Microsoft\Windows\Temporary Internet Files\Content.IE5\H0X6JVQ8\MC900001013[1].wmf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96938" y="4282370"/>
            <a:ext cx="474216" cy="322930"/>
          </a:xfrm>
          <a:prstGeom prst="rect">
            <a:avLst/>
          </a:prstGeom>
          <a:noFill/>
        </p:spPr>
      </p:pic>
      <p:pic>
        <p:nvPicPr>
          <p:cNvPr id="18" name="Picture 3" descr="C:\Users\U0157780\AppData\Local\Microsoft\Windows\Temporary Internet Files\Content.IE5\H0X6JVQ8\MC900001022[1].wmf"/>
          <p:cNvPicPr>
            <a:picLocks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96446" y="5094856"/>
            <a:ext cx="475200" cy="324000"/>
          </a:xfrm>
          <a:prstGeom prst="rect">
            <a:avLst/>
          </a:prstGeom>
          <a:noFill/>
        </p:spPr>
      </p:pic>
      <p:pic>
        <p:nvPicPr>
          <p:cNvPr id="2053" name="Picture 5" descr="http://flagmanuk.com/images/holland_flag.jpg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6446" y="4688077"/>
            <a:ext cx="475200" cy="324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2055" name="Picture 7" descr="http://www.worldatlas.com/webimage/flags/countrys/zzzflags/frlarge.gif"/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6446" y="3469886"/>
            <a:ext cx="475200" cy="32400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</p:pic>
      <p:pic>
        <p:nvPicPr>
          <p:cNvPr id="21" name="Picture 3" descr="C:\Users\U0157780\AppData\Local\Microsoft\Windows\Temporary Internet Files\Content.IE5\H0X6JVQ8\MC900001013[1].wmf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96938" y="3064179"/>
            <a:ext cx="474216" cy="322930"/>
          </a:xfrm>
          <a:prstGeom prst="rect">
            <a:avLst/>
          </a:prstGeom>
          <a:noFill/>
        </p:spPr>
      </p:pic>
      <p:sp>
        <p:nvSpPr>
          <p:cNvPr id="23" name="Rectangle 22"/>
          <p:cNvSpPr/>
          <p:nvPr/>
        </p:nvSpPr>
        <p:spPr>
          <a:xfrm>
            <a:off x="4301220" y="4178753"/>
            <a:ext cx="144016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 smtClean="0"/>
              <a:t>ИФ </a:t>
            </a:r>
            <a:r>
              <a:rPr lang="ru-RU" b="1" dirty="0" smtClean="0"/>
              <a:t>= </a:t>
            </a:r>
            <a:r>
              <a:rPr lang="pt-BR" b="1" dirty="0" smtClean="0"/>
              <a:t>0,675</a:t>
            </a:r>
            <a:endParaRPr lang="pt-BR" b="1" dirty="0" smtClean="0"/>
          </a:p>
        </p:txBody>
      </p:sp>
      <p:sp>
        <p:nvSpPr>
          <p:cNvPr id="24" name="Rectangle 23"/>
          <p:cNvSpPr/>
          <p:nvPr/>
        </p:nvSpPr>
        <p:spPr>
          <a:xfrm>
            <a:off x="3745408" y="1323516"/>
            <a:ext cx="1388522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schemeClr val="bg1"/>
                </a:solidFill>
              </a:rPr>
              <a:t>ИФ = </a:t>
            </a:r>
            <a:r>
              <a:rPr lang="pt-BR" b="1" dirty="0" smtClean="0">
                <a:solidFill>
                  <a:schemeClr val="bg1"/>
                </a:solidFill>
              </a:rPr>
              <a:t>0,488</a:t>
            </a:r>
          </a:p>
        </p:txBody>
      </p:sp>
      <p:sp>
        <p:nvSpPr>
          <p:cNvPr id="25" name="Rectangle 24"/>
          <p:cNvSpPr/>
          <p:nvPr/>
        </p:nvSpPr>
        <p:spPr>
          <a:xfrm>
            <a:off x="3745408" y="1735312"/>
            <a:ext cx="1388522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schemeClr val="bg1"/>
                </a:solidFill>
              </a:rPr>
              <a:t>ИФ = </a:t>
            </a:r>
            <a:r>
              <a:rPr lang="pt-BR" b="1" dirty="0" smtClean="0">
                <a:solidFill>
                  <a:schemeClr val="bg1"/>
                </a:solidFill>
              </a:rPr>
              <a:t>0,418</a:t>
            </a:r>
          </a:p>
        </p:txBody>
      </p:sp>
      <p:sp>
        <p:nvSpPr>
          <p:cNvPr id="26" name="Rectangle 25"/>
          <p:cNvSpPr/>
          <p:nvPr/>
        </p:nvSpPr>
        <p:spPr>
          <a:xfrm>
            <a:off x="5012674" y="2544652"/>
            <a:ext cx="1388522" cy="4565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 smtClean="0"/>
              <a:t>ИФ = </a:t>
            </a:r>
            <a:r>
              <a:rPr lang="pt-BR" b="1" dirty="0" smtClean="0"/>
              <a:t>0,545</a:t>
            </a:r>
          </a:p>
        </p:txBody>
      </p:sp>
      <p:sp>
        <p:nvSpPr>
          <p:cNvPr id="27" name="Rectangle 26"/>
          <p:cNvSpPr/>
          <p:nvPr/>
        </p:nvSpPr>
        <p:spPr>
          <a:xfrm>
            <a:off x="4822410" y="2955213"/>
            <a:ext cx="1388522" cy="4565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 smtClean="0"/>
              <a:t>ИФ = </a:t>
            </a:r>
            <a:r>
              <a:rPr lang="pt-BR" b="1" dirty="0" smtClean="0"/>
              <a:t>0,287</a:t>
            </a:r>
          </a:p>
        </p:txBody>
      </p:sp>
      <p:sp>
        <p:nvSpPr>
          <p:cNvPr id="28" name="Rectangle 27"/>
          <p:cNvSpPr/>
          <p:nvPr/>
        </p:nvSpPr>
        <p:spPr>
          <a:xfrm>
            <a:off x="4301220" y="3359992"/>
            <a:ext cx="1388522" cy="4565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 smtClean="0"/>
              <a:t>ИФ = </a:t>
            </a:r>
            <a:r>
              <a:rPr lang="pt-BR" b="1" dirty="0" smtClean="0"/>
              <a:t>1,364</a:t>
            </a:r>
          </a:p>
        </p:txBody>
      </p:sp>
      <p:sp>
        <p:nvSpPr>
          <p:cNvPr id="29" name="Rectangle 28"/>
          <p:cNvSpPr/>
          <p:nvPr/>
        </p:nvSpPr>
        <p:spPr>
          <a:xfrm>
            <a:off x="4211960" y="5004709"/>
            <a:ext cx="1388522" cy="4565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 smtClean="0"/>
              <a:t>ИФ = </a:t>
            </a:r>
            <a:r>
              <a:rPr lang="pt-BR" b="1" dirty="0" smtClean="0"/>
              <a:t>1,9</a:t>
            </a:r>
            <a:r>
              <a:rPr lang="ru-RU" b="1" dirty="0" smtClean="0"/>
              <a:t>00</a:t>
            </a:r>
            <a:endParaRPr lang="pt-BR" b="1" dirty="0" smtClean="0"/>
          </a:p>
        </p:txBody>
      </p:sp>
      <p:sp>
        <p:nvSpPr>
          <p:cNvPr id="30" name="Rectangle 29"/>
          <p:cNvSpPr/>
          <p:nvPr/>
        </p:nvSpPr>
        <p:spPr>
          <a:xfrm>
            <a:off x="4301220" y="3763162"/>
            <a:ext cx="1388522" cy="4565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 smtClean="0"/>
              <a:t>ИФ = </a:t>
            </a:r>
            <a:r>
              <a:rPr lang="pt-BR" b="1" dirty="0" smtClean="0"/>
              <a:t>0,501</a:t>
            </a:r>
          </a:p>
        </p:txBody>
      </p:sp>
      <p:sp>
        <p:nvSpPr>
          <p:cNvPr id="31" name="Rectangle 30"/>
          <p:cNvSpPr/>
          <p:nvPr/>
        </p:nvSpPr>
        <p:spPr>
          <a:xfrm>
            <a:off x="4211960" y="4572661"/>
            <a:ext cx="1388522" cy="4565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 smtClean="0"/>
              <a:t>ИФ = </a:t>
            </a:r>
            <a:r>
              <a:rPr lang="pt-BR" b="1" dirty="0" smtClean="0"/>
              <a:t>1,599</a:t>
            </a:r>
            <a:endParaRPr lang="pt-BR" b="1" dirty="0"/>
          </a:p>
        </p:txBody>
      </p:sp>
      <p:grpSp>
        <p:nvGrpSpPr>
          <p:cNvPr id="32" name="Group 31"/>
          <p:cNvGrpSpPr/>
          <p:nvPr/>
        </p:nvGrpSpPr>
        <p:grpSpPr>
          <a:xfrm>
            <a:off x="6804248" y="3213473"/>
            <a:ext cx="1736373" cy="1655687"/>
            <a:chOff x="5760132" y="2492896"/>
            <a:chExt cx="1736373" cy="1655687"/>
          </a:xfrm>
        </p:grpSpPr>
        <p:sp>
          <p:nvSpPr>
            <p:cNvPr id="33" name="Oval 32"/>
            <p:cNvSpPr/>
            <p:nvPr/>
          </p:nvSpPr>
          <p:spPr>
            <a:xfrm>
              <a:off x="5796136" y="2492896"/>
              <a:ext cx="1655687" cy="165568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5760132" y="2780928"/>
              <a:ext cx="1736373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6000" b="1" i="1" dirty="0" smtClean="0">
                  <a:solidFill>
                    <a:schemeClr val="bg1"/>
                  </a:solidFill>
                  <a:latin typeface="Georgia" pitchFamily="18" charset="0"/>
                </a:rPr>
                <a:t>6</a:t>
              </a:r>
              <a:r>
                <a:rPr lang="ru-RU" sz="6000" b="1" i="1" dirty="0" smtClean="0">
                  <a:solidFill>
                    <a:schemeClr val="bg1"/>
                  </a:solidFill>
                  <a:latin typeface="Georgia" pitchFamily="18" charset="0"/>
                </a:rPr>
                <a:t>1%</a:t>
              </a:r>
              <a:endParaRPr lang="ru-RU" sz="1400" b="1" i="1" dirty="0">
                <a:solidFill>
                  <a:schemeClr val="bg1"/>
                </a:solidFill>
                <a:latin typeface="Georgia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Ресурсы </a:t>
            </a:r>
            <a:r>
              <a:rPr lang="en-US" dirty="0" smtClean="0"/>
              <a:t>Thomson Reuters </a:t>
            </a:r>
            <a:r>
              <a:rPr lang="ru-RU" dirty="0" smtClean="0"/>
              <a:t>в рамках Национальной лицензии</a:t>
            </a:r>
            <a:endParaRPr lang="ru-RU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594626" y="1268760"/>
            <a:ext cx="8280000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182880" bIns="0" numCol="1" anchor="t" anchorCtr="0" compatLnSpc="1">
            <a:prstTxWarp prst="textNoShape">
              <a:avLst/>
            </a:prstTxWarp>
          </a:bodyPr>
          <a:lstStyle/>
          <a:p>
            <a:pPr marL="228600" marR="0" lvl="0" indent="-228600" algn="l" defTabSz="914400" rtl="0" eaLnBrk="1" fontAlgn="base" latinLnBrk="0" hangingPunct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Tx/>
              <a:buFontTx/>
              <a:buChar char="•"/>
              <a:tabLst/>
              <a:defRPr/>
            </a:pPr>
            <a:r>
              <a:rPr lang="ru-RU" sz="2400" kern="0" dirty="0" smtClean="0">
                <a:latin typeface="+mn-lt"/>
                <a:cs typeface="ＭＳ Ｐゴシック" charset="-128"/>
              </a:rPr>
              <a:t>Научная 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S PGothic" pitchFamily="34" charset="-128"/>
                <a:cs typeface="ＭＳ Ｐゴシック" charset="-128"/>
              </a:rPr>
              <a:t>платформа </a:t>
            </a:r>
            <a:r>
              <a:rPr lang="en-US" sz="2400" b="1" kern="0" dirty="0" smtClean="0">
                <a:latin typeface="+mn-lt"/>
                <a:cs typeface="ＭＳ Ｐゴシック" charset="-128"/>
              </a:rPr>
              <a:t>Web of Science</a:t>
            </a:r>
          </a:p>
          <a:p>
            <a:pPr marL="228600" marR="0" lvl="0" indent="-228600" algn="l" defTabSz="914400" rtl="0" eaLnBrk="1" fontAlgn="base" latinLnBrk="0" hangingPunct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Tx/>
              <a:buFontTx/>
              <a:buChar char="•"/>
              <a:tabLst/>
              <a:defRPr/>
            </a:pPr>
            <a:r>
              <a:rPr lang="ru-RU" sz="2400" kern="0" dirty="0" smtClean="0">
                <a:latin typeface="+mn-lt"/>
                <a:cs typeface="ＭＳ Ｐゴシック" charset="-128"/>
              </a:rPr>
              <a:t>Отчеты по цитированию журналов </a:t>
            </a:r>
            <a:br>
              <a:rPr lang="ru-RU" sz="2400" kern="0" dirty="0" smtClean="0">
                <a:latin typeface="+mn-lt"/>
                <a:cs typeface="ＭＳ Ｐゴシック" charset="-128"/>
              </a:rPr>
            </a:br>
            <a:r>
              <a:rPr lang="en-US" sz="2400" b="1" kern="0" dirty="0" smtClean="0">
                <a:latin typeface="+mn-lt"/>
                <a:cs typeface="ＭＳ Ｐゴシック" charset="-128"/>
              </a:rPr>
              <a:t>Journal Citation Reports</a:t>
            </a:r>
            <a:endParaRPr lang="ru-RU" sz="2400" b="1" kern="0" dirty="0" smtClean="0">
              <a:latin typeface="+mn-lt"/>
              <a:cs typeface="ＭＳ Ｐゴシック" charset="-128"/>
            </a:endParaRPr>
          </a:p>
          <a:p>
            <a:pPr marL="228600" marR="0" lvl="0" indent="-228600" algn="l" defTabSz="914400" rtl="0" eaLnBrk="1" fontAlgn="base" latinLnBrk="0" hangingPunct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Tx/>
              <a:buFontTx/>
              <a:buChar char="•"/>
              <a:tabLst/>
              <a:defRPr/>
            </a:pPr>
            <a:r>
              <a:rPr lang="ru-RU" sz="2400" kern="0" dirty="0" smtClean="0">
                <a:latin typeface="+mn-lt"/>
                <a:cs typeface="ＭＳ Ｐゴシック" charset="-128"/>
              </a:rPr>
              <a:t>База данных наиболее цитируемых публикаций </a:t>
            </a:r>
            <a:r>
              <a:rPr lang="en-US" sz="2400" b="1" kern="0" dirty="0" smtClean="0">
                <a:latin typeface="+mn-lt"/>
                <a:cs typeface="ＭＳ Ｐゴシック" charset="-128"/>
              </a:rPr>
              <a:t>Essential Science Indicators</a:t>
            </a:r>
          </a:p>
          <a:p>
            <a:pPr marL="228600" marR="0" lvl="0" indent="-228600" algn="l" defTabSz="914400" rtl="0" eaLnBrk="1" fontAlgn="base" latinLnBrk="0" hangingPunct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Tx/>
              <a:buFontTx/>
              <a:buChar char="•"/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S PGothic" pitchFamily="34" charset="-128"/>
                <a:cs typeface="ＭＳ Ｐゴシック" charset="-128"/>
              </a:rPr>
              <a:t>Программа для работы с библиографией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S PGothic" pitchFamily="34" charset="-128"/>
                <a:cs typeface="ＭＳ Ｐゴシック" charset="-128"/>
              </a:rPr>
              <a:t/>
            </a:r>
            <a:b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S PGothic" pitchFamily="34" charset="-128"/>
                <a:cs typeface="ＭＳ Ｐゴシック" charset="-128"/>
              </a:rPr>
            </a:b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S PGothic" pitchFamily="34" charset="-128"/>
                <a:cs typeface="ＭＳ Ｐゴシック" charset="-128"/>
              </a:rPr>
              <a:t>EndNote</a:t>
            </a:r>
            <a:r>
              <a:rPr kumimoji="0" lang="en-US" sz="24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S PGothic" pitchFamily="34" charset="-128"/>
                <a:cs typeface="ＭＳ Ｐゴシック" charset="-128"/>
              </a:rPr>
              <a:t> online</a:t>
            </a:r>
          </a:p>
          <a:p>
            <a:pPr marL="228600" marR="0" lvl="0" indent="-228600" algn="l" defTabSz="914400" rtl="0" eaLnBrk="1" fontAlgn="base" latinLnBrk="0" hangingPunct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Tx/>
              <a:buFontTx/>
              <a:buChar char="•"/>
              <a:tabLst/>
              <a:defRPr/>
            </a:pPr>
            <a:r>
              <a:rPr lang="ru-RU" sz="2400" kern="0" noProof="0" dirty="0" smtClean="0">
                <a:latin typeface="+mn-lt"/>
                <a:cs typeface="ＭＳ Ｐゴシック" charset="-128"/>
              </a:rPr>
              <a:t>Уникальный идентификатор исследователя</a:t>
            </a:r>
            <a:br>
              <a:rPr lang="ru-RU" sz="2400" kern="0" noProof="0" dirty="0" smtClean="0">
                <a:latin typeface="+mn-lt"/>
                <a:cs typeface="ＭＳ Ｐゴシック" charset="-128"/>
              </a:rPr>
            </a:br>
            <a:r>
              <a:rPr lang="en-US" sz="2400" b="1" kern="0" noProof="0" dirty="0" smtClean="0">
                <a:latin typeface="+mn-lt"/>
                <a:cs typeface="ＭＳ Ｐゴシック" charset="-128"/>
              </a:rPr>
              <a:t>ResearcherID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MS PGothic" pitchFamily="34" charset="-128"/>
              <a:cs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000" b="1" dirty="0" smtClean="0">
                <a:solidFill>
                  <a:schemeClr val="tx2"/>
                </a:solidFill>
              </a:rPr>
              <a:t>Web of Science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ru-RU" sz="4800" dirty="0" smtClean="0"/>
              <a:t>помогает совершать открытия</a:t>
            </a:r>
            <a:endParaRPr lang="ru-RU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 - &amp;quot;БРЕНД УЧЕНОГО: КАК СДЕЛАТЬ ТАК, ЧТОБЫ НАС ЦИТИРОВАЛИ&amp;quot;&quot;/&gt;&lt;property id=&quot;20307&quot; value=&quot;256&quot;/&gt;&lt;/object&gt;&lt;object type=&quot;3&quot; unique_id=&quot;10004&quot;&gt;&lt;property id=&quot;20148&quot; value=&quot;5&quot;/&gt;&lt;property id=&quot;20300&quot; value=&quot;Slide 2&quot;/&gt;&lt;property id=&quot;20307&quot; value=&quot;259&quot;/&gt;&lt;/object&gt;&lt;object type=&quot;3&quot; unique_id=&quot;10005&quot;&gt;&lt;property id=&quot;20148&quot; value=&quot;5&quot;/&gt;&lt;property id=&quot;20300&quot; value=&quot;Slide 9&quot;/&gt;&lt;property id=&quot;20307&quot; value=&quot;261&quot;/&gt;&lt;/object&gt;&lt;object type=&quot;3&quot; unique_id=&quot;10006&quot;&gt;&lt;property id=&quot;20148&quot; value=&quot;5&quot;/&gt;&lt;property id=&quot;20300&quot; value=&quot;Slide 10&quot;/&gt;&lt;property id=&quot;20307&quot; value=&quot;262&quot;/&gt;&lt;/object&gt;&lt;object type=&quot;3&quot; unique_id=&quot;10007&quot;&gt;&lt;property id=&quot;20148&quot; value=&quot;5&quot;/&gt;&lt;property id=&quot;20300&quot; value=&quot;Slide 11&quot;/&gt;&lt;property id=&quot;20307&quot; value=&quot;263&quot;/&gt;&lt;/object&gt;&lt;object type=&quot;3&quot; unique_id=&quot;10008&quot;&gt;&lt;property id=&quot;20148&quot; value=&quot;5&quot;/&gt;&lt;property id=&quot;20300&quot; value=&quot;Slide 12&quot;/&gt;&lt;property id=&quot;20307&quot; value=&quot;264&quot;/&gt;&lt;/object&gt;&lt;object type=&quot;3&quot; unique_id=&quot;10009&quot;&gt;&lt;property id=&quot;20148&quot; value=&quot;5&quot;/&gt;&lt;property id=&quot;20300&quot; value=&quot;Slide 13&quot;/&gt;&lt;property id=&quot;20307&quot; value=&quot;265&quot;/&gt;&lt;/object&gt;&lt;object type=&quot;3&quot; unique_id=&quot;10010&quot;&gt;&lt;property id=&quot;20148&quot; value=&quot;5&quot;/&gt;&lt;property id=&quot;20300&quot; value=&quot;Slide 14&quot;/&gt;&lt;property id=&quot;20307&quot; value=&quot;266&quot;/&gt;&lt;/object&gt;&lt;object type=&quot;3&quot; unique_id=&quot;10011&quot;&gt;&lt;property id=&quot;20148&quot; value=&quot;5&quot;/&gt;&lt;property id=&quot;20300&quot; value=&quot;Slide 15 - &amp;quot;ЧТО ДАЕТ БРЕНД?&amp;quot;&quot;/&gt;&lt;property id=&quot;20307&quot; value=&quot;267&quot;/&gt;&lt;/object&gt;&lt;object type=&quot;3&quot; unique_id=&quot;10012&quot;&gt;&lt;property id=&quot;20148&quot; value=&quot;5&quot;/&gt;&lt;property id=&quot;20300&quot; value=&quot;Slide 16&quot;/&gt;&lt;property id=&quot;20307&quot; value=&quot;268&quot;/&gt;&lt;/object&gt;&lt;object type=&quot;3&quot; unique_id=&quot;10013&quot;&gt;&lt;property id=&quot;20148&quot; value=&quot;5&quot;/&gt;&lt;property id=&quot;20300&quot; value=&quot;Slide 18&quot;/&gt;&lt;property id=&quot;20307&quot; value=&quot;271&quot;/&gt;&lt;/object&gt;&lt;object type=&quot;3&quot; unique_id=&quot;10014&quot;&gt;&lt;property id=&quot;20148&quot; value=&quot;5&quot;/&gt;&lt;property id=&quot;20300&quot; value=&quot;Slide 19&quot;/&gt;&lt;property id=&quot;20307&quot; value=&quot;269&quot;/&gt;&lt;/object&gt;&lt;object type=&quot;3&quot; unique_id=&quot;10015&quot;&gt;&lt;property id=&quot;20148&quot; value=&quot;5&quot;/&gt;&lt;property id=&quot;20300&quot; value=&quot;Slide 20&quot;/&gt;&lt;property id=&quot;20307&quot; value=&quot;272&quot;/&gt;&lt;/object&gt;&lt;object type=&quot;3&quot; unique_id=&quot;10016&quot;&gt;&lt;property id=&quot;20148&quot; value=&quot;5&quot;/&gt;&lt;property id=&quot;20300&quot; value=&quot;Slide 21&quot;/&gt;&lt;property id=&quot;20307&quot; value=&quot;273&quot;/&gt;&lt;/object&gt;&lt;object type=&quot;3&quot; unique_id=&quot;10017&quot;&gt;&lt;property id=&quot;20148&quot; value=&quot;5&quot;/&gt;&lt;property id=&quot;20300&quot; value=&quot;Slide 22 - &amp;quot;БАЗЫ ДАННЫХ, ДОСТУПНЫЕ НА WEB OF KNOWLEDGE&amp;quot;&quot;/&gt;&lt;property id=&quot;20307&quot; value=&quot;275&quot;/&gt;&lt;/object&gt;&lt;object type=&quot;3&quot; unique_id=&quot;10018&quot;&gt;&lt;property id=&quot;20148&quot; value=&quot;5&quot;/&gt;&lt;property id=&quot;20300&quot; value=&quot;Slide 23&quot;/&gt;&lt;property id=&quot;20307&quot; value=&quot;276&quot;/&gt;&lt;/object&gt;&lt;object type=&quot;3&quot; unique_id=&quot;10019&quot;&gt;&lt;property id=&quot;20148&quot; value=&quot;5&quot;/&gt;&lt;property id=&quot;20300&quot; value=&quot;Slide 24&quot;/&gt;&lt;property id=&quot;20307&quot; value=&quot;278&quot;/&gt;&lt;/object&gt;&lt;object type=&quot;3&quot; unique_id=&quot;10020&quot;&gt;&lt;property id=&quot;20148&quot; value=&quot;5&quot;/&gt;&lt;property id=&quot;20300&quot; value=&quot;Slide 25&quot;/&gt;&lt;property id=&quot;20307&quot; value=&quot;279&quot;/&gt;&lt;/object&gt;&lt;object type=&quot;3&quot; unique_id=&quot;10021&quot;&gt;&lt;property id=&quot;20148&quot; value=&quot;5&quot;/&gt;&lt;property id=&quot;20300&quot; value=&quot;Slide 27&quot;/&gt;&lt;property id=&quot;20307&quot; value=&quot;280&quot;/&gt;&lt;/object&gt;&lt;object type=&quot;3&quot; unique_id=&quot;10027&quot;&gt;&lt;property id=&quot;20148&quot; value=&quot;5&quot;/&gt;&lt;property id=&quot;20300&quot; value=&quot;Slide 28 - &amp;quot;WEB OF KNOWLEDGE ПОМОГАЕТ СОВЕРШАТЬ ОТКРЫТИЯ&amp;quot;&quot;/&gt;&lt;property id=&quot;20307&quot; value=&quot;286&quot;/&gt;&lt;/object&gt;&lt;object type=&quot;3&quot; unique_id=&quot;10028&quot;&gt;&lt;property id=&quot;20148&quot; value=&quot;5&quot;/&gt;&lt;property id=&quot;20300&quot; value=&quot;Slide 29&quot;/&gt;&lt;property id=&quot;20307&quot; value=&quot;287&quot;/&gt;&lt;/object&gt;&lt;object type=&quot;3&quot; unique_id=&quot;10029&quot;&gt;&lt;property id=&quot;20148&quot; value=&quot;5&quot;/&gt;&lt;property id=&quot;20300&quot; value=&quot;Slide 30&quot;/&gt;&lt;property id=&quot;20307&quot; value=&quot;289&quot;/&gt;&lt;/object&gt;&lt;object type=&quot;3&quot; unique_id=&quot;10030&quot;&gt;&lt;property id=&quot;20148&quot; value=&quot;5&quot;/&gt;&lt;property id=&quot;20300&quot; value=&quot;Slide 31&quot;/&gt;&lt;property id=&quot;20307&quot; value=&quot;274&quot;/&gt;&lt;/object&gt;&lt;object type=&quot;3&quot; unique_id=&quot;10031&quot;&gt;&lt;property id=&quot;20148&quot; value=&quot;5&quot;/&gt;&lt;property id=&quot;20300&quot; value=&quot;Slide 32&quot;/&gt;&lt;property id=&quot;20307&quot; value=&quot;288&quot;/&gt;&lt;/object&gt;&lt;object type=&quot;3&quot; unique_id=&quot;10032&quot;&gt;&lt;property id=&quot;20148&quot; value=&quot;5&quot;/&gt;&lt;property id=&quot;20300&quot; value=&quot;Slide 33&quot;/&gt;&lt;property id=&quot;20307&quot; value=&quot;291&quot;/&gt;&lt;/object&gt;&lt;object type=&quot;3&quot; unique_id=&quot;10033&quot;&gt;&lt;property id=&quot;20148&quot; value=&quot;5&quot;/&gt;&lt;property id=&quot;20300&quot; value=&quot;Slide 35&quot;/&gt;&lt;property id=&quot;20307&quot; value=&quot;292&quot;/&gt;&lt;/object&gt;&lt;object type=&quot;3&quot; unique_id=&quot;10034&quot;&gt;&lt;property id=&quot;20148&quot; value=&quot;5&quot;/&gt;&lt;property id=&quot;20300&quot; value=&quot;Slide 36 - &amp;quot;ИМПАКТ-ФАКТОР – ЭТО СРЕДНЕЕ ЦИТИРОВАНИЕ ОДНОЙ СТАТЬИ&amp;quot;&quot;/&gt;&lt;property id=&quot;20307&quot; value=&quot;293&quot;/&gt;&lt;/object&gt;&lt;object type=&quot;3&quot; unique_id=&quot;10035&quot;&gt;&lt;property id=&quot;20148&quot; value=&quot;5&quot;/&gt;&lt;property id=&quot;20300&quot; value=&quot;Slide 37 - &amp;quot;ОСНОВНЫЕ СЦЕНАРИИ&amp;quot;&quot;/&gt;&lt;property id=&quot;20307&quot; value=&quot;290&quot;/&gt;&lt;/object&gt;&lt;object type=&quot;3&quot; unique_id=&quot;10036&quot;&gt;&lt;property id=&quot;20148&quot; value=&quot;5&quot;/&gt;&lt;property id=&quot;20300&quot; value=&quot;Slide 38&quot;/&gt;&lt;property id=&quot;20307&quot; value=&quot;295&quot;/&gt;&lt;/object&gt;&lt;object type=&quot;3&quot; unique_id=&quot;10037&quot;&gt;&lt;property id=&quot;20148&quot; value=&quot;5&quot;/&gt;&lt;property id=&quot;20300&quot; value=&quot;Slide 39 - &amp;quot;КАК СОЗДАТЬ СВОЮ СТРАТЕГИЮ ПУБЛИКАЦИЙ С ПОМОЩЬЮ JCR&amp;quot;&quot;/&gt;&lt;property id=&quot;20307&quot; value=&quot;294&quot;/&gt;&lt;/object&gt;&lt;object type=&quot;3&quot; unique_id=&quot;10038&quot;&gt;&lt;property id=&quot;20148&quot; value=&quot;5&quot;/&gt;&lt;property id=&quot;20300&quot; value=&quot;Slide 41&quot;/&gt;&lt;property id=&quot;20307&quot; value=&quot;296&quot;/&gt;&lt;/object&gt;&lt;object type=&quot;3&quot; unique_id=&quot;10039&quot;&gt;&lt;property id=&quot;20148&quot; value=&quot;5&quot;/&gt;&lt;property id=&quot;20300&quot; value=&quot;Slide 42 - &amp;quot;ЧТО ОПРЕДЕЛЯЕТ ХОРОШУЮ СТАТЬЮ?&amp;quot;&quot;/&gt;&lt;property id=&quot;20307&quot; value=&quot;297&quot;/&gt;&lt;/object&gt;&lt;object type=&quot;3&quot; unique_id=&quot;10040&quot;&gt;&lt;property id=&quot;20148&quot; value=&quot;5&quot;/&gt;&lt;property id=&quot;20300&quot; value=&quot;Slide 43 - &amp;quot;ТОЛЬКО ДОСТОВЕРНЫЕ ФАКТЫ И/ИЛИ ВОСПРОИЗВОДИМЫЕ РЕЗУЛЬТАТЫ&amp;quot;&quot;/&gt;&lt;property id=&quot;20307&quot; value=&quot;298&quot;/&gt;&lt;/object&gt;&lt;object type=&quot;3&quot; unique_id=&quot;10041&quot;&gt;&lt;property id=&quot;20148&quot; value=&quot;5&quot;/&gt;&lt;property id=&quot;20300&quot; value=&quot;Slide 44 - &amp;quot;УБЕДИТЕЛЬНАЯ АРГУМЕНТАЦИЯ И ЧЕТКАЯ ЛОГИКА ПОВЕСТВОВАНИЯ&amp;quot;&quot;/&gt;&lt;property id=&quot;20307&quot; value=&quot;299&quot;/&gt;&lt;/object&gt;&lt;object type=&quot;3&quot; unique_id=&quot;10042&quot;&gt;&lt;property id=&quot;20148&quot; value=&quot;5&quot;/&gt;&lt;property id=&quot;20300&quot; value=&quot;Slide 45 - &amp;quot;ЭЛЕМЕНТЫ ОФОРМЛЕНИЯ СТАТЬИ&amp;quot;&quot;/&gt;&lt;property id=&quot;20307&quot; value=&quot;300&quot;/&gt;&lt;/object&gt;&lt;object type=&quot;3&quot; unique_id=&quot;10043&quot;&gt;&lt;property id=&quot;20148&quot; value=&quot;5&quot;/&gt;&lt;property id=&quot;20300&quot; value=&quot;Slide 46&quot;/&gt;&lt;property id=&quot;20307&quot; value=&quot;302&quot;/&gt;&lt;/object&gt;&lt;object type=&quot;3&quot; unique_id=&quot;10044&quot;&gt;&lt;property id=&quot;20148&quot; value=&quot;5&quot;/&gt;&lt;property id=&quot;20300&quot; value=&quot;Slide 47 - &amp;quot;ЭЛЕМЕНТЫ ОФОРМЛЕНИЯ СТАТЬИ&amp;quot;&quot;/&gt;&lt;property id=&quot;20307&quot; value=&quot;301&quot;/&gt;&lt;/object&gt;&lt;object type=&quot;3&quot; unique_id=&quot;10045&quot;&gt;&lt;property id=&quot;20148&quot; value=&quot;5&quot;/&gt;&lt;property id=&quot;20300&quot; value=&quot;Slide 48&quot;/&gt;&lt;property id=&quot;20307&quot; value=&quot;303&quot;/&gt;&lt;/object&gt;&lt;object type=&quot;3&quot; unique_id=&quot;10046&quot;&gt;&lt;property id=&quot;20148&quot; value=&quot;5&quot;/&gt;&lt;property id=&quot;20300&quot; value=&quot;Slide 49&quot;/&gt;&lt;property id=&quot;20307&quot; value=&quot;304&quot;/&gt;&lt;/object&gt;&lt;object type=&quot;3&quot; unique_id=&quot;10047&quot;&gt;&lt;property id=&quot;20148&quot; value=&quot;5&quot;/&gt;&lt;property id=&quot;20300&quot; value=&quot;Slide 51&quot;/&gt;&lt;property id=&quot;20307&quot; value=&quot;307&quot;/&gt;&lt;/object&gt;&lt;object type=&quot;3&quot; unique_id=&quot;10048&quot;&gt;&lt;property id=&quot;20148&quot; value=&quot;5&quot;/&gt;&lt;property id=&quot;20300&quot; value=&quot;Slide 52 - &amp;quot;ENDNOTE –  ВАША ПЕРСОНАЛЬНАЯ БИБЛИОТЕКА&amp;quot;&quot;/&gt;&lt;property id=&quot;20307&quot; value=&quot;308&quot;/&gt;&lt;/object&gt;&lt;object type=&quot;3&quot; unique_id=&quot;10049&quot;&gt;&lt;property id=&quot;20148&quot; value=&quot;5&quot;/&gt;&lt;property id=&quot;20300&quot; value=&quot;Slide 53&quot;/&gt;&lt;property id=&quot;20307&quot; value=&quot;309&quot;/&gt;&lt;/object&gt;&lt;object type=&quot;3&quot; unique_id=&quot;10050&quot;&gt;&lt;property id=&quot;20148&quot; value=&quot;5&quot;/&gt;&lt;property id=&quot;20300&quot; value=&quot;Slide 54&quot;/&gt;&lt;property id=&quot;20307&quot; value=&quot;305&quot;/&gt;&lt;/object&gt;&lt;object type=&quot;3&quot; unique_id=&quot;10051&quot;&gt;&lt;property id=&quot;20148&quot; value=&quot;5&quot;/&gt;&lt;property id=&quot;20300&quot; value=&quot;Slide 55&quot;/&gt;&lt;property id=&quot;20307&quot; value=&quot;306&quot;/&gt;&lt;/object&gt;&lt;object type=&quot;3&quot; unique_id=&quot;10052&quot;&gt;&lt;property id=&quot;20148&quot; value=&quot;5&quot;/&gt;&lt;property id=&quot;20300&quot; value=&quot;Slide 56&quot;/&gt;&lt;property id=&quot;20307&quot; value=&quot;310&quot;/&gt;&lt;/object&gt;&lt;object type=&quot;3&quot; unique_id=&quot;10053&quot;&gt;&lt;property id=&quot;20148&quot; value=&quot;5&quot;/&gt;&lt;property id=&quot;20300&quot; value=&quot;Slide 57&quot;/&gt;&lt;property id=&quot;20307&quot; value=&quot;311&quot;/&gt;&lt;/object&gt;&lt;object type=&quot;3&quot; unique_id=&quot;10054&quot;&gt;&lt;property id=&quot;20148&quot; value=&quot;5&quot;/&gt;&lt;property id=&quot;20300&quot; value=&quot;Slide 58&quot;/&gt;&lt;property id=&quot;20307&quot; value=&quot;312&quot;/&gt;&lt;/object&gt;&lt;object type=&quot;3&quot; unique_id=&quot;10055&quot;&gt;&lt;property id=&quot;20148&quot; value=&quot;5&quot;/&gt;&lt;property id=&quot;20300&quot; value=&quot;Slide 60 - &amp;quot;RESEARCHERID –  ВИЗИТНАЯ КАРТОЧКА ИССЛЕДОВАТЕЛЯ&amp;quot;&quot;/&gt;&lt;property id=&quot;20307&quot; value=&quot;313&quot;/&gt;&lt;/object&gt;&lt;object type=&quot;3&quot; unique_id=&quot;10056&quot;&gt;&lt;property id=&quot;20148&quot; value=&quot;5&quot;/&gt;&lt;property id=&quot;20300&quot; value=&quot;Slide 61&quot;/&gt;&lt;property id=&quot;20307&quot; value=&quot;315&quot;/&gt;&lt;/object&gt;&lt;object type=&quot;3&quot; unique_id=&quot;10057&quot;&gt;&lt;property id=&quot;20148&quot; value=&quot;5&quot;/&gt;&lt;property id=&quot;20300&quot; value=&quot;Slide 62 - &amp;quot;РЕСУРСЫ THOMSON REUTERS ДЛЯ НАУЧНЫХ ИССЛЕДОВАНИЙ&amp;quot;&quot;/&gt;&lt;property id=&quot;20307&quot; value=&quot;317&quot;/&gt;&lt;/object&gt;&lt;object type=&quot;3&quot; unique_id=&quot;10058&quot;&gt;&lt;property id=&quot;20148&quot; value=&quot;5&quot;/&gt;&lt;property id=&quot;20300&quot; value=&quot;Slide 63&quot;/&gt;&lt;property id=&quot;20307&quot; value=&quot;316&quot;/&gt;&lt;/object&gt;&lt;object type=&quot;3&quot; unique_id=&quot;10059&quot;&gt;&lt;property id=&quot;20148&quot; value=&quot;5&quot;/&gt;&lt;property id=&quot;20300&quot; value=&quot;Slide 64&quot;/&gt;&lt;property id=&quot;20307&quot; value=&quot;314&quot;/&gt;&lt;/object&gt;&lt;object type=&quot;3&quot; unique_id=&quot;10060&quot;&gt;&lt;property id=&quot;20148&quot; value=&quot;5&quot;/&gt;&lt;property id=&quot;20300&quot; value=&quot;Slide 65&quot;/&gt;&lt;property id=&quot;20307&quot; value=&quot;258&quot;/&gt;&lt;/object&gt;&lt;object type=&quot;3&quot; unique_id=&quot;10606&quot;&gt;&lt;property id=&quot;20148&quot; value=&quot;5&quot;/&gt;&lt;property id=&quot;20300&quot; value=&quot;Slide 3 - &amp;quot;УКАЗ ПРЕЗИДЕНТА ОТ 07.05.2012&amp;quot;&quot;/&gt;&lt;property id=&quot;20307&quot; value=&quot;319&quot;/&gt;&lt;/object&gt;&lt;object type=&quot;3&quot; unique_id=&quot;10610&quot;&gt;&lt;property id=&quot;20148&quot; value=&quot;5&quot;/&gt;&lt;property id=&quot;20300&quot; value=&quot;Slide 8&quot;/&gt;&lt;property id=&quot;20307&quot; value=&quot;322&quot;/&gt;&lt;/object&gt;&lt;object type=&quot;3&quot; unique_id=&quot;10942&quot;&gt;&lt;property id=&quot;20148&quot; value=&quot;5&quot;/&gt;&lt;property id=&quot;20300&quot; value=&quot;Slide 17&quot;/&gt;&lt;property id=&quot;20307&quot; value=&quot;324&quot;/&gt;&lt;/object&gt;&lt;object type=&quot;3&quot; unique_id=&quot;10943&quot;&gt;&lt;property id=&quot;20148&quot; value=&quot;5&quot;/&gt;&lt;property id=&quot;20300&quot; value=&quot;Slide 26&quot;/&gt;&lt;property id=&quot;20307&quot; value=&quot;325&quot;/&gt;&lt;/object&gt;&lt;object type=&quot;3&quot; unique_id=&quot;10944&quot;&gt;&lt;property id=&quot;20148&quot; value=&quot;5&quot;/&gt;&lt;property id=&quot;20300&quot; value=&quot;Slide 34&quot;/&gt;&lt;property id=&quot;20307&quot; value=&quot;326&quot;/&gt;&lt;/object&gt;&lt;object type=&quot;3&quot; unique_id=&quot;10948&quot;&gt;&lt;property id=&quot;20148&quot; value=&quot;5&quot;/&gt;&lt;property id=&quot;20300&quot; value=&quot;Slide 6 - &amp;quot;ГДЕ ПЕЧАТАЮТСЯ РОССИЙСКИЕ УЧЕНЫЕ (WEB OF SCIENCE 2000-2013)&amp;quot;&quot;/&gt;&lt;property id=&quot;20307&quot; value=&quot;329&quot;/&gt;&lt;/object&gt;&lt;object type=&quot;3&quot; unique_id=&quot;12646&quot;&gt;&lt;property id=&quot;20148&quot; value=&quot;5&quot;/&gt;&lt;property id=&quot;20300&quot; value=&quot;Slide 50&quot;/&gt;&lt;property id=&quot;20307&quot; value=&quot;335&quot;/&gt;&lt;/object&gt;&lt;object type=&quot;3&quot; unique_id=&quot;12647&quot;&gt;&lt;property id=&quot;20148&quot; value=&quot;5&quot;/&gt;&lt;property id=&quot;20300&quot; value=&quot;Slide 59&quot;/&gt;&lt;property id=&quot;20307&quot; value=&quot;336&quot;/&gt;&lt;/object&gt;&lt;object type=&quot;3&quot; unique_id=&quot;13440&quot;&gt;&lt;property id=&quot;20148&quot; value=&quot;5&quot;/&gt;&lt;property id=&quot;20300&quot; value=&quot;Slide 66 - &amp;quot;СПАСИБО! ВОПРОСЫ?&amp;quot;&quot;/&gt;&lt;property id=&quot;20307&quot; value=&quot;339&quot;/&gt;&lt;/object&gt;&lt;object type=&quot;3&quot; unique_id=&quot;13441&quot;&gt;&lt;property id=&quot;20148&quot; value=&quot;5&quot;/&gt;&lt;property id=&quot;20300&quot; value=&quot;Slide 67 - &amp;quot;РЕСУРСЫ THOMSON REUTERS ДЛЯ НАУЧНЫХ ИССЛЕДОВАНИЙ&amp;quot;&quot;/&gt;&lt;property id=&quot;20307&quot; value=&quot;340&quot;/&gt;&lt;/object&gt;&lt;object type=&quot;3&quot; unique_id=&quot;13787&quot;&gt;&lt;property id=&quot;20148&quot; value=&quot;5&quot;/&gt;&lt;property id=&quot;20300&quot; value=&quot;Slide 7 - &amp;quot;ГДЕ ПЕЧАТАЮТСЯ УЧЕНЫЕ МИФИ (WEB OF SCIENCE 2000-2013)&amp;quot;&quot;/&gt;&lt;property id=&quot;20307&quot; value=&quot;341&quot;/&gt;&lt;/object&gt;&lt;object type=&quot;3&quot; unique_id=&quot;14413&quot;&gt;&lt;property id=&quot;20148&quot; value=&quot;5&quot;/&gt;&lt;property id=&quot;20300&quot; value=&quot;Slide 40 - &amp;quot;ГДЕ ПЕЧАТАЮТСЯ УЧЕНЫЕ МИФИ (WEB OF SCIENCE 2000-2013)&amp;quot;&quot;/&gt;&lt;property id=&quot;20307&quot; value=&quot;344&quot;/&gt;&lt;/object&gt;&lt;object type=&quot;3&quot; unique_id=&quot;14692&quot;&gt;&lt;property id=&quot;20148&quot; value=&quot;5&quot;/&gt;&lt;property id=&quot;20300&quot; value=&quot;Slide 5 - &amp;quot;...СКОЛЬКО?&amp;quot;&quot;/&gt;&lt;property id=&quot;20307&quot; value=&quot;345&quot;/&gt;&lt;/object&gt;&lt;object type=&quot;3&quot; unique_id=&quot;14901&quot;&gt;&lt;property id=&quot;20148&quot; value=&quot;5&quot;/&gt;&lt;property id=&quot;20300&quot; value=&quot;Slide 4 - &amp;quot;2.44% - ЭТО СКОЛЬКО?&amp;quot;&quot;/&gt;&lt;property id=&quot;20307&quot; value=&quot;346&quot;/&gt;&lt;/object&gt;&lt;/object&gt;&lt;object type=&quot;8&quot; unique_id=&quot;10120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New Generation WOS">
  <a:themeElements>
    <a:clrScheme name="tr_presentation_template_05-01-08 2">
      <a:dk1>
        <a:srgbClr val="4B4B4B"/>
      </a:dk1>
      <a:lt1>
        <a:srgbClr val="FFFFFF"/>
      </a:lt1>
      <a:dk2>
        <a:srgbClr val="FF8000"/>
      </a:dk2>
      <a:lt2>
        <a:srgbClr val="BABABA"/>
      </a:lt2>
      <a:accent1>
        <a:srgbClr val="78A22F"/>
      </a:accent1>
      <a:accent2>
        <a:srgbClr val="FFB400"/>
      </a:accent2>
      <a:accent3>
        <a:srgbClr val="FFFFFF"/>
      </a:accent3>
      <a:accent4>
        <a:srgbClr val="3F3F3F"/>
      </a:accent4>
      <a:accent5>
        <a:srgbClr val="BECEAD"/>
      </a:accent5>
      <a:accent6>
        <a:srgbClr val="E7A300"/>
      </a:accent6>
      <a:hlink>
        <a:srgbClr val="766C62"/>
      </a:hlink>
      <a:folHlink>
        <a:srgbClr val="A0968C"/>
      </a:folHlink>
    </a:clrScheme>
    <a:fontScheme name="tr_presentation_template_05-01-08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tr_presentation_template_05-01-08 1">
        <a:dk1>
          <a:srgbClr val="4B4B4B"/>
        </a:dk1>
        <a:lt1>
          <a:srgbClr val="FFFFFF"/>
        </a:lt1>
        <a:dk2>
          <a:srgbClr val="FF8000"/>
        </a:dk2>
        <a:lt2>
          <a:srgbClr val="A0968C"/>
        </a:lt2>
        <a:accent1>
          <a:srgbClr val="005A84"/>
        </a:accent1>
        <a:accent2>
          <a:srgbClr val="6234A4"/>
        </a:accent2>
        <a:accent3>
          <a:srgbClr val="FFFFFF"/>
        </a:accent3>
        <a:accent4>
          <a:srgbClr val="3F3F3F"/>
        </a:accent4>
        <a:accent5>
          <a:srgbClr val="AAB5C2"/>
        </a:accent5>
        <a:accent6>
          <a:srgbClr val="582E94"/>
        </a:accent6>
        <a:hlink>
          <a:srgbClr val="828282"/>
        </a:hlink>
        <a:folHlink>
          <a:srgbClr val="BABA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_presentation_template_05-01-08 2">
        <a:dk1>
          <a:srgbClr val="4B4B4B"/>
        </a:dk1>
        <a:lt1>
          <a:srgbClr val="FFFFFF"/>
        </a:lt1>
        <a:dk2>
          <a:srgbClr val="FF8000"/>
        </a:dk2>
        <a:lt2>
          <a:srgbClr val="BABABA"/>
        </a:lt2>
        <a:accent1>
          <a:srgbClr val="78A22F"/>
        </a:accent1>
        <a:accent2>
          <a:srgbClr val="FFB400"/>
        </a:accent2>
        <a:accent3>
          <a:srgbClr val="FFFFFF"/>
        </a:accent3>
        <a:accent4>
          <a:srgbClr val="3F3F3F"/>
        </a:accent4>
        <a:accent5>
          <a:srgbClr val="BECEAD"/>
        </a:accent5>
        <a:accent6>
          <a:srgbClr val="E7A300"/>
        </a:accent6>
        <a:hlink>
          <a:srgbClr val="766C62"/>
        </a:hlink>
        <a:folHlink>
          <a:srgbClr val="A0968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_presentation_template_05-01-08 3">
        <a:dk1>
          <a:srgbClr val="4B4B4B"/>
        </a:dk1>
        <a:lt1>
          <a:srgbClr val="FFFFFF"/>
        </a:lt1>
        <a:dk2>
          <a:srgbClr val="FF8000"/>
        </a:dk2>
        <a:lt2>
          <a:srgbClr val="BABABA"/>
        </a:lt2>
        <a:accent1>
          <a:srgbClr val="766C62"/>
        </a:accent1>
        <a:accent2>
          <a:srgbClr val="A0968C"/>
        </a:accent2>
        <a:accent3>
          <a:srgbClr val="FFFFFF"/>
        </a:accent3>
        <a:accent4>
          <a:srgbClr val="3F3F3F"/>
        </a:accent4>
        <a:accent5>
          <a:srgbClr val="BDBAB7"/>
        </a:accent5>
        <a:accent6>
          <a:srgbClr val="91877E"/>
        </a:accent6>
        <a:hlink>
          <a:srgbClr val="0083BF"/>
        </a:hlink>
        <a:folHlink>
          <a:srgbClr val="78A2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_presentation_template_05-01-08 4">
        <a:dk1>
          <a:srgbClr val="4B4B4B"/>
        </a:dk1>
        <a:lt1>
          <a:srgbClr val="FFFFFF"/>
        </a:lt1>
        <a:dk2>
          <a:srgbClr val="FF8000"/>
        </a:dk2>
        <a:lt2>
          <a:srgbClr val="A0968C"/>
        </a:lt2>
        <a:accent1>
          <a:srgbClr val="FF8000"/>
        </a:accent1>
        <a:accent2>
          <a:srgbClr val="DC0A0A"/>
        </a:accent2>
        <a:accent3>
          <a:srgbClr val="FFFFFF"/>
        </a:accent3>
        <a:accent4>
          <a:srgbClr val="3F3F3F"/>
        </a:accent4>
        <a:accent5>
          <a:srgbClr val="FFC0AA"/>
        </a:accent5>
        <a:accent6>
          <a:srgbClr val="C70808"/>
        </a:accent6>
        <a:hlink>
          <a:srgbClr val="766C62"/>
        </a:hlink>
        <a:folHlink>
          <a:srgbClr val="A0968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_presentation_template_05-01-08 5">
        <a:dk1>
          <a:srgbClr val="A0968C"/>
        </a:dk1>
        <a:lt1>
          <a:srgbClr val="FFFFFF"/>
        </a:lt1>
        <a:dk2>
          <a:srgbClr val="5F5F5F"/>
        </a:dk2>
        <a:lt2>
          <a:srgbClr val="FFFFFF"/>
        </a:lt2>
        <a:accent1>
          <a:srgbClr val="005A84"/>
        </a:accent1>
        <a:accent2>
          <a:srgbClr val="6234A4"/>
        </a:accent2>
        <a:accent3>
          <a:srgbClr val="B6B6B6"/>
        </a:accent3>
        <a:accent4>
          <a:srgbClr val="DADADA"/>
        </a:accent4>
        <a:accent5>
          <a:srgbClr val="AAB5C2"/>
        </a:accent5>
        <a:accent6>
          <a:srgbClr val="582E94"/>
        </a:accent6>
        <a:hlink>
          <a:srgbClr val="828282"/>
        </a:hlink>
        <a:folHlink>
          <a:srgbClr val="BABABA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1669</TotalTime>
  <Words>962</Words>
  <Application>Microsoft Office PowerPoint</Application>
  <PresentationFormat>On-screen Show (4:3)</PresentationFormat>
  <Paragraphs>294</Paragraphs>
  <Slides>45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6" baseType="lpstr">
      <vt:lpstr>New Generation WOS</vt:lpstr>
      <vt:lpstr>Информационные инструменты для современного ученого</vt:lpstr>
      <vt:lpstr>Указ президента от 07.05.2012</vt:lpstr>
      <vt:lpstr>2.44% − это сколько?</vt:lpstr>
      <vt:lpstr>...сколько?</vt:lpstr>
      <vt:lpstr>Где печатаются российские ученые  (Web of Science 2010-2014)</vt:lpstr>
      <vt:lpstr>Публикационная активность ИГХТУ в  Web of Science Core Collection (1972-2014)</vt:lpstr>
      <vt:lpstr>Распределение публикаций ИГХТУ по журналам (2010-2014)</vt:lpstr>
      <vt:lpstr>Ресурсы Thomson Reuters в рамках Национальной лицензии</vt:lpstr>
      <vt:lpstr>Web of Science помогает совершать открытия</vt:lpstr>
      <vt:lpstr>Slide 10</vt:lpstr>
      <vt:lpstr>Web of science Core Collection включает самые значимые и влиятельные журналы</vt:lpstr>
      <vt:lpstr>Принцип цитирования в Web of Science Core Collection</vt:lpstr>
      <vt:lpstr>50й юбилей научного цитирования</vt:lpstr>
      <vt:lpstr>Slide 14</vt:lpstr>
      <vt:lpstr>Slide 15</vt:lpstr>
      <vt:lpstr>Web of Science помогает совершать открытия</vt:lpstr>
      <vt:lpstr>Journal Citation Reports создайте свою стратегию публикаций</vt:lpstr>
      <vt:lpstr>Slide 18</vt:lpstr>
      <vt:lpstr>Slide 19</vt:lpstr>
      <vt:lpstr>Slide 20</vt:lpstr>
      <vt:lpstr>Slide 21</vt:lpstr>
      <vt:lpstr>Slide 22</vt:lpstr>
      <vt:lpstr>Импакт-фактор – это среднее цитирование одной статьи</vt:lpstr>
      <vt:lpstr>Распределение журналов по импакт-факторам</vt:lpstr>
      <vt:lpstr>Основные сценарии публикационной деятельности</vt:lpstr>
      <vt:lpstr>EndNote online подготовьте свои статьи  к публикации</vt:lpstr>
      <vt:lpstr>Slide 27</vt:lpstr>
      <vt:lpstr>Slide 28</vt:lpstr>
      <vt:lpstr>Slide 29</vt:lpstr>
      <vt:lpstr>Slide 30</vt:lpstr>
      <vt:lpstr>Slide 31</vt:lpstr>
      <vt:lpstr>Работа с библиографией в EndNote online</vt:lpstr>
      <vt:lpstr>ResearcherID создайте свой  бренд ученого</vt:lpstr>
      <vt:lpstr>Slide 34</vt:lpstr>
      <vt:lpstr>Slide 35</vt:lpstr>
      <vt:lpstr>Slide 36</vt:lpstr>
      <vt:lpstr>Slide 37</vt:lpstr>
      <vt:lpstr>Slide 38</vt:lpstr>
      <vt:lpstr>Профиль исследователя ResearcherID</vt:lpstr>
      <vt:lpstr>Thomson Reuters поддерживает исследователей на каждом этапе научной деятельности</vt:lpstr>
      <vt:lpstr>Thomson Reuters поддерживает исследователей на каждом этапе научной деятельности</vt:lpstr>
      <vt:lpstr>Ресурсы Thomson Reuters в жизненном цикле инноваций</vt:lpstr>
      <vt:lpstr>Полезные ссылки</vt:lpstr>
      <vt:lpstr>Спасибо! Вопросы?</vt:lpstr>
      <vt:lpstr>Полезные ссылки</vt:lpstr>
    </vt:vector>
  </TitlesOfParts>
  <Company>Thomson Reuters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Sergey Paramonov</dc:creator>
  <cp:lastModifiedBy>Sergey Paramonov</cp:lastModifiedBy>
  <cp:revision>71</cp:revision>
  <dcterms:created xsi:type="dcterms:W3CDTF">2012-09-17T18:59:45Z</dcterms:created>
  <dcterms:modified xsi:type="dcterms:W3CDTF">2014-10-14T14:30:32Z</dcterms:modified>
</cp:coreProperties>
</file>