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72" r:id="rId2"/>
    <p:sldId id="345" r:id="rId3"/>
    <p:sldId id="333" r:id="rId4"/>
    <p:sldId id="331" r:id="rId5"/>
    <p:sldId id="305" r:id="rId6"/>
    <p:sldId id="348" r:id="rId7"/>
    <p:sldId id="342" r:id="rId8"/>
    <p:sldId id="343" r:id="rId9"/>
    <p:sldId id="344" r:id="rId10"/>
    <p:sldId id="307" r:id="rId11"/>
    <p:sldId id="350" r:id="rId12"/>
    <p:sldId id="338" r:id="rId13"/>
    <p:sldId id="346" r:id="rId14"/>
    <p:sldId id="335" r:id="rId15"/>
    <p:sldId id="337" r:id="rId16"/>
    <p:sldId id="312" r:id="rId17"/>
    <p:sldId id="292" r:id="rId18"/>
    <p:sldId id="329" r:id="rId19"/>
    <p:sldId id="340" r:id="rId20"/>
    <p:sldId id="349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660033"/>
    <a:srgbClr val="FFFFCC"/>
    <a:srgbClr val="333399"/>
    <a:srgbClr val="993366"/>
    <a:srgbClr val="0066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2" autoAdjust="0"/>
    <p:restoredTop sz="94660"/>
  </p:normalViewPr>
  <p:slideViewPr>
    <p:cSldViewPr>
      <p:cViewPr>
        <p:scale>
          <a:sx n="52" d="100"/>
          <a:sy n="52" d="100"/>
        </p:scale>
        <p:origin x="-1326" y="-11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025285-A3F1-481E-800A-D7FA5B24CD13}" type="datetimeFigureOut">
              <a:rPr lang="ru-RU" smtClean="0"/>
              <a:pPr/>
              <a:t>31.10.2014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389B63-22A8-4F31-9E8A-7FE04C8230D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73E48-3CFF-4636-9D89-6558986C2E48}" type="datetimeFigureOut">
              <a:rPr lang="ru-RU" smtClean="0"/>
              <a:pPr/>
              <a:t>31.10.2014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ACF992-139A-4CBA-8839-0C872557C5D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5876" y="0"/>
            <a:ext cx="21780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 userDrawn="1"/>
        </p:nvSpPr>
        <p:spPr>
          <a:xfrm>
            <a:off x="2483768" y="728728"/>
            <a:ext cx="6192688" cy="252000"/>
          </a:xfrm>
          <a:prstGeom prst="rect">
            <a:avLst/>
          </a:prstGeom>
          <a:gradFill flip="none" rotWithShape="1">
            <a:gsLst>
              <a:gs pos="0">
                <a:srgbClr val="9E3A38"/>
              </a:gs>
              <a:gs pos="63000">
                <a:schemeClr val="accent2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9263" indent="0"/>
            <a:r>
              <a:rPr lang="ru-RU" sz="1200" b="1" dirty="0" smtClean="0"/>
              <a:t>Ивановский государственный химико-технологический университет</a:t>
            </a:r>
            <a:endParaRPr lang="ru-RU" sz="1200" b="1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339752" y="1772816"/>
            <a:ext cx="6296025" cy="2520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ru-RU" dirty="0" smtClean="0"/>
              <a:t>Тема презентации</a:t>
            </a:r>
            <a:endParaRPr lang="ru-RU" dirty="0"/>
          </a:p>
        </p:txBody>
      </p:sp>
      <p:sp>
        <p:nvSpPr>
          <p:cNvPr id="12" name="Дата 3"/>
          <p:cNvSpPr>
            <a:spLocks noGrp="1"/>
          </p:cNvSpPr>
          <p:nvPr>
            <p:ph type="dt" sz="half" idx="2"/>
          </p:nvPr>
        </p:nvSpPr>
        <p:spPr>
          <a:xfrm>
            <a:off x="2411760" y="6356350"/>
            <a:ext cx="93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B9EC9-634A-4184-A71D-0F682CB3D57B}" type="datetimeFigureOut">
              <a:rPr lang="ru-RU" smtClean="0"/>
              <a:pPr/>
              <a:t>31.10.2014</a:t>
            </a:fld>
            <a:endParaRPr lang="ru-RU" dirty="0"/>
          </a:p>
        </p:txBody>
      </p:sp>
      <p:sp>
        <p:nvSpPr>
          <p:cNvPr id="13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419872" y="6356350"/>
            <a:ext cx="4176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dirty="0" smtClean="0"/>
              <a:t>Иваново, 2014</a:t>
            </a:r>
            <a:endParaRPr lang="ru-RU" dirty="0"/>
          </a:p>
        </p:txBody>
      </p:sp>
      <p:sp>
        <p:nvSpPr>
          <p:cNvPr id="14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8344" y="6356350"/>
            <a:ext cx="10184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B7F24-A03D-4239-9ABC-3D87B31A59C6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643" y="188640"/>
            <a:ext cx="1549064" cy="1368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0" name="Прямая соединительная линия 19"/>
          <p:cNvCxnSpPr/>
          <p:nvPr userDrawn="1"/>
        </p:nvCxnSpPr>
        <p:spPr>
          <a:xfrm>
            <a:off x="2339752" y="4653136"/>
            <a:ext cx="6336704" cy="0"/>
          </a:xfrm>
          <a:prstGeom prst="line">
            <a:avLst/>
          </a:prstGeom>
          <a:ln w="152400" cmpd="tri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Объект 23"/>
          <p:cNvSpPr>
            <a:spLocks noGrp="1"/>
          </p:cNvSpPr>
          <p:nvPr>
            <p:ph sz="quarter" idx="10" hasCustomPrompt="1"/>
          </p:nvPr>
        </p:nvSpPr>
        <p:spPr>
          <a:xfrm>
            <a:off x="2309912" y="4941168"/>
            <a:ext cx="6335713" cy="36004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u="sng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Докладчик:</a:t>
            </a:r>
            <a:endParaRPr lang="ru-RU" dirty="0"/>
          </a:p>
        </p:txBody>
      </p:sp>
      <p:sp>
        <p:nvSpPr>
          <p:cNvPr id="25" name="Объект 23"/>
          <p:cNvSpPr>
            <a:spLocks noGrp="1"/>
          </p:cNvSpPr>
          <p:nvPr>
            <p:ph sz="quarter" idx="11" hasCustomPrompt="1"/>
          </p:nvPr>
        </p:nvSpPr>
        <p:spPr>
          <a:xfrm>
            <a:off x="2309912" y="5229200"/>
            <a:ext cx="6335713" cy="36004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u="none"/>
            </a:lvl1pPr>
          </a:lstStyle>
          <a:p>
            <a:pPr lvl="0"/>
            <a:r>
              <a:rPr lang="ru-RU" dirty="0" smtClean="0"/>
              <a:t>Ф.И.О. докладчика</a:t>
            </a:r>
            <a:endParaRPr lang="ru-RU" dirty="0"/>
          </a:p>
        </p:txBody>
      </p:sp>
      <p:sp>
        <p:nvSpPr>
          <p:cNvPr id="26" name="Объект 23"/>
          <p:cNvSpPr>
            <a:spLocks noGrp="1"/>
          </p:cNvSpPr>
          <p:nvPr>
            <p:ph sz="quarter" idx="12" hasCustomPrompt="1"/>
          </p:nvPr>
        </p:nvSpPr>
        <p:spPr>
          <a:xfrm>
            <a:off x="2309912" y="5517232"/>
            <a:ext cx="6335713" cy="36004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500" i="1" u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Ученые степени, звания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66353654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050052" y="548680"/>
            <a:ext cx="7840749" cy="792088"/>
          </a:xfrm>
          <a:prstGeom prst="rect">
            <a:avLst/>
          </a:prstGeom>
        </p:spPr>
        <p:txBody>
          <a:bodyPr anchor="b"/>
          <a:lstStyle>
            <a:lvl1pPr>
              <a:defRPr sz="3600"/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28800"/>
            <a:ext cx="8567274" cy="46805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251520" y="6453336"/>
            <a:ext cx="1224136" cy="288032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fld id="{86AB9EC9-634A-4184-A71D-0F682CB3D57B}" type="datetimeFigureOut">
              <a:rPr lang="ru-RU" smtClean="0"/>
              <a:pPr/>
              <a:t>31.10.2014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619672" y="6453336"/>
            <a:ext cx="6120680" cy="288032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874024" y="6453336"/>
            <a:ext cx="1018456" cy="288032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8E9B7F24-A03D-4239-9ABC-3D87B31A59C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79512" y="227018"/>
            <a:ext cx="8711290" cy="144000"/>
          </a:xfrm>
          <a:prstGeom prst="rect">
            <a:avLst/>
          </a:prstGeom>
          <a:gradFill flip="none" rotWithShape="1">
            <a:gsLst>
              <a:gs pos="0">
                <a:srgbClr val="9E3A38">
                  <a:alpha val="0"/>
                </a:srgbClr>
              </a:gs>
              <a:gs pos="91000">
                <a:srgbClr val="722B29">
                  <a:alpha val="3000"/>
                </a:srgbClr>
              </a:gs>
              <a:gs pos="96000">
                <a:srgbClr val="81302E">
                  <a:alpha val="0"/>
                </a:srgbClr>
              </a:gs>
              <a:gs pos="100000">
                <a:srgbClr val="6F2A28">
                  <a:alpha val="25000"/>
                </a:srgbClr>
              </a:gs>
              <a:gs pos="87000">
                <a:srgbClr val="6B2826">
                  <a:alpha val="25000"/>
                </a:srgbClr>
              </a:gs>
              <a:gs pos="47000">
                <a:srgbClr val="672725">
                  <a:alpha val="25000"/>
                </a:srgbClr>
              </a:gs>
              <a:gs pos="76000">
                <a:schemeClr val="accent2">
                  <a:lumMod val="50000"/>
                  <a:alpha val="2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73150" indent="0" defTabSz="1079500"/>
            <a:r>
              <a:rPr lang="ru-RU" sz="1000" dirty="0" smtClean="0"/>
              <a:t>Ивановский государственный химико-технологический университет</a:t>
            </a:r>
            <a:endParaRPr lang="ru-RU" sz="1000" dirty="0"/>
          </a:p>
        </p:txBody>
      </p:sp>
      <p:cxnSp>
        <p:nvCxnSpPr>
          <p:cNvPr id="9" name="Прямая соединительная линия 8"/>
          <p:cNvCxnSpPr/>
          <p:nvPr userDrawn="1"/>
        </p:nvCxnSpPr>
        <p:spPr>
          <a:xfrm>
            <a:off x="1050053" y="1340768"/>
            <a:ext cx="7840749" cy="0"/>
          </a:xfrm>
          <a:prstGeom prst="line">
            <a:avLst/>
          </a:prstGeom>
          <a:ln w="76200" cmpd="tri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 userDrawn="1"/>
        </p:nvSpPr>
        <p:spPr>
          <a:xfrm>
            <a:off x="467544" y="44624"/>
            <a:ext cx="582509" cy="533967"/>
          </a:xfrm>
          <a:prstGeom prst="rect">
            <a:avLst/>
          </a:prstGeom>
          <a:blipFill dpi="0" rotWithShape="1">
            <a:blip r:embed="rId2" cstate="print">
              <a:alphaModFix amt="4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6778005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22313" y="3417019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dirty="0" smtClean="0"/>
              <a:t>Заголовок раздела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484784"/>
            <a:ext cx="7772400" cy="19322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251520" y="6453336"/>
            <a:ext cx="1224136" cy="288032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fld id="{86AB9EC9-634A-4184-A71D-0F682CB3D57B}" type="datetimeFigureOut">
              <a:rPr lang="ru-RU" smtClean="0"/>
              <a:pPr/>
              <a:t>31.10.2014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619672" y="6453336"/>
            <a:ext cx="6120680" cy="288032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874024" y="6453336"/>
            <a:ext cx="1018456" cy="288032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8E9B7F24-A03D-4239-9ABC-3D87B31A59C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79512" y="227018"/>
            <a:ext cx="8711290" cy="144000"/>
          </a:xfrm>
          <a:prstGeom prst="rect">
            <a:avLst/>
          </a:prstGeom>
          <a:gradFill flip="none" rotWithShape="1">
            <a:gsLst>
              <a:gs pos="0">
                <a:srgbClr val="9E3A38">
                  <a:alpha val="0"/>
                </a:srgbClr>
              </a:gs>
              <a:gs pos="91000">
                <a:srgbClr val="722B29">
                  <a:alpha val="3000"/>
                </a:srgbClr>
              </a:gs>
              <a:gs pos="96000">
                <a:srgbClr val="81302E">
                  <a:alpha val="0"/>
                </a:srgbClr>
              </a:gs>
              <a:gs pos="100000">
                <a:srgbClr val="6F2A28"/>
              </a:gs>
              <a:gs pos="87000">
                <a:srgbClr val="6B2826"/>
              </a:gs>
              <a:gs pos="47000">
                <a:srgbClr val="672725"/>
              </a:gs>
              <a:gs pos="76000">
                <a:schemeClr val="accent2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73150" indent="0" defTabSz="1079500"/>
            <a:r>
              <a:rPr lang="ru-RU" sz="1000" dirty="0" smtClean="0"/>
              <a:t>Ивановский государственный химико-технологический университет</a:t>
            </a:r>
            <a:endParaRPr lang="ru-RU" sz="1000" dirty="0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467544" y="44624"/>
            <a:ext cx="582509" cy="533967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2089701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331641" y="1772816"/>
            <a:ext cx="7344816" cy="86409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Заголовок раздела</a:t>
            </a:r>
            <a:endParaRPr lang="ru-RU" dirty="0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>
          <a:xfrm>
            <a:off x="251520" y="6453336"/>
            <a:ext cx="1224136" cy="288032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fld id="{86AB9EC9-634A-4184-A71D-0F682CB3D57B}" type="datetimeFigureOut">
              <a:rPr lang="ru-RU" smtClean="0"/>
              <a:pPr/>
              <a:t>31.10.2014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619672" y="6453336"/>
            <a:ext cx="6120680" cy="288032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ru-RU" dirty="0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874024" y="6453336"/>
            <a:ext cx="1018456" cy="288032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8E9B7F24-A03D-4239-9ABC-3D87B31A59C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79512" y="227018"/>
            <a:ext cx="8711290" cy="144000"/>
          </a:xfrm>
          <a:prstGeom prst="rect">
            <a:avLst/>
          </a:prstGeom>
          <a:gradFill flip="none" rotWithShape="1">
            <a:gsLst>
              <a:gs pos="0">
                <a:srgbClr val="9E3A38">
                  <a:alpha val="0"/>
                </a:srgbClr>
              </a:gs>
              <a:gs pos="91000">
                <a:srgbClr val="722B29">
                  <a:alpha val="3000"/>
                </a:srgbClr>
              </a:gs>
              <a:gs pos="96000">
                <a:srgbClr val="81302E">
                  <a:alpha val="0"/>
                </a:srgbClr>
              </a:gs>
              <a:gs pos="100000">
                <a:srgbClr val="6F2A28"/>
              </a:gs>
              <a:gs pos="87000">
                <a:srgbClr val="6B2826"/>
              </a:gs>
              <a:gs pos="47000">
                <a:srgbClr val="672725"/>
              </a:gs>
              <a:gs pos="76000">
                <a:schemeClr val="accent2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73150" indent="0" defTabSz="1079500"/>
            <a:r>
              <a:rPr lang="ru-RU" sz="1000" dirty="0" smtClean="0"/>
              <a:t>Ивановский государственный химико-технологический университет</a:t>
            </a:r>
            <a:endParaRPr lang="ru-RU" sz="1000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467544" y="44624"/>
            <a:ext cx="582509" cy="533967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8317226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251520" y="6453336"/>
            <a:ext cx="1224136" cy="288032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fld id="{86AB9EC9-634A-4184-A71D-0F682CB3D57B}" type="datetimeFigureOut">
              <a:rPr lang="ru-RU" smtClean="0"/>
              <a:pPr/>
              <a:t>31.10.2014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619672" y="6453336"/>
            <a:ext cx="6120680" cy="288032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874024" y="6453336"/>
            <a:ext cx="1018456" cy="288032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8E9B7F24-A03D-4239-9ABC-3D87B31A59C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179512" y="227018"/>
            <a:ext cx="8711290" cy="144000"/>
          </a:xfrm>
          <a:prstGeom prst="rect">
            <a:avLst/>
          </a:prstGeom>
          <a:gradFill flip="none" rotWithShape="1">
            <a:gsLst>
              <a:gs pos="0">
                <a:srgbClr val="9E3A38">
                  <a:alpha val="0"/>
                </a:srgbClr>
              </a:gs>
              <a:gs pos="91000">
                <a:srgbClr val="722B29">
                  <a:alpha val="3000"/>
                </a:srgbClr>
              </a:gs>
              <a:gs pos="96000">
                <a:srgbClr val="81302E">
                  <a:alpha val="0"/>
                </a:srgbClr>
              </a:gs>
              <a:gs pos="100000">
                <a:srgbClr val="6F2A28">
                  <a:alpha val="25000"/>
                </a:srgbClr>
              </a:gs>
              <a:gs pos="87000">
                <a:srgbClr val="6B2826">
                  <a:alpha val="25000"/>
                </a:srgbClr>
              </a:gs>
              <a:gs pos="47000">
                <a:srgbClr val="672725">
                  <a:alpha val="25000"/>
                </a:srgbClr>
              </a:gs>
              <a:gs pos="76000">
                <a:schemeClr val="accent2">
                  <a:lumMod val="50000"/>
                  <a:alpha val="2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73150" indent="0" defTabSz="1079500"/>
            <a:r>
              <a:rPr lang="ru-RU" sz="1000" dirty="0" smtClean="0"/>
              <a:t>Ивановский государственный химико-технологический университет</a:t>
            </a:r>
            <a:endParaRPr lang="ru-RU" sz="1000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467544" y="44624"/>
            <a:ext cx="582509" cy="533967"/>
          </a:xfrm>
          <a:prstGeom prst="rect">
            <a:avLst/>
          </a:prstGeom>
          <a:blipFill dpi="0" rotWithShape="1">
            <a:blip r:embed="rId2" cstate="print">
              <a:alphaModFix amt="4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87382759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692696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692696"/>
            <a:ext cx="5111750" cy="543346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844824"/>
            <a:ext cx="3008313" cy="42813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251520" y="6453336"/>
            <a:ext cx="1224136" cy="288032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fld id="{86AB9EC9-634A-4184-A71D-0F682CB3D57B}" type="datetimeFigureOut">
              <a:rPr lang="ru-RU" smtClean="0"/>
              <a:pPr/>
              <a:t>31.10.2014</a:t>
            </a:fld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619672" y="6453336"/>
            <a:ext cx="6120680" cy="288032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ru-RU" dirty="0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874024" y="6453336"/>
            <a:ext cx="1018456" cy="288032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8E9B7F24-A03D-4239-9ABC-3D87B31A59C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79512" y="227018"/>
            <a:ext cx="8711290" cy="144000"/>
          </a:xfrm>
          <a:prstGeom prst="rect">
            <a:avLst/>
          </a:prstGeom>
          <a:gradFill flip="none" rotWithShape="1">
            <a:gsLst>
              <a:gs pos="0">
                <a:srgbClr val="9E3A38">
                  <a:alpha val="0"/>
                </a:srgbClr>
              </a:gs>
              <a:gs pos="91000">
                <a:srgbClr val="722B29">
                  <a:alpha val="3000"/>
                </a:srgbClr>
              </a:gs>
              <a:gs pos="96000">
                <a:srgbClr val="81302E">
                  <a:alpha val="0"/>
                </a:srgbClr>
              </a:gs>
              <a:gs pos="100000">
                <a:srgbClr val="6F2A28">
                  <a:alpha val="25000"/>
                </a:srgbClr>
              </a:gs>
              <a:gs pos="87000">
                <a:srgbClr val="6B2826">
                  <a:alpha val="25000"/>
                </a:srgbClr>
              </a:gs>
              <a:gs pos="47000">
                <a:srgbClr val="672725">
                  <a:alpha val="25000"/>
                </a:srgbClr>
              </a:gs>
              <a:gs pos="76000">
                <a:schemeClr val="accent2">
                  <a:lumMod val="50000"/>
                  <a:alpha val="2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73150" indent="0" defTabSz="1079500"/>
            <a:r>
              <a:rPr lang="ru-RU" sz="1000" dirty="0" smtClean="0"/>
              <a:t>Ивановский государственный химико-технологический университет</a:t>
            </a:r>
            <a:endParaRPr lang="ru-RU" sz="1000" dirty="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467544" y="44624"/>
            <a:ext cx="582509" cy="533967"/>
          </a:xfrm>
          <a:prstGeom prst="rect">
            <a:avLst/>
          </a:prstGeom>
          <a:blipFill dpi="0" rotWithShape="1">
            <a:blip r:embed="rId2" cstate="print">
              <a:alphaModFix amt="4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2620734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251520" y="6453336"/>
            <a:ext cx="1224136" cy="288032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fld id="{86AB9EC9-634A-4184-A71D-0F682CB3D57B}" type="datetimeFigureOut">
              <a:rPr lang="ru-RU" smtClean="0"/>
              <a:pPr/>
              <a:t>31.10.2014</a:t>
            </a:fld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619672" y="6453336"/>
            <a:ext cx="6120680" cy="288032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ru-RU" dirty="0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874024" y="6453336"/>
            <a:ext cx="1018456" cy="288032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8E9B7F24-A03D-4239-9ABC-3D87B31A59C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79512" y="227018"/>
            <a:ext cx="8711290" cy="144000"/>
          </a:xfrm>
          <a:prstGeom prst="rect">
            <a:avLst/>
          </a:prstGeom>
          <a:gradFill flip="none" rotWithShape="1">
            <a:gsLst>
              <a:gs pos="0">
                <a:srgbClr val="9E3A38">
                  <a:alpha val="0"/>
                </a:srgbClr>
              </a:gs>
              <a:gs pos="91000">
                <a:srgbClr val="722B29">
                  <a:alpha val="3000"/>
                </a:srgbClr>
              </a:gs>
              <a:gs pos="96000">
                <a:srgbClr val="81302E">
                  <a:alpha val="0"/>
                </a:srgbClr>
              </a:gs>
              <a:gs pos="100000">
                <a:srgbClr val="6F2A28">
                  <a:alpha val="25000"/>
                </a:srgbClr>
              </a:gs>
              <a:gs pos="87000">
                <a:srgbClr val="6B2826">
                  <a:alpha val="25000"/>
                </a:srgbClr>
              </a:gs>
              <a:gs pos="47000">
                <a:srgbClr val="672725">
                  <a:alpha val="25000"/>
                </a:srgbClr>
              </a:gs>
              <a:gs pos="76000">
                <a:schemeClr val="accent2">
                  <a:lumMod val="50000"/>
                  <a:alpha val="2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73150" indent="0" defTabSz="1079500"/>
            <a:r>
              <a:rPr lang="ru-RU" sz="1000" dirty="0" smtClean="0"/>
              <a:t>Ивановский государственный химико-технологический университет</a:t>
            </a:r>
            <a:endParaRPr lang="ru-RU" sz="1000" dirty="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467544" y="44624"/>
            <a:ext cx="582509" cy="533967"/>
          </a:xfrm>
          <a:prstGeom prst="rect">
            <a:avLst/>
          </a:prstGeom>
          <a:blipFill dpi="0" rotWithShape="1">
            <a:blip r:embed="rId2" cstate="print">
              <a:alphaModFix amt="4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57868148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692696"/>
            <a:ext cx="2057400" cy="5433467"/>
          </a:xfrm>
          <a:prstGeom prst="rect">
            <a:avLst/>
          </a:prstGeom>
        </p:spPr>
        <p:txBody>
          <a:bodyPr vert="eaVert"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92696"/>
            <a:ext cx="6019800" cy="543346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251520" y="6453336"/>
            <a:ext cx="1224136" cy="288032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fld id="{86AB9EC9-634A-4184-A71D-0F682CB3D57B}" type="datetimeFigureOut">
              <a:rPr lang="ru-RU" smtClean="0"/>
              <a:pPr/>
              <a:t>31.10.2014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619672" y="6453336"/>
            <a:ext cx="6120680" cy="288032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874024" y="6453336"/>
            <a:ext cx="1018456" cy="288032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8E9B7F24-A03D-4239-9ABC-3D87B31A59C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79512" y="227018"/>
            <a:ext cx="8711290" cy="144000"/>
          </a:xfrm>
          <a:prstGeom prst="rect">
            <a:avLst/>
          </a:prstGeom>
          <a:gradFill flip="none" rotWithShape="1">
            <a:gsLst>
              <a:gs pos="0">
                <a:srgbClr val="9E3A38">
                  <a:alpha val="0"/>
                </a:srgbClr>
              </a:gs>
              <a:gs pos="91000">
                <a:srgbClr val="722B29">
                  <a:alpha val="3000"/>
                </a:srgbClr>
              </a:gs>
              <a:gs pos="96000">
                <a:srgbClr val="81302E">
                  <a:alpha val="0"/>
                </a:srgbClr>
              </a:gs>
              <a:gs pos="100000">
                <a:srgbClr val="6F2A28">
                  <a:alpha val="25000"/>
                </a:srgbClr>
              </a:gs>
              <a:gs pos="87000">
                <a:srgbClr val="6B2826">
                  <a:alpha val="25000"/>
                </a:srgbClr>
              </a:gs>
              <a:gs pos="47000">
                <a:srgbClr val="672725">
                  <a:alpha val="25000"/>
                </a:srgbClr>
              </a:gs>
              <a:gs pos="76000">
                <a:schemeClr val="accent2">
                  <a:lumMod val="50000"/>
                  <a:alpha val="2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73150" indent="0" defTabSz="1079500"/>
            <a:r>
              <a:rPr lang="ru-RU" sz="1000" dirty="0" smtClean="0"/>
              <a:t>Ивановский государственный химико-технологический университет</a:t>
            </a:r>
            <a:endParaRPr lang="ru-RU" sz="1000" dirty="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467544" y="44624"/>
            <a:ext cx="582509" cy="533967"/>
          </a:xfrm>
          <a:prstGeom prst="rect">
            <a:avLst/>
          </a:prstGeom>
          <a:blipFill dpi="0" rotWithShape="1">
            <a:blip r:embed="rId2" cstate="print">
              <a:alphaModFix amt="4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26674803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260297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6" r:id="rId6"/>
    <p:sldLayoutId id="2147483657" r:id="rId7"/>
    <p:sldLayoutId id="2147483659" r:id="rId8"/>
  </p:sldLayoutIdLst>
  <p:transition spd="slow">
    <p:push dir="d"/>
  </p:transition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mag.org/magazine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arch.neicon.ru/xmlui/handle/123456789/2490906" TargetMode="External"/><Relationship Id="rId4" Type="http://schemas.openxmlformats.org/officeDocument/2006/relationships/hyperlink" Target="http://news.sciencemag.org/sciencenow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НАСТОЯЩЕЕ И БУДУЩЕЕ ЭЛЕКТРОННОГО ОБУЧЕНИЯ В ИГХТУ</a:t>
            </a:r>
            <a:endParaRPr lang="ru-RU" sz="3600" b="1" dirty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555776" y="4941168"/>
            <a:ext cx="6120680" cy="10164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Проректор по учебной работе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Н.Р. Кокина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Быть в тренде!</a:t>
            </a:r>
            <a:endParaRPr lang="ru-RU" b="1" dirty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 l="33666" t="6762" r="27542" b="11238"/>
          <a:stretch>
            <a:fillRect/>
          </a:stretch>
        </p:blipFill>
        <p:spPr bwMode="auto">
          <a:xfrm>
            <a:off x="755576" y="1484784"/>
            <a:ext cx="828092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slow">
    <p:push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Кафедра «Экономии и финансов» открыла путь ЭО в ИГХТУ </a:t>
            </a:r>
            <a:r>
              <a:rPr lang="ru-RU" sz="20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(СДО «Доцент»)</a:t>
            </a:r>
            <a:endParaRPr lang="ru-RU" sz="2000" b="1" dirty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4226181" cy="302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916832"/>
            <a:ext cx="5288136" cy="3734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 r="1121" b="61646"/>
          <a:stretch>
            <a:fillRect/>
          </a:stretch>
        </p:blipFill>
        <p:spPr bwMode="auto">
          <a:xfrm>
            <a:off x="3851920" y="4725144"/>
            <a:ext cx="5098380" cy="1897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Какое оно – наше «сегодня»…</a:t>
            </a:r>
            <a:r>
              <a:rPr lang="ru-RU" sz="32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200" b="1" dirty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268760"/>
            <a:ext cx="8495266" cy="5040560"/>
          </a:xfrm>
        </p:spPr>
        <p:txBody>
          <a:bodyPr/>
          <a:lstStyle/>
          <a:p>
            <a:endParaRPr lang="ru-RU" sz="2000" b="1" dirty="0" smtClean="0">
              <a:solidFill>
                <a:srgbClr val="000066"/>
              </a:solidFill>
            </a:endParaRPr>
          </a:p>
          <a:p>
            <a:r>
              <a:rPr lang="ru-RU" sz="2000" b="1" dirty="0" smtClean="0">
                <a:solidFill>
                  <a:srgbClr val="000066"/>
                </a:solidFill>
              </a:rPr>
              <a:t>Функционируют автоматизированные системы ДО «Доцент» и «</a:t>
            </a:r>
            <a:r>
              <a:rPr lang="en-US" sz="2000" b="1" dirty="0" err="1" smtClean="0">
                <a:solidFill>
                  <a:srgbClr val="000066"/>
                </a:solidFill>
              </a:rPr>
              <a:t>Moodle</a:t>
            </a:r>
            <a:r>
              <a:rPr lang="ru-RU" sz="2000" b="1" dirty="0" smtClean="0">
                <a:solidFill>
                  <a:srgbClr val="000066"/>
                </a:solidFill>
              </a:rPr>
              <a:t>»</a:t>
            </a:r>
            <a:r>
              <a:rPr lang="ru-RU" sz="2400" dirty="0" smtClean="0"/>
              <a:t> </a:t>
            </a:r>
            <a:r>
              <a:rPr lang="ru-RU" sz="1400" b="1" dirty="0" smtClean="0">
                <a:solidFill>
                  <a:srgbClr val="000066"/>
                </a:solidFill>
              </a:rPr>
              <a:t>(</a:t>
            </a:r>
            <a:r>
              <a:rPr lang="ru-RU" sz="1400" b="1" dirty="0" err="1" smtClean="0">
                <a:solidFill>
                  <a:srgbClr val="000066"/>
                </a:solidFill>
              </a:rPr>
              <a:t>Modular</a:t>
            </a:r>
            <a:r>
              <a:rPr lang="ru-RU" sz="1400" b="1" dirty="0" smtClean="0">
                <a:solidFill>
                  <a:srgbClr val="000066"/>
                </a:solidFill>
              </a:rPr>
              <a:t> </a:t>
            </a:r>
            <a:r>
              <a:rPr lang="ru-RU" sz="1400" b="1" dirty="0" err="1" smtClean="0">
                <a:solidFill>
                  <a:srgbClr val="000066"/>
                </a:solidFill>
              </a:rPr>
              <a:t>Object-Oriented</a:t>
            </a:r>
            <a:r>
              <a:rPr lang="ru-RU" sz="1400" b="1" dirty="0" smtClean="0">
                <a:solidFill>
                  <a:srgbClr val="000066"/>
                </a:solidFill>
              </a:rPr>
              <a:t> </a:t>
            </a:r>
            <a:r>
              <a:rPr lang="ru-RU" sz="1400" b="1" dirty="0" err="1" smtClean="0">
                <a:solidFill>
                  <a:srgbClr val="000066"/>
                </a:solidFill>
              </a:rPr>
              <a:t>Dynamic</a:t>
            </a:r>
            <a:r>
              <a:rPr lang="ru-RU" sz="1400" b="1" dirty="0" smtClean="0">
                <a:solidFill>
                  <a:srgbClr val="000066"/>
                </a:solidFill>
              </a:rPr>
              <a:t> </a:t>
            </a:r>
            <a:r>
              <a:rPr lang="ru-RU" sz="1400" b="1" dirty="0" err="1" smtClean="0">
                <a:solidFill>
                  <a:srgbClr val="000066"/>
                </a:solidFill>
              </a:rPr>
              <a:t>Learning</a:t>
            </a:r>
            <a:r>
              <a:rPr lang="ru-RU" sz="1400" b="1" dirty="0" smtClean="0">
                <a:solidFill>
                  <a:srgbClr val="000066"/>
                </a:solidFill>
              </a:rPr>
              <a:t> </a:t>
            </a:r>
            <a:r>
              <a:rPr lang="ru-RU" sz="1400" b="1" dirty="0" err="1" smtClean="0">
                <a:solidFill>
                  <a:srgbClr val="000066"/>
                </a:solidFill>
              </a:rPr>
              <a:t>Environment</a:t>
            </a:r>
            <a:r>
              <a:rPr lang="ru-RU" sz="1400" b="1" dirty="0" smtClean="0">
                <a:solidFill>
                  <a:srgbClr val="000066"/>
                </a:solidFill>
              </a:rPr>
              <a:t> – Модульная Объектно-ориентированная Динамическая Обучающая Среда)</a:t>
            </a:r>
            <a:r>
              <a:rPr lang="ru-RU" sz="2400" b="1" dirty="0" smtClean="0">
                <a:solidFill>
                  <a:srgbClr val="000066"/>
                </a:solidFill>
              </a:rPr>
              <a:t>.</a:t>
            </a:r>
          </a:p>
          <a:p>
            <a:r>
              <a:rPr lang="ru-RU" sz="2400" b="1" dirty="0" smtClean="0">
                <a:solidFill>
                  <a:srgbClr val="000066"/>
                </a:solidFill>
              </a:rPr>
              <a:t> </a:t>
            </a:r>
            <a:r>
              <a:rPr lang="ru-RU" sz="2000" b="1" dirty="0" smtClean="0">
                <a:solidFill>
                  <a:srgbClr val="000066"/>
                </a:solidFill>
              </a:rPr>
              <a:t>Общее число зарегистрированных пользователей	</a:t>
            </a:r>
            <a:r>
              <a:rPr lang="ru-RU" sz="2000" b="1" dirty="0" smtClean="0">
                <a:solidFill>
                  <a:srgbClr val="660033"/>
                </a:solidFill>
              </a:rPr>
              <a:t>2863 чел</a:t>
            </a:r>
            <a:r>
              <a:rPr lang="ru-RU" sz="2000" b="1" dirty="0" smtClean="0">
                <a:solidFill>
                  <a:srgbClr val="000066"/>
                </a:solidFill>
              </a:rPr>
              <a:t>;</a:t>
            </a:r>
          </a:p>
          <a:p>
            <a:r>
              <a:rPr lang="ru-RU" sz="2000" b="1" dirty="0" smtClean="0">
                <a:solidFill>
                  <a:srgbClr val="000066"/>
                </a:solidFill>
              </a:rPr>
              <a:t>Количество зарегистрированных электронных ресурсов 									</a:t>
            </a:r>
            <a:r>
              <a:rPr lang="ru-RU" sz="2000" b="1" dirty="0" smtClean="0">
                <a:solidFill>
                  <a:srgbClr val="660033"/>
                </a:solidFill>
              </a:rPr>
              <a:t>515 ед.</a:t>
            </a:r>
            <a:endParaRPr lang="en-US" sz="2000" b="1" dirty="0" smtClean="0">
              <a:solidFill>
                <a:srgbClr val="660033"/>
              </a:solidFill>
            </a:endParaRPr>
          </a:p>
          <a:p>
            <a:pPr>
              <a:buNone/>
            </a:pPr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4" name="Picture 2" descr="D:\МоиДокументы\Ученый Совет ИГХТУ\УС октябрь 2014\Регистрационное свидетельств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645024"/>
            <a:ext cx="2160240" cy="297181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3" descr="D:\МоиДокументы\Ученый Совет ИГХТУ\УС октябрь 2014\Секртиф    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3717032"/>
            <a:ext cx="1969334" cy="291866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436096" y="4869160"/>
            <a:ext cx="3096344" cy="163121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66"/>
                </a:solidFill>
              </a:rPr>
              <a:t>ПОРЯДОК</a:t>
            </a:r>
            <a:br>
              <a:rPr lang="ru-RU" sz="2000" b="1" dirty="0" smtClean="0">
                <a:solidFill>
                  <a:srgbClr val="000066"/>
                </a:solidFill>
              </a:rPr>
            </a:br>
            <a:r>
              <a:rPr lang="ru-RU" sz="2000" b="1" dirty="0" smtClean="0">
                <a:solidFill>
                  <a:srgbClr val="000066"/>
                </a:solidFill>
              </a:rPr>
              <a:t>разработки и применения электронных образовательных ресурсов ИГХТУ</a:t>
            </a:r>
            <a:endParaRPr lang="ru-RU" sz="2000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 spd="slow">
    <p:push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  <a:lum bright="40000"/>
          </a:blip>
          <a:srcRect t="16690" r="7964" b="20257"/>
          <a:stretch>
            <a:fillRect/>
          </a:stretch>
        </p:blipFill>
        <p:spPr bwMode="auto">
          <a:xfrm>
            <a:off x="2204573" y="3140968"/>
            <a:ext cx="6939427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Какое оно – наше «сегодня»…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noFill/>
        </p:spPr>
        <p:txBody>
          <a:bodyPr anchor="t"/>
          <a:lstStyle/>
          <a:p>
            <a:r>
              <a:rPr lang="ru-RU" sz="1600" b="1" dirty="0" smtClean="0">
                <a:solidFill>
                  <a:srgbClr val="000066"/>
                </a:solidFill>
              </a:rPr>
              <a:t>Доступ к электронно-библиотечным системам из любой точки, в которой имеется доступ к сети Интернет: издательство «Лань»,  «</a:t>
            </a:r>
            <a:r>
              <a:rPr lang="ru-RU" sz="1600" b="1" dirty="0" err="1" smtClean="0">
                <a:solidFill>
                  <a:srgbClr val="000066"/>
                </a:solidFill>
              </a:rPr>
              <a:t>Библиотех</a:t>
            </a:r>
            <a:r>
              <a:rPr lang="ru-RU" sz="1600" b="1" dirty="0" smtClean="0">
                <a:solidFill>
                  <a:srgbClr val="000066"/>
                </a:solidFill>
              </a:rPr>
              <a:t>» (более 8000 электронных книг ) , «</a:t>
            </a:r>
            <a:r>
              <a:rPr lang="ru-RU" sz="1600" b="1" dirty="0" err="1" smtClean="0">
                <a:solidFill>
                  <a:srgbClr val="000066"/>
                </a:solidFill>
              </a:rPr>
              <a:t>Руконт</a:t>
            </a:r>
            <a:r>
              <a:rPr lang="ru-RU" sz="1600" b="1" dirty="0" smtClean="0">
                <a:solidFill>
                  <a:srgbClr val="000066"/>
                </a:solidFill>
              </a:rPr>
              <a:t>»  (учебные пособия 157 вузов и 148 издательств) </a:t>
            </a:r>
          </a:p>
          <a:p>
            <a:r>
              <a:rPr lang="ru-RU" sz="1600" b="1" dirty="0" smtClean="0">
                <a:solidFill>
                  <a:srgbClr val="000066"/>
                </a:solidFill>
              </a:rPr>
              <a:t>Доступ к зарубежным периодическим научным изданиям: </a:t>
            </a:r>
            <a:r>
              <a:rPr lang="en-US" sz="1600" b="1" dirty="0" smtClean="0">
                <a:solidFill>
                  <a:srgbClr val="000066"/>
                </a:solidFill>
              </a:rPr>
              <a:t>Springer</a:t>
            </a:r>
            <a:r>
              <a:rPr lang="ru-RU" sz="1600" b="1" dirty="0" smtClean="0">
                <a:solidFill>
                  <a:srgbClr val="000066"/>
                </a:solidFill>
              </a:rPr>
              <a:t>, </a:t>
            </a:r>
            <a:r>
              <a:rPr lang="en-US" sz="1600" b="1" dirty="0" smtClean="0">
                <a:solidFill>
                  <a:srgbClr val="000066"/>
                </a:solidFill>
              </a:rPr>
              <a:t>Royal Society of Chemistry</a:t>
            </a:r>
            <a:r>
              <a:rPr lang="ru-RU" sz="1600" b="1" dirty="0" smtClean="0">
                <a:solidFill>
                  <a:srgbClr val="000066"/>
                </a:solidFill>
              </a:rPr>
              <a:t>,  </a:t>
            </a:r>
            <a:r>
              <a:rPr lang="en-US" sz="1600" b="1" dirty="0" smtClean="0">
                <a:solidFill>
                  <a:srgbClr val="000066"/>
                </a:solidFill>
              </a:rPr>
              <a:t>Science</a:t>
            </a:r>
            <a:r>
              <a:rPr lang="ru-RU" sz="1600" b="1" dirty="0" smtClean="0">
                <a:solidFill>
                  <a:srgbClr val="000066"/>
                </a:solidFill>
              </a:rPr>
              <a:t> </a:t>
            </a:r>
            <a:r>
              <a:rPr lang="en-US" sz="1600" b="1" dirty="0" smtClean="0">
                <a:solidFill>
                  <a:srgbClr val="000066"/>
                </a:solidFill>
              </a:rPr>
              <a:t> </a:t>
            </a:r>
            <a:r>
              <a:rPr lang="ru-RU" sz="1600" b="1" dirty="0" smtClean="0">
                <a:solidFill>
                  <a:srgbClr val="000066"/>
                </a:solidFill>
              </a:rPr>
              <a:t>(журнал</a:t>
            </a:r>
            <a:r>
              <a:rPr lang="en-US" sz="1600" b="1" dirty="0" smtClean="0">
                <a:solidFill>
                  <a:srgbClr val="000066"/>
                </a:solidFill>
              </a:rPr>
              <a:t> «</a:t>
            </a:r>
            <a:r>
              <a:rPr lang="en-US" sz="1600" b="1" u="sng" dirty="0" smtClean="0">
                <a:solidFill>
                  <a:srgbClr val="000066"/>
                </a:solidFill>
                <a:hlinkClick r:id="rId3"/>
              </a:rPr>
              <a:t>Science</a:t>
            </a:r>
            <a:r>
              <a:rPr lang="en-US" sz="1600" b="1" dirty="0" smtClean="0">
                <a:solidFill>
                  <a:srgbClr val="000066"/>
                </a:solidFill>
              </a:rPr>
              <a:t>»,</a:t>
            </a:r>
            <a:r>
              <a:rPr lang="ru-RU" sz="1600" b="1" dirty="0" smtClean="0">
                <a:solidFill>
                  <a:srgbClr val="000066"/>
                </a:solidFill>
              </a:rPr>
              <a:t> ресурс</a:t>
            </a:r>
            <a:r>
              <a:rPr lang="en-US" sz="1600" b="1" dirty="0" smtClean="0">
                <a:solidFill>
                  <a:srgbClr val="000066"/>
                </a:solidFill>
              </a:rPr>
              <a:t>«</a:t>
            </a:r>
            <a:r>
              <a:rPr lang="en-US" sz="1600" b="1" u="sng" dirty="0" smtClean="0">
                <a:solidFill>
                  <a:srgbClr val="000066"/>
                </a:solidFill>
                <a:hlinkClick r:id="rId4"/>
              </a:rPr>
              <a:t>Science NOW</a:t>
            </a:r>
            <a:r>
              <a:rPr lang="en-US" sz="1600" b="1" dirty="0" smtClean="0">
                <a:solidFill>
                  <a:srgbClr val="000066"/>
                </a:solidFill>
              </a:rPr>
              <a:t>»</a:t>
            </a:r>
            <a:r>
              <a:rPr lang="ru-RU" sz="1600" b="1" dirty="0" smtClean="0">
                <a:solidFill>
                  <a:srgbClr val="000066"/>
                </a:solidFill>
              </a:rPr>
              <a:t>,</a:t>
            </a:r>
            <a:r>
              <a:rPr lang="en-US" sz="1600" b="1" dirty="0" smtClean="0">
                <a:solidFill>
                  <a:srgbClr val="000066"/>
                </a:solidFill>
              </a:rPr>
              <a:t> </a:t>
            </a:r>
            <a:r>
              <a:rPr lang="ru-RU" sz="1600" b="1" dirty="0" smtClean="0">
                <a:solidFill>
                  <a:srgbClr val="000066"/>
                </a:solidFill>
              </a:rPr>
              <a:t>архив журнала «</a:t>
            </a:r>
            <a:r>
              <a:rPr lang="ru-RU" sz="1600" b="1" u="sng" dirty="0" err="1" smtClean="0">
                <a:solidFill>
                  <a:srgbClr val="000066"/>
                </a:solidFill>
                <a:hlinkClick r:id="rId5"/>
              </a:rPr>
              <a:t>Science</a:t>
            </a:r>
            <a:r>
              <a:rPr lang="ru-RU" sz="1600" b="1" dirty="0" smtClean="0">
                <a:solidFill>
                  <a:srgbClr val="000066"/>
                </a:solidFill>
              </a:rPr>
              <a:t>»),  </a:t>
            </a:r>
            <a:r>
              <a:rPr lang="en-US" sz="1600" b="1" dirty="0" smtClean="0">
                <a:solidFill>
                  <a:srgbClr val="000066"/>
                </a:solidFill>
              </a:rPr>
              <a:t>Wiley</a:t>
            </a:r>
            <a:r>
              <a:rPr lang="ru-RU" sz="1600" b="1" dirty="0" smtClean="0">
                <a:solidFill>
                  <a:srgbClr val="000066"/>
                </a:solidFill>
              </a:rPr>
              <a:t>, архив научных статей до 1996 года,  </a:t>
            </a:r>
            <a:r>
              <a:rPr lang="en-US" sz="1600" b="1" dirty="0" smtClean="0">
                <a:solidFill>
                  <a:srgbClr val="000066"/>
                </a:solidFill>
              </a:rPr>
              <a:t>Nature</a:t>
            </a:r>
            <a:r>
              <a:rPr lang="ru-RU" sz="1600" b="1" dirty="0" smtClean="0">
                <a:solidFill>
                  <a:srgbClr val="000066"/>
                </a:solidFill>
              </a:rPr>
              <a:t>, архив журнала с 4.11.1869 по 31.12.2011 г.г., </a:t>
            </a:r>
            <a:r>
              <a:rPr lang="en-US" sz="1600" b="1" dirty="0" smtClean="0">
                <a:solidFill>
                  <a:srgbClr val="000066"/>
                </a:solidFill>
              </a:rPr>
              <a:t>Annual Reviews</a:t>
            </a:r>
            <a:r>
              <a:rPr lang="ru-RU" sz="1600" b="1" dirty="0" smtClean="0">
                <a:solidFill>
                  <a:srgbClr val="000066"/>
                </a:solidFill>
              </a:rPr>
              <a:t>, (архив с 1936 по 2006 гг.),</a:t>
            </a:r>
            <a:r>
              <a:rPr lang="en-US" sz="1600" b="1" dirty="0" smtClean="0">
                <a:solidFill>
                  <a:srgbClr val="000066"/>
                </a:solidFill>
              </a:rPr>
              <a:t> Institute of Physics,</a:t>
            </a:r>
            <a:r>
              <a:rPr lang="ru-RU" sz="1600" b="1" dirty="0" smtClean="0">
                <a:solidFill>
                  <a:srgbClr val="000066"/>
                </a:solidFill>
              </a:rPr>
              <a:t> (архив журналов),</a:t>
            </a:r>
            <a:r>
              <a:rPr lang="en-US" sz="1600" b="1" dirty="0" smtClean="0">
                <a:solidFill>
                  <a:srgbClr val="000066"/>
                </a:solidFill>
              </a:rPr>
              <a:t> </a:t>
            </a:r>
            <a:r>
              <a:rPr lang="en-US" sz="1600" b="1" dirty="0" err="1" smtClean="0">
                <a:solidFill>
                  <a:srgbClr val="000066"/>
                </a:solidFill>
              </a:rPr>
              <a:t>Taylor&amp;Francis</a:t>
            </a:r>
            <a:r>
              <a:rPr lang="en-US" sz="1600" b="1" dirty="0" smtClean="0">
                <a:solidFill>
                  <a:srgbClr val="000066"/>
                </a:solidFill>
              </a:rPr>
              <a:t> group </a:t>
            </a:r>
            <a:r>
              <a:rPr lang="ru-RU" sz="1600" b="1" dirty="0" smtClean="0">
                <a:solidFill>
                  <a:srgbClr val="000066"/>
                </a:solidFill>
              </a:rPr>
              <a:t>(архив журналов),  </a:t>
            </a:r>
            <a:r>
              <a:rPr lang="en-US" sz="1600" b="1" dirty="0" smtClean="0">
                <a:solidFill>
                  <a:srgbClr val="000066"/>
                </a:solidFill>
              </a:rPr>
              <a:t>Web of Science </a:t>
            </a:r>
            <a:r>
              <a:rPr lang="ru-RU" sz="1600" b="1" dirty="0" smtClean="0">
                <a:solidFill>
                  <a:srgbClr val="000066"/>
                </a:solidFill>
              </a:rPr>
              <a:t>(доступ к вспомогательным инструментам, а также обучающим материалам по продуктам компании </a:t>
            </a:r>
            <a:r>
              <a:rPr lang="ru-RU" sz="1600" b="1" dirty="0" err="1" smtClean="0">
                <a:solidFill>
                  <a:srgbClr val="000066"/>
                </a:solidFill>
              </a:rPr>
              <a:t>Thomson</a:t>
            </a:r>
            <a:r>
              <a:rPr lang="ru-RU" sz="1600" b="1" dirty="0" smtClean="0">
                <a:solidFill>
                  <a:srgbClr val="000066"/>
                </a:solidFill>
              </a:rPr>
              <a:t> </a:t>
            </a:r>
            <a:r>
              <a:rPr lang="ru-RU" sz="1600" b="1" dirty="0" err="1" smtClean="0">
                <a:solidFill>
                  <a:srgbClr val="000066"/>
                </a:solidFill>
              </a:rPr>
              <a:t>Reuters</a:t>
            </a:r>
            <a:r>
              <a:rPr lang="ru-RU" sz="1600" b="1" dirty="0" smtClean="0">
                <a:solidFill>
                  <a:srgbClr val="000066"/>
                </a:solidFill>
              </a:rPr>
              <a:t>) </a:t>
            </a:r>
          </a:p>
          <a:p>
            <a:r>
              <a:rPr lang="ru-RU" sz="1600" b="1" dirty="0" smtClean="0">
                <a:solidFill>
                  <a:srgbClr val="000066"/>
                </a:solidFill>
              </a:rPr>
              <a:t>В локальной сети вуза имеется:  Реферативный журнал «Химия», доступ к полнотекстовым базам данных:  диссертаций, </a:t>
            </a:r>
            <a:r>
              <a:rPr lang="ru-RU" sz="1600" b="1" dirty="0" err="1" smtClean="0">
                <a:solidFill>
                  <a:srgbClr val="000066"/>
                </a:solidFill>
              </a:rPr>
              <a:t>внутривузовских</a:t>
            </a:r>
            <a:r>
              <a:rPr lang="ru-RU" sz="1600" b="1" dirty="0" smtClean="0">
                <a:solidFill>
                  <a:srgbClr val="000066"/>
                </a:solidFill>
              </a:rPr>
              <a:t> изданий,  научных журналов, издаваемых в вузе.</a:t>
            </a:r>
          </a:p>
          <a:p>
            <a:r>
              <a:rPr lang="ru-RU" sz="1600" b="1" dirty="0" smtClean="0">
                <a:solidFill>
                  <a:srgbClr val="000066"/>
                </a:solidFill>
              </a:rPr>
              <a:t>Доступ к библиографическим базам данных:  «Электронный каталог» (доступно через Интернет),  «Труды преподавателей ИГХТУ»  (доступно через Интернет) , «Персоналий», «Экология», «Высшая школа» .</a:t>
            </a:r>
          </a:p>
          <a:p>
            <a:endParaRPr lang="ru-RU" sz="16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 spd="slow">
    <p:push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Телемост абитуриентов 2014 </a:t>
            </a:r>
            <a:br>
              <a:rPr lang="ru-RU" sz="28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ВГУП «Исток».  Проект Приемной комиссии</a:t>
            </a:r>
            <a:endParaRPr lang="ru-RU" sz="2800" b="1" dirty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4727" y="1628775"/>
            <a:ext cx="623993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792088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Какое оно – наше «сегодня»… Обсуждение презентации с помощью функционала </a:t>
            </a:r>
            <a:r>
              <a:rPr lang="en-US" sz="2400" b="1" dirty="0" err="1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BigBlueButton</a:t>
            </a:r>
            <a:r>
              <a:rPr lang="ru-RU" sz="24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24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b="1" dirty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73424"/>
            <a:ext cx="8496944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8680"/>
            <a:ext cx="8890801" cy="79208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Какое оно – наше «сегодня»…</a:t>
            </a:r>
            <a:r>
              <a:rPr lang="ru-RU" sz="40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/>
              <a:t> </a:t>
            </a:r>
            <a:r>
              <a:rPr lang="ru-RU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http://edu.isuct.ru)</a:t>
            </a:r>
            <a:endParaRPr lang="ru-RU" b="1" dirty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Группа 6"/>
          <p:cNvGrpSpPr/>
          <p:nvPr/>
        </p:nvGrpSpPr>
        <p:grpSpPr>
          <a:xfrm>
            <a:off x="251520" y="1412776"/>
            <a:ext cx="4752528" cy="2232248"/>
            <a:chOff x="755576" y="1916832"/>
            <a:chExt cx="7998025" cy="39782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5576" y="1916832"/>
              <a:ext cx="7998025" cy="3978200"/>
            </a:xfrm>
            <a:prstGeom prst="rect">
              <a:avLst/>
            </a:prstGeom>
            <a:ln w="19050">
              <a:solidFill>
                <a:schemeClr val="accent2">
                  <a:lumMod val="50000"/>
                </a:schemeClr>
              </a:solidFill>
              <a:miter lim="800000"/>
              <a:headEnd/>
              <a:tailEnd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6" name="Прямоугольник 5"/>
            <p:cNvSpPr/>
            <p:nvPr/>
          </p:nvSpPr>
          <p:spPr>
            <a:xfrm>
              <a:off x="7095852" y="1919167"/>
              <a:ext cx="1589313" cy="20497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394" y="2384461"/>
            <a:ext cx="6892094" cy="4473539"/>
          </a:xfrm>
        </p:spPr>
      </p:pic>
    </p:spTree>
    <p:extLst>
      <p:ext uri="{BB962C8B-B14F-4D97-AF65-F5344CB8AC3E}">
        <p14:creationId xmlns="" xmlns:p14="http://schemas.microsoft.com/office/powerpoint/2010/main" val="427556632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7914436" cy="792088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Какое оно – наше «сегодня»…Внедрение системы </a:t>
            </a:r>
            <a:r>
              <a:rPr lang="en-US" sz="2400" b="1" dirty="0" err="1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Moodle</a:t>
            </a:r>
            <a:r>
              <a:rPr lang="ru-RU" sz="24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кафедре «Финансы и кредит»</a:t>
            </a:r>
            <a:endParaRPr lang="ru-RU" sz="2400" b="1" dirty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95535" y="1397000"/>
          <a:ext cx="8568954" cy="47599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60241"/>
                <a:gridCol w="2736304"/>
                <a:gridCol w="3672409"/>
              </a:tblGrid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/>
                        <a:t>Наименование этапа</a:t>
                      </a:r>
                      <a:endParaRPr lang="ru-RU" sz="1600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/>
                        <a:t>Срок реализации</a:t>
                      </a:r>
                      <a:endParaRPr lang="ru-RU" sz="160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/>
                        <a:t>Примечание</a:t>
                      </a:r>
                      <a:endParaRPr lang="ru-RU" sz="1600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66"/>
                          </a:solidFill>
                        </a:rPr>
                        <a:t>Регистрация преподавателей кафедры в системе </a:t>
                      </a:r>
                      <a:r>
                        <a:rPr lang="en-US" sz="1600" b="1" dirty="0" err="1">
                          <a:solidFill>
                            <a:srgbClr val="000066"/>
                          </a:solidFill>
                        </a:rPr>
                        <a:t>Moodle</a:t>
                      </a:r>
                      <a:endParaRPr lang="ru-RU" sz="1600" b="1" dirty="0">
                        <a:solidFill>
                          <a:srgbClr val="000066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66"/>
                          </a:solidFill>
                        </a:rPr>
                        <a:t>Май 2014 г.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66"/>
                          </a:solidFill>
                        </a:rPr>
                        <a:t>(выполнено)</a:t>
                      </a:r>
                      <a:endParaRPr lang="ru-RU" sz="1600" b="1" dirty="0">
                        <a:solidFill>
                          <a:srgbClr val="000066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66"/>
                          </a:solidFill>
                        </a:rPr>
                        <a:t>Все преподаватели кафедры финансов и кредита зарегистрированы в системе</a:t>
                      </a:r>
                      <a:endParaRPr lang="ru-RU" sz="1600" b="1" dirty="0">
                        <a:solidFill>
                          <a:srgbClr val="000066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6939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66"/>
                          </a:solidFill>
                        </a:rPr>
                        <a:t>Создание и наполнение курсов, закрепленных за кафедрой финансов и кредита</a:t>
                      </a:r>
                      <a:endParaRPr lang="ru-RU" sz="1600" b="1" dirty="0">
                        <a:solidFill>
                          <a:srgbClr val="000066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66"/>
                          </a:solidFill>
                        </a:rPr>
                        <a:t>Создание курсов и банка тестов  -  май – середина июня 2014 года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66"/>
                          </a:solidFill>
                        </a:rPr>
                        <a:t>Наполнение курсов методическими материалами – август – сентябрь 2014 </a:t>
                      </a:r>
                      <a:r>
                        <a:rPr lang="ru-RU" sz="1600" b="1" dirty="0" smtClean="0">
                          <a:solidFill>
                            <a:srgbClr val="000066"/>
                          </a:solidFill>
                        </a:rPr>
                        <a:t>года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66"/>
                          </a:solidFill>
                        </a:rPr>
                        <a:t>(выполнено)</a:t>
                      </a:r>
                      <a:endParaRPr lang="ru-RU" sz="1600" b="1" dirty="0">
                        <a:solidFill>
                          <a:srgbClr val="000066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66"/>
                          </a:solidFill>
                        </a:rPr>
                        <a:t>Каждый преподаватель кафедры финансов и кредита несет ответственность за свои учебные курсы, обновляет банк тестов, методические материалы. Необходимо делать это непрерывно и самостоятельно.</a:t>
                      </a:r>
                      <a:endParaRPr lang="ru-RU" sz="1600" b="1" dirty="0">
                        <a:solidFill>
                          <a:srgbClr val="000066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66"/>
                          </a:solidFill>
                        </a:rPr>
                        <a:t>Регистрация студентов в системе</a:t>
                      </a:r>
                      <a:endParaRPr lang="ru-RU" sz="1600" b="1">
                        <a:solidFill>
                          <a:srgbClr val="000066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66"/>
                          </a:solidFill>
                        </a:rPr>
                        <a:t>С начала учебного 2014/2015 года </a:t>
                      </a:r>
                      <a:endParaRPr lang="ru-RU" sz="1600" b="1" dirty="0">
                        <a:solidFill>
                          <a:srgbClr val="000066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66"/>
                          </a:solidFill>
                        </a:rPr>
                        <a:t>Студенты регистрируются самостоятельно, получив от преподавателя кодовое слово</a:t>
                      </a:r>
                      <a:endParaRPr lang="ru-RU" sz="1600" b="1" dirty="0">
                        <a:solidFill>
                          <a:srgbClr val="000066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66"/>
                          </a:solidFill>
                        </a:rPr>
                        <a:t>Использование системы</a:t>
                      </a:r>
                      <a:endParaRPr lang="ru-RU" sz="1600" b="1">
                        <a:solidFill>
                          <a:srgbClr val="000066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66"/>
                          </a:solidFill>
                        </a:rPr>
                        <a:t>С мая 2014 года (работа ведется в настоящее время)</a:t>
                      </a:r>
                      <a:endParaRPr lang="ru-RU" sz="1600" b="1">
                        <a:solidFill>
                          <a:srgbClr val="000066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66"/>
                          </a:solidFill>
                        </a:rPr>
                        <a:t>Система используется</a:t>
                      </a:r>
                      <a:r>
                        <a:rPr lang="ru-RU" sz="1600" b="1" baseline="0" dirty="0" smtClean="0">
                          <a:solidFill>
                            <a:srgbClr val="000066"/>
                          </a:solidFill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rgbClr val="000066"/>
                          </a:solidFill>
                        </a:rPr>
                        <a:t>с начала </a:t>
                      </a:r>
                      <a:r>
                        <a:rPr lang="ru-RU" sz="1600" b="1" dirty="0">
                          <a:solidFill>
                            <a:srgbClr val="000066"/>
                          </a:solidFill>
                        </a:rPr>
                        <a:t>2014/2015 учебного </a:t>
                      </a:r>
                      <a:r>
                        <a:rPr lang="ru-RU" sz="1600" b="1" dirty="0" smtClean="0">
                          <a:solidFill>
                            <a:srgbClr val="000066"/>
                          </a:solidFill>
                        </a:rPr>
                        <a:t>года для студентов дневного и заочного отделения</a:t>
                      </a:r>
                      <a:endParaRPr lang="ru-RU" sz="1600" b="1" dirty="0">
                        <a:solidFill>
                          <a:srgbClr val="000066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923928" y="6309320"/>
            <a:ext cx="4880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Слайд предоставлен </a:t>
            </a:r>
            <a:r>
              <a:rPr lang="ru-RU" b="1" dirty="0" err="1" smtClean="0">
                <a:solidFill>
                  <a:srgbClr val="C00000"/>
                </a:solidFill>
              </a:rPr>
              <a:t>д.э.н</a:t>
            </a:r>
            <a:r>
              <a:rPr lang="ru-RU" b="1" dirty="0" smtClean="0">
                <a:solidFill>
                  <a:srgbClr val="C00000"/>
                </a:solidFill>
              </a:rPr>
              <a:t>. Астраханцевой И.А.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Какое оно – наше «сегодня»… Дистанционный экзамен прием 2014</a:t>
            </a:r>
            <a:endParaRPr lang="ru-RU" sz="2800" b="1" dirty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48264" y="1520455"/>
            <a:ext cx="1941271" cy="216024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901520" y="1672438"/>
            <a:ext cx="1941271" cy="216024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7053920" y="1824838"/>
            <a:ext cx="1941271" cy="216024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892990" y="1550783"/>
            <a:ext cx="1941271" cy="216024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412776"/>
            <a:ext cx="7308304" cy="5309229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280900666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 работы в области ЭО </a:t>
            </a:r>
            <a:br>
              <a:rPr lang="ru-RU" sz="28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2014/2015 учебном году</a:t>
            </a:r>
            <a:endParaRPr lang="ru-RU" sz="2800" b="1" dirty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/>
          <a:lstStyle/>
          <a:p>
            <a:r>
              <a:rPr lang="ru-RU" sz="1800" b="1" dirty="0" smtClean="0">
                <a:solidFill>
                  <a:srgbClr val="000066"/>
                </a:solidFill>
              </a:rPr>
              <a:t>Введение в педагогическую практику технологий ЭО. Организация самостоятельной работы студентов в сочетании очных и дистанционных форм коммуникации (ФГОС).</a:t>
            </a:r>
          </a:p>
          <a:p>
            <a:r>
              <a:rPr lang="ru-RU" sz="1800" b="1" dirty="0" smtClean="0">
                <a:solidFill>
                  <a:srgbClr val="000066"/>
                </a:solidFill>
              </a:rPr>
              <a:t>Разработка электронных курсов по дисциплинам кафедр. Пополнение библиотеки электронных образовательных ресурсов.</a:t>
            </a:r>
          </a:p>
          <a:p>
            <a:r>
              <a:rPr lang="ru-RU" sz="1800" b="1" dirty="0" smtClean="0">
                <a:solidFill>
                  <a:srgbClr val="000066"/>
                </a:solidFill>
              </a:rPr>
              <a:t>Приобретение оборудования для реализации элементов ЭО.</a:t>
            </a:r>
          </a:p>
          <a:p>
            <a:r>
              <a:rPr lang="ru-RU" sz="1800" b="1" dirty="0" smtClean="0">
                <a:solidFill>
                  <a:srgbClr val="000066"/>
                </a:solidFill>
              </a:rPr>
              <a:t>Создание «Экспертного центра» Научно-методического совета.</a:t>
            </a:r>
          </a:p>
          <a:p>
            <a:r>
              <a:rPr lang="ru-RU" sz="1800" b="1" dirty="0" smtClean="0">
                <a:solidFill>
                  <a:srgbClr val="000066"/>
                </a:solidFill>
              </a:rPr>
              <a:t>Организация повышения квалификации преподавателей. Предлагаемая тематика: «Информационные технологии в профессиональной деятельности преподавателя», «Современные подходы к разработке электронных образовательных ресурсов. Использование СДО </a:t>
            </a:r>
            <a:r>
              <a:rPr lang="en-US" sz="1800" b="1" dirty="0" err="1" smtClean="0">
                <a:solidFill>
                  <a:srgbClr val="000066"/>
                </a:solidFill>
              </a:rPr>
              <a:t>Moodle</a:t>
            </a:r>
            <a:r>
              <a:rPr lang="ru-RU" sz="1800" b="1" dirty="0" smtClean="0">
                <a:solidFill>
                  <a:srgbClr val="000066"/>
                </a:solidFill>
              </a:rPr>
              <a:t>».</a:t>
            </a:r>
          </a:p>
          <a:p>
            <a:r>
              <a:rPr lang="ru-RU" sz="1800" b="1" dirty="0" smtClean="0">
                <a:solidFill>
                  <a:srgbClr val="000066"/>
                </a:solidFill>
              </a:rPr>
              <a:t>Совершенствование методов и технологий разработки электронного образовательного </a:t>
            </a:r>
            <a:r>
              <a:rPr lang="ru-RU" sz="1800" b="1" dirty="0" err="1" smtClean="0">
                <a:solidFill>
                  <a:srgbClr val="000066"/>
                </a:solidFill>
              </a:rPr>
              <a:t>контента</a:t>
            </a:r>
            <a:r>
              <a:rPr lang="ru-RU" sz="1800" b="1" dirty="0" smtClean="0">
                <a:solidFill>
                  <a:srgbClr val="000066"/>
                </a:solidFill>
              </a:rPr>
              <a:t>.</a:t>
            </a:r>
          </a:p>
          <a:p>
            <a:r>
              <a:rPr lang="ru-RU" sz="1800" b="1" dirty="0" smtClean="0">
                <a:solidFill>
                  <a:srgbClr val="000066"/>
                </a:solidFill>
              </a:rPr>
              <a:t>Внедрение платформы видеоконференций </a:t>
            </a:r>
            <a:r>
              <a:rPr lang="en-US" sz="1800" b="1" dirty="0" err="1" smtClean="0">
                <a:solidFill>
                  <a:srgbClr val="000066"/>
                </a:solidFill>
              </a:rPr>
              <a:t>BigBlueButton</a:t>
            </a:r>
            <a:r>
              <a:rPr lang="en-US" sz="1800" b="1" dirty="0" smtClean="0">
                <a:solidFill>
                  <a:srgbClr val="000066"/>
                </a:solidFill>
              </a:rPr>
              <a:t> </a:t>
            </a:r>
            <a:r>
              <a:rPr lang="ru-RU" sz="1800" b="1" dirty="0" smtClean="0">
                <a:solidFill>
                  <a:srgbClr val="000066"/>
                </a:solidFill>
              </a:rPr>
              <a:t>в  образовательный процесс. </a:t>
            </a:r>
          </a:p>
          <a:p>
            <a:r>
              <a:rPr lang="ru-RU" sz="1800" b="1" dirty="0" smtClean="0">
                <a:solidFill>
                  <a:srgbClr val="000066"/>
                </a:solidFill>
              </a:rPr>
              <a:t>Разработка и внедрение мер стимулирования применения форм ЭО в учебном процессе</a:t>
            </a:r>
          </a:p>
          <a:p>
            <a:endParaRPr lang="ru-RU" sz="2000" b="1" dirty="0" smtClean="0">
              <a:solidFill>
                <a:srgbClr val="000066"/>
              </a:solidFill>
            </a:endParaRPr>
          </a:p>
          <a:p>
            <a:endParaRPr lang="ru-RU" sz="20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>
    <p:push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8567273" cy="72008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Федерального закона от 29 декабря 2012 г. </a:t>
            </a:r>
            <a:r>
              <a:rPr lang="ru-RU" sz="2400" b="1" dirty="0" err="1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</a:t>
            </a:r>
            <a:r>
              <a:rPr lang="ru-RU" sz="24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273 - ФЗ </a:t>
            </a:r>
            <a:br>
              <a:rPr lang="ru-RU" sz="24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«Об образовании в Российской Федерации», часть 1 статья 16</a:t>
            </a:r>
            <a:endParaRPr lang="ru-RU" sz="2400" b="1" dirty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b="1" dirty="0" smtClean="0">
                <a:solidFill>
                  <a:srgbClr val="000066"/>
                </a:solidFill>
              </a:rPr>
              <a:t>Электронное обучение (ЭО) – организация образовательного процесса с применением содержащейся в базах данных и используемой при реализации  образовательных программ информации и обеспечивающих ее обработку информационных технологий, технических средств, а также информационно –телекоммуникационных сетей, обеспечивающих передачу по линиям связи указанной информации, взаимодействие участников образовательного процесса.</a:t>
            </a:r>
          </a:p>
          <a:p>
            <a:r>
              <a:rPr lang="ru-RU" sz="2000" b="1" dirty="0" smtClean="0">
                <a:solidFill>
                  <a:srgbClr val="000066"/>
                </a:solidFill>
              </a:rPr>
              <a:t>Дистанционные образовательные технологии (ДОТ) – образовательные технологии, реализуемые в основном с применением информационно-телекоммуникационных сетей при опосредованном(на расстоянии) взаимодействии обучающихся и педагогических работников.</a:t>
            </a:r>
          </a:p>
          <a:p>
            <a:endParaRPr lang="ru-RU" sz="1600" dirty="0"/>
          </a:p>
        </p:txBody>
      </p:sp>
    </p:spTree>
  </p:cSld>
  <p:clrMapOvr>
    <a:masterClrMapping/>
  </p:clrMapOvr>
  <p:transition spd="slow">
    <p:push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ru-RU" dirty="0" err="1" smtClean="0"/>
              <a:t>Кокина</a:t>
            </a:r>
            <a:r>
              <a:rPr lang="ru-RU" dirty="0" smtClean="0"/>
              <a:t> Н.Р. 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ru-RU" dirty="0" smtClean="0"/>
              <a:t>Проректор </a:t>
            </a:r>
            <a:r>
              <a:rPr lang="ru-RU" smtClean="0"/>
              <a:t>по учебной </a:t>
            </a:r>
            <a:r>
              <a:rPr lang="ru-RU" dirty="0" smtClean="0"/>
              <a:t>работе ИГХТУ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9" y="1340768"/>
            <a:ext cx="5760640" cy="3096344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000066"/>
                </a:solidFill>
              </a:rPr>
              <a:t>Выражаю глубокую признательность</a:t>
            </a:r>
            <a:br>
              <a:rPr lang="ru-RU" sz="2400" b="1" dirty="0" smtClean="0">
                <a:solidFill>
                  <a:srgbClr val="000066"/>
                </a:solidFill>
              </a:rPr>
            </a:br>
            <a:r>
              <a:rPr lang="ru-RU" sz="2400" b="1" dirty="0" smtClean="0">
                <a:solidFill>
                  <a:srgbClr val="000066"/>
                </a:solidFill>
              </a:rPr>
              <a:t>	преподавателям ИГХТУ за участие в развитии ЭО;</a:t>
            </a:r>
            <a:br>
              <a:rPr lang="ru-RU" sz="2400" b="1" dirty="0" smtClean="0">
                <a:solidFill>
                  <a:srgbClr val="000066"/>
                </a:solidFill>
              </a:rPr>
            </a:br>
            <a:r>
              <a:rPr lang="ru-RU" sz="2400" b="1" dirty="0" smtClean="0">
                <a:solidFill>
                  <a:srgbClr val="000066"/>
                </a:solidFill>
              </a:rPr>
              <a:t>	В.И. </a:t>
            </a:r>
            <a:r>
              <a:rPr lang="ru-RU" sz="2400" b="1" dirty="0" err="1" smtClean="0">
                <a:solidFill>
                  <a:srgbClr val="000066"/>
                </a:solidFill>
              </a:rPr>
              <a:t>Светцову</a:t>
            </a:r>
            <a:r>
              <a:rPr lang="ru-RU" sz="2400" b="1" dirty="0" smtClean="0">
                <a:solidFill>
                  <a:srgbClr val="000066"/>
                </a:solidFill>
              </a:rPr>
              <a:t>, А.А. Смирнову,</a:t>
            </a:r>
            <a:br>
              <a:rPr lang="ru-RU" sz="2400" b="1" dirty="0" smtClean="0">
                <a:solidFill>
                  <a:srgbClr val="000066"/>
                </a:solidFill>
              </a:rPr>
            </a:br>
            <a:r>
              <a:rPr lang="ru-RU" sz="2400" b="1" dirty="0" smtClean="0">
                <a:solidFill>
                  <a:srgbClr val="000066"/>
                </a:solidFill>
              </a:rPr>
              <a:t> Д.Е. Воробьеву за совместную работу;</a:t>
            </a:r>
            <a:br>
              <a:rPr lang="ru-RU" sz="2400" b="1" dirty="0" smtClean="0">
                <a:solidFill>
                  <a:srgbClr val="000066"/>
                </a:solidFill>
              </a:rPr>
            </a:br>
            <a:r>
              <a:rPr lang="ru-RU" sz="2400" b="1" dirty="0" smtClean="0">
                <a:solidFill>
                  <a:srgbClr val="000066"/>
                </a:solidFill>
              </a:rPr>
              <a:t>              И.А. Астраханцевой, Т.И. Бирюковой,</a:t>
            </a:r>
            <a:br>
              <a:rPr lang="ru-RU" sz="2400" b="1" dirty="0" smtClean="0">
                <a:solidFill>
                  <a:srgbClr val="000066"/>
                </a:solidFill>
              </a:rPr>
            </a:br>
            <a:r>
              <a:rPr lang="ru-RU" sz="2400" b="1" dirty="0" smtClean="0">
                <a:solidFill>
                  <a:srgbClr val="000066"/>
                </a:solidFill>
              </a:rPr>
              <a:t>	Т.И. Устиновой за помощь в подготовке презентации.</a:t>
            </a:r>
            <a:br>
              <a:rPr lang="ru-RU" sz="2400" b="1" dirty="0" smtClean="0">
                <a:solidFill>
                  <a:srgbClr val="000066"/>
                </a:solidFill>
              </a:rPr>
            </a:br>
            <a:endParaRPr lang="ru-RU" sz="24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 spd="slow">
    <p:push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Правоустанавливающие документы ЭО и ДОТ в области образования</a:t>
            </a:r>
            <a:endParaRPr lang="ru-RU" sz="2800" b="1" dirty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184576"/>
          </a:xfrm>
        </p:spPr>
        <p:txBody>
          <a:bodyPr/>
          <a:lstStyle/>
          <a:p>
            <a:pPr lvl="0"/>
            <a:r>
              <a:rPr lang="ru-RU" sz="1800" b="1" dirty="0" smtClean="0">
                <a:solidFill>
                  <a:srgbClr val="000066"/>
                </a:solidFill>
              </a:rPr>
              <a:t>Федеральный закон от 29.12.2012 N 273-ФЗ (ред. от 21.07.2014) "Об образовании в Российской Федерации" .</a:t>
            </a:r>
          </a:p>
          <a:p>
            <a:pPr lvl="0"/>
            <a:r>
              <a:rPr lang="ru-RU" sz="1800" b="1" dirty="0" smtClean="0">
                <a:solidFill>
                  <a:srgbClr val="000066"/>
                </a:solidFill>
              </a:rPr>
              <a:t>Приказ </a:t>
            </a:r>
            <a:r>
              <a:rPr lang="ru-RU" sz="1800" b="1" dirty="0" err="1" smtClean="0">
                <a:solidFill>
                  <a:srgbClr val="000066"/>
                </a:solidFill>
              </a:rPr>
              <a:t>Минобрнауки</a:t>
            </a:r>
            <a:r>
              <a:rPr lang="ru-RU" sz="1800" b="1" dirty="0" smtClean="0">
                <a:solidFill>
                  <a:srgbClr val="000066"/>
                </a:solidFill>
              </a:rPr>
              <a:t> России от 19 декабря 2013 г. N 1367 г. Москва «Об утверждении Порядка организации и осуществления образовательной деятельности по образовательным программам высшего образования - программам </a:t>
            </a:r>
            <a:r>
              <a:rPr lang="ru-RU" sz="1800" b="1" dirty="0" err="1" smtClean="0">
                <a:solidFill>
                  <a:srgbClr val="000066"/>
                </a:solidFill>
              </a:rPr>
              <a:t>бакалавриата</a:t>
            </a:r>
            <a:r>
              <a:rPr lang="ru-RU" sz="1800" b="1" dirty="0" smtClean="0">
                <a:solidFill>
                  <a:srgbClr val="000066"/>
                </a:solidFill>
              </a:rPr>
              <a:t>, </a:t>
            </a:r>
            <a:r>
              <a:rPr lang="ru-RU" sz="1800" b="1" dirty="0" err="1" smtClean="0">
                <a:solidFill>
                  <a:srgbClr val="000066"/>
                </a:solidFill>
              </a:rPr>
              <a:t>программам</a:t>
            </a:r>
            <a:r>
              <a:rPr lang="ru-RU" sz="1800" b="1" dirty="0" smtClean="0">
                <a:solidFill>
                  <a:srgbClr val="000066"/>
                </a:solidFill>
              </a:rPr>
              <a:t> </a:t>
            </a:r>
            <a:r>
              <a:rPr lang="ru-RU" sz="1800" b="1" dirty="0" err="1" smtClean="0">
                <a:solidFill>
                  <a:srgbClr val="000066"/>
                </a:solidFill>
              </a:rPr>
              <a:t>специалитета</a:t>
            </a:r>
            <a:r>
              <a:rPr lang="ru-RU" sz="1800" b="1" dirty="0" smtClean="0">
                <a:solidFill>
                  <a:srgbClr val="000066"/>
                </a:solidFill>
              </a:rPr>
              <a:t>, </a:t>
            </a:r>
            <a:r>
              <a:rPr lang="ru-RU" sz="1800" b="1" dirty="0" err="1" smtClean="0">
                <a:solidFill>
                  <a:srgbClr val="000066"/>
                </a:solidFill>
              </a:rPr>
              <a:t>программам</a:t>
            </a:r>
            <a:r>
              <a:rPr lang="ru-RU" sz="1800" b="1" dirty="0" smtClean="0">
                <a:solidFill>
                  <a:srgbClr val="000066"/>
                </a:solidFill>
              </a:rPr>
              <a:t> магистратуры».</a:t>
            </a:r>
          </a:p>
          <a:p>
            <a:pPr lvl="0"/>
            <a:r>
              <a:rPr lang="ru-RU" sz="1800" b="1" dirty="0" smtClean="0">
                <a:solidFill>
                  <a:srgbClr val="000066"/>
                </a:solidFill>
              </a:rPr>
              <a:t>Федеральный </a:t>
            </a:r>
            <a:r>
              <a:rPr lang="ru-RU" sz="1800" b="1" dirty="0" err="1" smtClean="0">
                <a:solidFill>
                  <a:srgbClr val="000066"/>
                </a:solidFill>
              </a:rPr>
              <a:t>законон</a:t>
            </a:r>
            <a:r>
              <a:rPr lang="ru-RU" sz="1800" b="1" dirty="0" smtClean="0">
                <a:solidFill>
                  <a:srgbClr val="000066"/>
                </a:solidFill>
              </a:rPr>
              <a:t> от 12.03.2014 N 35-ФЗ «О внесении изменений в части первую, вторую и четвертую Гражданского кодекса Российской Федерации и отдельные законодательные акты РФ».</a:t>
            </a:r>
          </a:p>
          <a:p>
            <a:pPr lvl="0"/>
            <a:r>
              <a:rPr lang="ru-RU" sz="1800" b="1" dirty="0" smtClean="0">
                <a:solidFill>
                  <a:srgbClr val="000066"/>
                </a:solidFill>
              </a:rPr>
              <a:t>Приказ </a:t>
            </a:r>
            <a:r>
              <a:rPr lang="ru-RU" sz="1800" b="1" dirty="0" err="1" smtClean="0">
                <a:solidFill>
                  <a:srgbClr val="000066"/>
                </a:solidFill>
              </a:rPr>
              <a:t>Минобрнауки</a:t>
            </a:r>
            <a:r>
              <a:rPr lang="ru-RU" sz="1800" b="1" dirty="0" smtClean="0">
                <a:solidFill>
                  <a:srgbClr val="000066"/>
                </a:solidFill>
              </a:rPr>
              <a:t> России от 09.01.2014 N 2 «Об утверждении Порядка применения организациями, осуществляющими образовательную деятельность, электронного обучения, дистанционных образовательных технологий при реализации образовательных программ».</a:t>
            </a:r>
          </a:p>
          <a:p>
            <a:r>
              <a:rPr lang="ru-RU" sz="1800" b="1" dirty="0" smtClean="0">
                <a:solidFill>
                  <a:srgbClr val="000066"/>
                </a:solidFill>
              </a:rPr>
              <a:t>Приказ «Об утверждении Порядка приема на обучение по образовательным программам высшего образования – программам </a:t>
            </a:r>
            <a:r>
              <a:rPr lang="ru-RU" sz="1800" b="1" dirty="0" err="1" smtClean="0">
                <a:solidFill>
                  <a:srgbClr val="000066"/>
                </a:solidFill>
              </a:rPr>
              <a:t>бакалавриата</a:t>
            </a:r>
            <a:r>
              <a:rPr lang="ru-RU" sz="1800" b="1" dirty="0" smtClean="0">
                <a:solidFill>
                  <a:srgbClr val="000066"/>
                </a:solidFill>
              </a:rPr>
              <a:t> , </a:t>
            </a:r>
            <a:r>
              <a:rPr lang="ru-RU" sz="1800" b="1" dirty="0" err="1" smtClean="0">
                <a:solidFill>
                  <a:srgbClr val="000066"/>
                </a:solidFill>
              </a:rPr>
              <a:t>программам</a:t>
            </a:r>
            <a:r>
              <a:rPr lang="ru-RU" sz="1800" b="1" dirty="0" smtClean="0">
                <a:solidFill>
                  <a:srgbClr val="000066"/>
                </a:solidFill>
              </a:rPr>
              <a:t> </a:t>
            </a:r>
            <a:r>
              <a:rPr lang="ru-RU" sz="1800" b="1" dirty="0" err="1" smtClean="0">
                <a:solidFill>
                  <a:srgbClr val="000066"/>
                </a:solidFill>
              </a:rPr>
              <a:t>специалитета</a:t>
            </a:r>
            <a:r>
              <a:rPr lang="ru-RU" sz="1800" b="1" dirty="0" smtClean="0">
                <a:solidFill>
                  <a:srgbClr val="000066"/>
                </a:solidFill>
              </a:rPr>
              <a:t> , </a:t>
            </a:r>
            <a:r>
              <a:rPr lang="ru-RU" sz="1800" b="1" dirty="0" err="1" smtClean="0">
                <a:solidFill>
                  <a:srgbClr val="000066"/>
                </a:solidFill>
              </a:rPr>
              <a:t>программам</a:t>
            </a:r>
            <a:r>
              <a:rPr lang="ru-RU" sz="1800" b="1" dirty="0" smtClean="0">
                <a:solidFill>
                  <a:srgbClr val="000066"/>
                </a:solidFill>
              </a:rPr>
              <a:t> магистратуры на 2014/15 учебный год» от 9 января 2014 г. N 3.</a:t>
            </a:r>
          </a:p>
          <a:p>
            <a:pPr lvl="0"/>
            <a:endParaRPr lang="ru-RU" sz="1800" b="1" dirty="0" smtClean="0"/>
          </a:p>
          <a:p>
            <a:endParaRPr lang="ru-RU" sz="1800" dirty="0"/>
          </a:p>
        </p:txBody>
      </p:sp>
    </p:spTree>
  </p:cSld>
  <p:clrMapOvr>
    <a:masterClrMapping/>
  </p:clrMapOvr>
  <p:transition spd="slow">
    <p:push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 l="21216" t="14806" r="22316" b="3189"/>
          <a:stretch>
            <a:fillRect/>
          </a:stretch>
        </p:blipFill>
        <p:spPr bwMode="auto">
          <a:xfrm>
            <a:off x="179512" y="404664"/>
            <a:ext cx="453650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 l="25959" t="17768" r="24559" b="5816"/>
          <a:stretch>
            <a:fillRect/>
          </a:stretch>
        </p:blipFill>
        <p:spPr bwMode="auto">
          <a:xfrm>
            <a:off x="4283968" y="1340768"/>
            <a:ext cx="4680520" cy="4212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4-конечная звезда 5"/>
          <p:cNvSpPr/>
          <p:nvPr/>
        </p:nvSpPr>
        <p:spPr>
          <a:xfrm>
            <a:off x="8244408" y="4221088"/>
            <a:ext cx="648072" cy="648072"/>
          </a:xfrm>
          <a:prstGeom prst="star4">
            <a:avLst/>
          </a:prstGeom>
          <a:solidFill>
            <a:srgbClr val="0066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660033"/>
              </a:solidFill>
            </a:endParaRPr>
          </a:p>
        </p:txBody>
      </p:sp>
    </p:spTree>
  </p:cSld>
  <p:clrMapOvr>
    <a:masterClrMapping/>
  </p:clrMapOvr>
  <p:transition spd="slow">
    <p:push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 l="16088" t="17037" r="58008" b="21640"/>
          <a:stretch>
            <a:fillRect/>
          </a:stretch>
        </p:blipFill>
        <p:spPr bwMode="auto">
          <a:xfrm>
            <a:off x="107504" y="1124744"/>
            <a:ext cx="4608512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МоиДокументы\Ученый Совет ИГХТУ\УС октябрь 2014\90556035.jpg"/>
          <p:cNvPicPr>
            <a:picLocks noChangeAspect="1" noChangeArrowheads="1"/>
          </p:cNvPicPr>
          <p:nvPr/>
        </p:nvPicPr>
        <p:blipFill>
          <a:blip r:embed="rId3" cstate="print"/>
          <a:srcRect l="9680" t="861" r="13461"/>
          <a:stretch>
            <a:fillRect/>
          </a:stretch>
        </p:blipFill>
        <p:spPr bwMode="auto">
          <a:xfrm>
            <a:off x="4499992" y="548680"/>
            <a:ext cx="4392488" cy="377720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6237312"/>
            <a:ext cx="471601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660033"/>
                </a:solidFill>
              </a:rPr>
              <a:t>Жесткий диск 5 МВ	1965 год</a:t>
            </a:r>
            <a:endParaRPr lang="ru-RU" sz="2400" b="1" dirty="0">
              <a:solidFill>
                <a:srgbClr val="660033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9992" y="4149080"/>
            <a:ext cx="464400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rgbClr val="660033"/>
                </a:solidFill>
              </a:rPr>
              <a:t>Флешдиск</a:t>
            </a:r>
            <a:r>
              <a:rPr lang="ru-RU" sz="2400" b="1" dirty="0" smtClean="0">
                <a:solidFill>
                  <a:srgbClr val="660033"/>
                </a:solidFill>
              </a:rPr>
              <a:t> 1048576 МВ   2014 год</a:t>
            </a:r>
            <a:endParaRPr lang="ru-RU" sz="2400" b="1" dirty="0">
              <a:solidFill>
                <a:srgbClr val="660033"/>
              </a:solidFill>
            </a:endParaRPr>
          </a:p>
        </p:txBody>
      </p:sp>
    </p:spTree>
  </p:cSld>
  <p:clrMapOvr>
    <a:masterClrMapping/>
  </p:clrMapOvr>
  <p:transition spd="slow">
    <p:push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2611960"/>
            <a:ext cx="5364088" cy="4023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92741"/>
            <a:ext cx="5400600" cy="3667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тренды электронного обучения</a:t>
            </a:r>
            <a:endParaRPr lang="ru-RU" sz="3200" b="1" dirty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484784"/>
            <a:ext cx="8567274" cy="4824536"/>
          </a:xfrm>
        </p:spPr>
        <p:txBody>
          <a:bodyPr/>
          <a:lstStyle/>
          <a:p>
            <a:r>
              <a:rPr lang="ru-RU" sz="2000" b="1" u="sng" dirty="0" smtClean="0">
                <a:solidFill>
                  <a:srgbClr val="000066"/>
                </a:solidFill>
              </a:rPr>
              <a:t>Смешанное обучение (</a:t>
            </a:r>
            <a:r>
              <a:rPr lang="ru-RU" sz="2000" b="1" u="sng" dirty="0" err="1" smtClean="0">
                <a:solidFill>
                  <a:srgbClr val="000066"/>
                </a:solidFill>
              </a:rPr>
              <a:t>Blended</a:t>
            </a:r>
            <a:r>
              <a:rPr lang="ru-RU" sz="2000" b="1" u="sng" dirty="0" smtClean="0">
                <a:solidFill>
                  <a:srgbClr val="000066"/>
                </a:solidFill>
              </a:rPr>
              <a:t> </a:t>
            </a:r>
            <a:r>
              <a:rPr lang="ru-RU" sz="2000" b="1" u="sng" dirty="0" err="1" smtClean="0">
                <a:solidFill>
                  <a:srgbClr val="000066"/>
                </a:solidFill>
              </a:rPr>
              <a:t>Learning</a:t>
            </a:r>
            <a:r>
              <a:rPr lang="ru-RU" sz="2000" b="1" u="sng" dirty="0" smtClean="0">
                <a:solidFill>
                  <a:srgbClr val="000066"/>
                </a:solidFill>
              </a:rPr>
              <a:t> ) –  форма обучения, при которой обучение проводится как в традиционной очной форме, так и с использованием технологий  дистанционного обучения</a:t>
            </a:r>
          </a:p>
          <a:p>
            <a:r>
              <a:rPr lang="ru-RU" sz="1800" b="1" dirty="0" smtClean="0">
                <a:solidFill>
                  <a:srgbClr val="333399"/>
                </a:solidFill>
              </a:rPr>
              <a:t>Технологии  </a:t>
            </a:r>
            <a:r>
              <a:rPr lang="en-US" sz="1800" b="1" dirty="0" smtClean="0">
                <a:solidFill>
                  <a:srgbClr val="333399"/>
                </a:solidFill>
              </a:rPr>
              <a:t>Web</a:t>
            </a:r>
            <a:r>
              <a:rPr lang="ru-RU" sz="1800" b="1" dirty="0" smtClean="0">
                <a:solidFill>
                  <a:srgbClr val="333399"/>
                </a:solidFill>
              </a:rPr>
              <a:t> 2.0. –  комплекс технологий, направленных на создание и поддержку  </a:t>
            </a:r>
            <a:r>
              <a:rPr lang="ru-RU" sz="1800" b="1" dirty="0" err="1" smtClean="0">
                <a:solidFill>
                  <a:srgbClr val="333399"/>
                </a:solidFill>
              </a:rPr>
              <a:t>Web</a:t>
            </a:r>
            <a:r>
              <a:rPr lang="ru-RU" sz="1800" b="1" dirty="0" smtClean="0">
                <a:solidFill>
                  <a:srgbClr val="333399"/>
                </a:solidFill>
              </a:rPr>
              <a:t> - ресурсов для организации учебного процесса  </a:t>
            </a:r>
          </a:p>
          <a:p>
            <a:r>
              <a:rPr lang="ru-RU" sz="2000" b="1" u="sng" dirty="0" smtClean="0">
                <a:solidFill>
                  <a:srgbClr val="000066"/>
                </a:solidFill>
              </a:rPr>
              <a:t>Мобильные технологии (M – </a:t>
            </a:r>
            <a:r>
              <a:rPr lang="ru-RU" sz="2000" b="1" u="sng" dirty="0" err="1" smtClean="0">
                <a:solidFill>
                  <a:srgbClr val="000066"/>
                </a:solidFill>
              </a:rPr>
              <a:t>Learning</a:t>
            </a:r>
            <a:r>
              <a:rPr lang="ru-RU" sz="2000" b="1" u="sng" dirty="0" smtClean="0">
                <a:solidFill>
                  <a:srgbClr val="000066"/>
                </a:solidFill>
              </a:rPr>
              <a:t>) – разновидность электронного обучения, основанная на использовании в учебном процессе и коммуникации портативных устройств (мобильных телефонов, смартфонов, планшетов) и беспроводных каналов связи (WAP, GPRS, </a:t>
            </a:r>
            <a:r>
              <a:rPr lang="ru-RU" sz="2000" b="1" u="sng" dirty="0" err="1" smtClean="0">
                <a:solidFill>
                  <a:srgbClr val="000066"/>
                </a:solidFill>
              </a:rPr>
              <a:t>WiFi</a:t>
            </a:r>
            <a:r>
              <a:rPr lang="ru-RU" sz="2000" b="1" u="sng" dirty="0" smtClean="0">
                <a:solidFill>
                  <a:srgbClr val="000066"/>
                </a:solidFill>
              </a:rPr>
              <a:t>)</a:t>
            </a:r>
          </a:p>
          <a:p>
            <a:r>
              <a:rPr lang="ru-RU" sz="1800" b="1" dirty="0" smtClean="0">
                <a:solidFill>
                  <a:srgbClr val="333399"/>
                </a:solidFill>
              </a:rPr>
              <a:t>Дополненная реальность  – технология, позволяющая накладывать информацию поверх изображения реального мира и предоставляющая новые способы получения  доступа к данным в сети Интернет в учебном процессе</a:t>
            </a:r>
          </a:p>
          <a:p>
            <a:r>
              <a:rPr lang="ru-RU" sz="1800" b="1" dirty="0" smtClean="0">
                <a:solidFill>
                  <a:srgbClr val="333399"/>
                </a:solidFill>
              </a:rPr>
              <a:t>МООС (</a:t>
            </a:r>
            <a:r>
              <a:rPr lang="ru-RU" sz="1800" b="1" dirty="0" err="1" smtClean="0">
                <a:solidFill>
                  <a:srgbClr val="333399"/>
                </a:solidFill>
              </a:rPr>
              <a:t>Massive</a:t>
            </a:r>
            <a:r>
              <a:rPr lang="ru-RU" sz="1800" b="1" dirty="0" smtClean="0">
                <a:solidFill>
                  <a:srgbClr val="333399"/>
                </a:solidFill>
              </a:rPr>
              <a:t> </a:t>
            </a:r>
            <a:r>
              <a:rPr lang="ru-RU" sz="1800" b="1" dirty="0" err="1" smtClean="0">
                <a:solidFill>
                  <a:srgbClr val="333399"/>
                </a:solidFill>
              </a:rPr>
              <a:t>Open</a:t>
            </a:r>
            <a:r>
              <a:rPr lang="ru-RU" sz="1800" b="1" dirty="0" smtClean="0">
                <a:solidFill>
                  <a:srgbClr val="333399"/>
                </a:solidFill>
              </a:rPr>
              <a:t> </a:t>
            </a:r>
            <a:r>
              <a:rPr lang="ru-RU" sz="1800" b="1" dirty="0" err="1" smtClean="0">
                <a:solidFill>
                  <a:srgbClr val="333399"/>
                </a:solidFill>
              </a:rPr>
              <a:t>Online</a:t>
            </a:r>
            <a:r>
              <a:rPr lang="ru-RU" sz="1800" b="1" dirty="0" smtClean="0">
                <a:solidFill>
                  <a:srgbClr val="333399"/>
                </a:solidFill>
              </a:rPr>
              <a:t> </a:t>
            </a:r>
            <a:r>
              <a:rPr lang="ru-RU" sz="1800" b="1" dirty="0" err="1" smtClean="0">
                <a:solidFill>
                  <a:srgbClr val="333399"/>
                </a:solidFill>
              </a:rPr>
              <a:t>Course</a:t>
            </a:r>
            <a:r>
              <a:rPr lang="ru-RU" sz="1800" b="1" dirty="0" smtClean="0">
                <a:solidFill>
                  <a:srgbClr val="333399"/>
                </a:solidFill>
              </a:rPr>
              <a:t>) – массовые курсы открытого  </a:t>
            </a:r>
            <a:r>
              <a:rPr lang="ru-RU" sz="1800" b="1" dirty="0" err="1" smtClean="0">
                <a:solidFill>
                  <a:srgbClr val="333399"/>
                </a:solidFill>
              </a:rPr>
              <a:t>онлайн</a:t>
            </a:r>
            <a:r>
              <a:rPr lang="ru-RU" sz="1800" b="1" dirty="0" smtClean="0">
                <a:solidFill>
                  <a:srgbClr val="333399"/>
                </a:solidFill>
              </a:rPr>
              <a:t> –обучения , в  основе которых лежит идея сделать образование массовым и общедоступным</a:t>
            </a:r>
          </a:p>
          <a:p>
            <a:endParaRPr lang="ru-RU" sz="1400" dirty="0"/>
          </a:p>
        </p:txBody>
      </p:sp>
    </p:spTree>
  </p:cSld>
  <p:clrMapOvr>
    <a:masterClrMapping/>
  </p:clrMapOvr>
  <p:transition spd="slow">
    <p:push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Смешанное обучение (</a:t>
            </a:r>
            <a:r>
              <a:rPr lang="ru-RU" sz="3200" b="1" dirty="0" err="1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Blended</a:t>
            </a:r>
            <a:r>
              <a:rPr lang="ru-RU" sz="32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</a:t>
            </a:r>
            <a:r>
              <a:rPr lang="ru-RU" sz="32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)</a:t>
            </a:r>
            <a:endParaRPr lang="ru-RU" sz="3200" dirty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z="2000" b="1" dirty="0" smtClean="0">
              <a:solidFill>
                <a:srgbClr val="000066"/>
              </a:solidFill>
            </a:endParaRPr>
          </a:p>
          <a:p>
            <a:r>
              <a:rPr lang="ru-RU" sz="2000" b="1" dirty="0" smtClean="0">
                <a:solidFill>
                  <a:srgbClr val="000066"/>
                </a:solidFill>
              </a:rPr>
              <a:t>Уменьшение аудиторных занятий при сохранении/увеличении контактного времени: часть занятий переносится  в режим </a:t>
            </a:r>
            <a:r>
              <a:rPr lang="ru-RU" sz="2000" b="1" dirty="0" err="1" smtClean="0">
                <a:solidFill>
                  <a:srgbClr val="000066"/>
                </a:solidFill>
              </a:rPr>
              <a:t>онлайн</a:t>
            </a:r>
            <a:r>
              <a:rPr lang="ru-RU" sz="2000" b="1" dirty="0" smtClean="0">
                <a:solidFill>
                  <a:srgbClr val="000066"/>
                </a:solidFill>
              </a:rPr>
              <a:t>. </a:t>
            </a:r>
          </a:p>
          <a:p>
            <a:r>
              <a:rPr lang="ru-RU" sz="2000" b="1" dirty="0" smtClean="0">
                <a:solidFill>
                  <a:srgbClr val="000066"/>
                </a:solidFill>
              </a:rPr>
              <a:t>Увеличение объема самостоятельной работы. </a:t>
            </a:r>
          </a:p>
          <a:p>
            <a:r>
              <a:rPr lang="ru-RU" sz="2000" b="1" dirty="0" smtClean="0">
                <a:solidFill>
                  <a:srgbClr val="000066"/>
                </a:solidFill>
              </a:rPr>
              <a:t>Преподаватель может задавать темы для обсуждения или предлагать студентам задавать тему. </a:t>
            </a:r>
          </a:p>
          <a:p>
            <a:r>
              <a:rPr lang="ru-RU" sz="2000" b="1" dirty="0" smtClean="0">
                <a:solidFill>
                  <a:srgbClr val="000066"/>
                </a:solidFill>
              </a:rPr>
              <a:t>Фиксированные сроки выполнения заданий.</a:t>
            </a:r>
          </a:p>
          <a:p>
            <a:r>
              <a:rPr lang="ru-RU" sz="2000" b="1" dirty="0" smtClean="0">
                <a:solidFill>
                  <a:srgbClr val="000066"/>
                </a:solidFill>
              </a:rPr>
              <a:t>Оценка успеваемости студента посредством тестирования, выполнения различных проектов и заданий в режиме </a:t>
            </a:r>
            <a:r>
              <a:rPr lang="ru-RU" sz="2000" b="1" dirty="0" err="1" smtClean="0">
                <a:solidFill>
                  <a:srgbClr val="000066"/>
                </a:solidFill>
              </a:rPr>
              <a:t>онлайн</a:t>
            </a:r>
            <a:r>
              <a:rPr lang="ru-RU" sz="2000" b="1" dirty="0" smtClean="0">
                <a:solidFill>
                  <a:srgbClr val="000066"/>
                </a:solidFill>
              </a:rPr>
              <a:t> или в аудитории в присутствии преподавателя. </a:t>
            </a:r>
          </a:p>
          <a:p>
            <a:r>
              <a:rPr lang="ru-RU" sz="2000" b="1" dirty="0" smtClean="0">
                <a:solidFill>
                  <a:srgbClr val="000066"/>
                </a:solidFill>
              </a:rPr>
              <a:t>Финальная оценка (зачёт или экзамен) проводится только в аудитории –  </a:t>
            </a:r>
            <a:r>
              <a:rPr lang="ru-RU" sz="2000" b="1" dirty="0" err="1" smtClean="0">
                <a:solidFill>
                  <a:srgbClr val="000066"/>
                </a:solidFill>
              </a:rPr>
              <a:t>face-to</a:t>
            </a:r>
            <a:r>
              <a:rPr lang="en-US" sz="2000" b="1" dirty="0" smtClean="0">
                <a:solidFill>
                  <a:srgbClr val="000066"/>
                </a:solidFill>
              </a:rPr>
              <a:t>-face</a:t>
            </a:r>
            <a:r>
              <a:rPr lang="ru-RU" sz="2000" b="1" dirty="0" smtClean="0">
                <a:solidFill>
                  <a:srgbClr val="000066"/>
                </a:solidFill>
              </a:rPr>
              <a:t>.</a:t>
            </a:r>
          </a:p>
          <a:p>
            <a:endParaRPr lang="ru-RU" sz="1400" dirty="0"/>
          </a:p>
        </p:txBody>
      </p:sp>
    </p:spTree>
  </p:cSld>
  <p:clrMapOvr>
    <a:masterClrMapping/>
  </p:clrMapOvr>
  <p:transition spd="slow">
    <p:push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Мобильные технологии (M – </a:t>
            </a:r>
            <a:r>
              <a:rPr lang="ru-RU" sz="2800" b="1" dirty="0" err="1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</a:t>
            </a:r>
            <a:r>
              <a:rPr lang="ru-RU" sz="28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2800" dirty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z="2000" b="1" dirty="0" smtClean="0">
              <a:solidFill>
                <a:srgbClr val="000066"/>
              </a:solidFill>
            </a:endParaRPr>
          </a:p>
          <a:p>
            <a:r>
              <a:rPr lang="ru-RU" sz="2000" b="1" dirty="0" smtClean="0">
                <a:solidFill>
                  <a:srgbClr val="000066"/>
                </a:solidFill>
              </a:rPr>
              <a:t>Открытый доступ к образовательным ресурсам в любое время и в любом месте.</a:t>
            </a:r>
          </a:p>
          <a:p>
            <a:r>
              <a:rPr lang="ru-RU" sz="2000" b="1" dirty="0" smtClean="0">
                <a:solidFill>
                  <a:srgbClr val="000066"/>
                </a:solidFill>
              </a:rPr>
              <a:t>Индивидуальная направленность обучения: возможность выбора учебного </a:t>
            </a:r>
            <a:r>
              <a:rPr lang="ru-RU" sz="2000" b="1" dirty="0" err="1" smtClean="0">
                <a:solidFill>
                  <a:srgbClr val="000066"/>
                </a:solidFill>
              </a:rPr>
              <a:t>контента</a:t>
            </a:r>
            <a:r>
              <a:rPr lang="ru-RU" sz="2000" b="1" dirty="0" smtClean="0">
                <a:solidFill>
                  <a:srgbClr val="000066"/>
                </a:solidFill>
              </a:rPr>
              <a:t> (содержательного наполнения информационного ресурса) с учетом персональных интересов.</a:t>
            </a:r>
          </a:p>
          <a:p>
            <a:r>
              <a:rPr lang="ru-RU" sz="2000" b="1" dirty="0" smtClean="0">
                <a:solidFill>
                  <a:srgbClr val="000066"/>
                </a:solidFill>
              </a:rPr>
              <a:t>Представление информации в любых доступных форматах.</a:t>
            </a:r>
          </a:p>
          <a:p>
            <a:r>
              <a:rPr lang="ru-RU" sz="2000" b="1" dirty="0" smtClean="0">
                <a:solidFill>
                  <a:srgbClr val="000066"/>
                </a:solidFill>
              </a:rPr>
              <a:t>Публикация материалов в </a:t>
            </a:r>
            <a:r>
              <a:rPr lang="ru-RU" sz="2000" b="1" dirty="0" err="1" smtClean="0">
                <a:solidFill>
                  <a:srgbClr val="000066"/>
                </a:solidFill>
              </a:rPr>
              <a:t>гипермедийном</a:t>
            </a:r>
            <a:r>
              <a:rPr lang="ru-RU" sz="2000" b="1" dirty="0" smtClean="0">
                <a:solidFill>
                  <a:srgbClr val="000066"/>
                </a:solidFill>
              </a:rPr>
              <a:t> варианте. </a:t>
            </a:r>
          </a:p>
          <a:p>
            <a:r>
              <a:rPr lang="ru-RU" sz="2000" b="1" dirty="0" smtClean="0">
                <a:solidFill>
                  <a:srgbClr val="000066"/>
                </a:solidFill>
              </a:rPr>
              <a:t>Оперативное проведение  интерактивных опросов.</a:t>
            </a:r>
          </a:p>
          <a:p>
            <a:r>
              <a:rPr lang="ru-RU" sz="2000" b="1" dirty="0" smtClean="0">
                <a:solidFill>
                  <a:srgbClr val="000066"/>
                </a:solidFill>
              </a:rPr>
              <a:t>Широкие возможности для взаимодействия учащихся друг с другом и с преподавателем независимо от их местоположения.</a:t>
            </a:r>
          </a:p>
          <a:p>
            <a:endParaRPr lang="ru-RU" sz="1800" dirty="0"/>
          </a:p>
        </p:txBody>
      </p:sp>
    </p:spTree>
  </p:cSld>
  <p:clrMapOvr>
    <a:masterClrMapping/>
  </p:clrMapOvr>
  <p:transition spd="slow">
    <p:push dir="d"/>
  </p:transition>
</p:sld>
</file>

<file path=ppt/theme/theme1.xml><?xml version="1.0" encoding="utf-8"?>
<a:theme xmlns:a="http://schemas.openxmlformats.org/drawingml/2006/main" name="ISUCT styl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1572</TotalTime>
  <Words>979</Words>
  <Application>Microsoft Office PowerPoint</Application>
  <PresentationFormat>Экран (4:3)</PresentationFormat>
  <Paragraphs>87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ISUCT style</vt:lpstr>
      <vt:lpstr>НАСТОЯЩЕЕ И БУДУЩЕЕ ЭЛЕКТРОННОГО ОБУЧЕНИЯ В ИГХТУ</vt:lpstr>
      <vt:lpstr>Из Федерального закона от 29 декабря 2012 г. No 273 - ФЗ  «Об образовании в Российской Федерации», часть 1 статья 16</vt:lpstr>
      <vt:lpstr>Правоустанавливающие документы ЭО и ДОТ в области образования</vt:lpstr>
      <vt:lpstr>Слайд 4</vt:lpstr>
      <vt:lpstr>Слайд 5</vt:lpstr>
      <vt:lpstr>Слайд 6</vt:lpstr>
      <vt:lpstr>Основные тренды электронного обучения</vt:lpstr>
      <vt:lpstr>Смешанное обучение (Blended Learning )</vt:lpstr>
      <vt:lpstr>Мобильные технологии (M – Learning)</vt:lpstr>
      <vt:lpstr>Быть в тренде!</vt:lpstr>
      <vt:lpstr>Кафедра «Экономии и финансов» открыла путь ЭО в ИГХТУ (СДО «Доцент»)</vt:lpstr>
      <vt:lpstr>Какое оно – наше «сегодня»… </vt:lpstr>
      <vt:lpstr>Какое оно – наше «сегодня»…</vt:lpstr>
      <vt:lpstr>Телемост абитуриентов 2014  с ВГУП «Исток».  Проект Приемной комиссии</vt:lpstr>
      <vt:lpstr>Какое оно – наше «сегодня»… Обсуждение презентации с помощью функционала BigBlueButton.  </vt:lpstr>
      <vt:lpstr>Какое оно – наше «сегодня»…  (http://edu.isuct.ru)</vt:lpstr>
      <vt:lpstr>Какое оно – наше «сегодня»…Внедрение системы Moodle на кафедре «Финансы и кредит»</vt:lpstr>
      <vt:lpstr> Какое оно – наше «сегодня»… Дистанционный экзамен прием 2014</vt:lpstr>
      <vt:lpstr>Основные направления работы в области ЭО  в 2014/2015 учебном году</vt:lpstr>
      <vt:lpstr>Выражаю глубокую признательность  преподавателям ИГХТУ за участие в развитии ЭО;  В.И. Светцову, А.А. Смирнову,  Д.Е. Воробьеву за совместную работу;               И.А. Астраханцевой, Т.И. Бирюковой,  Т.И. Устиновой за помощь в подготовке презентации.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Armada</dc:creator>
  <cp:lastModifiedBy>chimik</cp:lastModifiedBy>
  <cp:revision>154</cp:revision>
  <dcterms:created xsi:type="dcterms:W3CDTF">2014-06-22T14:24:50Z</dcterms:created>
  <dcterms:modified xsi:type="dcterms:W3CDTF">2014-10-31T08:20:51Z</dcterms:modified>
</cp:coreProperties>
</file>