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38" r:id="rId3"/>
    <p:sldId id="351" r:id="rId4"/>
    <p:sldId id="340" r:id="rId5"/>
    <p:sldId id="291" r:id="rId6"/>
    <p:sldId id="342" r:id="rId7"/>
    <p:sldId id="348" r:id="rId8"/>
    <p:sldId id="341" r:id="rId9"/>
    <p:sldId id="349" r:id="rId10"/>
    <p:sldId id="325" r:id="rId11"/>
    <p:sldId id="326" r:id="rId12"/>
    <p:sldId id="327" r:id="rId13"/>
    <p:sldId id="328" r:id="rId14"/>
    <p:sldId id="329" r:id="rId15"/>
    <p:sldId id="343" r:id="rId16"/>
    <p:sldId id="339" r:id="rId17"/>
    <p:sldId id="358" r:id="rId18"/>
    <p:sldId id="367" r:id="rId19"/>
    <p:sldId id="365" r:id="rId20"/>
    <p:sldId id="258" r:id="rId21"/>
    <p:sldId id="259" r:id="rId22"/>
    <p:sldId id="289" r:id="rId23"/>
    <p:sldId id="290" r:id="rId24"/>
    <p:sldId id="266" r:id="rId25"/>
    <p:sldId id="345" r:id="rId26"/>
    <p:sldId id="308" r:id="rId27"/>
    <p:sldId id="309" r:id="rId28"/>
    <p:sldId id="310" r:id="rId29"/>
    <p:sldId id="283" r:id="rId30"/>
    <p:sldId id="363" r:id="rId31"/>
    <p:sldId id="284" r:id="rId32"/>
    <p:sldId id="333" r:id="rId33"/>
    <p:sldId id="313" r:id="rId34"/>
    <p:sldId id="303" r:id="rId35"/>
    <p:sldId id="319" r:id="rId36"/>
    <p:sldId id="334" r:id="rId37"/>
    <p:sldId id="368" r:id="rId38"/>
    <p:sldId id="28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68E889-93CD-47AE-B11A-82CBAFA7AE7F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3DAC35-A7D0-474D-A49A-478D56512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44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9FFF4F-A7C3-4A6A-BEC8-231B779999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B935-B700-4B35-B279-C8F977E02B9B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04D6-379A-4CE8-BDF3-2339938D5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A82F-D7FD-46DA-8A42-9FBF37F68F5E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D974-0AA0-4508-BFFA-97CD2F03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DBB8-62CB-4423-BB49-E78D58314EE3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251A-2712-46AC-810B-68143C164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9D81-89E7-4F70-8BEB-5B34E3FE7273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140B-78BA-42A7-9D97-80B600C08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C60C-DA6D-4B9E-9787-5A498035FF58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A3FB-B2AC-4788-A618-3F2950A1A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EA3C-5B5E-42C1-A67A-275AAC0BE3FE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16BB-E706-431D-A1B5-6CB272A67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AD3B-988E-431B-A1D5-8835CB3900AC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4696-4081-4C65-897C-F9A765805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9B5F-FF1E-4642-BE49-6F1153982384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7629-5347-42CF-A9FD-3A437E76F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DB09-39EC-4967-A095-5C67E44FD48A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3DB0-E22C-4A67-AF79-72F56415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28C8-45DB-46EC-80E1-86385DCE7506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5899-3CF6-484A-A3E7-D133BA2EB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0617-4CA2-4E83-A106-5F2D69946303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537E-6073-4F29-80E6-D32415EC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0DA947-3CDE-4513-8B6D-0EC82B278C6F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F7ECA8-D9B9-4EB9-8763-64D7F2A2E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9175"/>
            <a:ext cx="9144000" cy="4568825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приемной кампании 2014 года.</a:t>
            </a:r>
            <a:b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Утверждение нормативной документации, регламентирующей Порядок приема в  ИГХТУ на 2015/16 </a:t>
            </a:r>
            <a:r>
              <a:rPr lang="ru-RU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</a:t>
            </a: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год.</a:t>
            </a:r>
            <a:b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404664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4339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64613" cy="792162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Контрольные цифры приема на 2015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50825" y="1412875"/>
          <a:ext cx="8712968" cy="4541520"/>
        </p:xfrm>
        <a:graphic>
          <a:graphicData uri="http://schemas.openxmlformats.org/drawingml/2006/table">
            <a:tbl>
              <a:tblPr/>
              <a:tblGrid>
                <a:gridCol w="6120680"/>
                <a:gridCol w="1410702"/>
                <a:gridCol w="1181586"/>
              </a:tblGrid>
              <a:tr h="65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 питания из растительного сырья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жиров, эфирных масел и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парфюмерно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косметических продуктов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хлеба, кондитерских и макаронных изделий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Биотехнология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Пищевая биотехнология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50825" y="188913"/>
          <a:ext cx="8712968" cy="6067704"/>
        </p:xfrm>
        <a:graphic>
          <a:graphicData uri="http://schemas.openxmlformats.org/drawingml/2006/table">
            <a:tbl>
              <a:tblPr/>
              <a:tblGrid>
                <a:gridCol w="6368876"/>
                <a:gridCol w="1329765"/>
                <a:gridCol w="1014327"/>
              </a:tblGrid>
              <a:tr h="88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технология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 переработка полимеров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3300" algn="l"/>
                          <a:tab pos="1143000" algn="l"/>
                        </a:tabLst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полимерных волокон и композиционных материалов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полимеров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биологического назначения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 дизайн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защитно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декоративных полимерных покрытий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нанотехнологии текстиля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органического и нефтехимического синтеза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технология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химико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фармацевтических препаратов и косметических средств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керамики и стекла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технология неорганических веществ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материалов и изделий электроники 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наноэлектроники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электрохимических производств и источников электрической энергии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8313" y="188913"/>
          <a:ext cx="8424935" cy="1889760"/>
        </p:xfrm>
        <a:graphic>
          <a:graphicData uri="http://schemas.openxmlformats.org/drawingml/2006/table">
            <a:tbl>
              <a:tblPr/>
              <a:tblGrid>
                <a:gridCol w="6637829"/>
                <a:gridCol w="893553"/>
                <a:gridCol w="893553"/>
              </a:tblGrid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художественной обработки материалов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художественной обработки материалов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2060575"/>
          <a:ext cx="8424935" cy="2897703"/>
        </p:xfrm>
        <a:graphic>
          <a:graphicData uri="http://schemas.openxmlformats.org/drawingml/2006/table">
            <a:tbl>
              <a:tblPr/>
              <a:tblGrid>
                <a:gridCol w="6637829"/>
                <a:gridCol w="893553"/>
                <a:gridCol w="893553"/>
              </a:tblGrid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Электроника 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наноэлектроника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Микроэлектроника и твердотельная электроника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ресурсосберегающие процессы в химической технологии, нефтехимии и биотехнологии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окружающей среды и промышленная экология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процессы химических производств и химическая кибернетика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Материаловедение и технологии материалов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Материаловедение и технология новых материалов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79388" y="333375"/>
          <a:ext cx="8712968" cy="3432380"/>
        </p:xfrm>
        <a:graphic>
          <a:graphicData uri="http://schemas.openxmlformats.org/drawingml/2006/table">
            <a:tbl>
              <a:tblPr/>
              <a:tblGrid>
                <a:gridCol w="6663456"/>
                <a:gridCol w="897384"/>
                <a:gridCol w="1152128"/>
              </a:tblGrid>
              <a:tr h="796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технологических процессов и производств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технологических процессов и производств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 машины и оборудование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Машины и аппараты пищевых производств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Технологическое оборудование химических и нефтехимических производств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3789363"/>
          <a:ext cx="8640960" cy="2222490"/>
        </p:xfrm>
        <a:graphic>
          <a:graphicData uri="http://schemas.openxmlformats.org/drawingml/2006/table">
            <a:tbl>
              <a:tblPr/>
              <a:tblGrid>
                <a:gridCol w="6552728"/>
                <a:gridCol w="978654"/>
                <a:gridCol w="1109578"/>
              </a:tblGrid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в технических системах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и средства автоматизации технологических процессов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Техносферная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Техносферная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84213" y="188913"/>
          <a:ext cx="8064896" cy="4023360"/>
        </p:xfrm>
        <a:graphic>
          <a:graphicData uri="http://schemas.openxmlformats.org/drawingml/2006/table">
            <a:tbl>
              <a:tblPr/>
              <a:tblGrid>
                <a:gridCol w="6031140"/>
                <a:gridCol w="2033756"/>
              </a:tblGrid>
              <a:tr h="1296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менеджмент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9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 организации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89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менеджмент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Бизнес-информатика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Электронный бизнес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4213" y="4221163"/>
          <a:ext cx="8064896" cy="2445608"/>
        </p:xfrm>
        <a:graphic>
          <a:graphicData uri="http://schemas.openxmlformats.org/drawingml/2006/table">
            <a:tbl>
              <a:tblPr/>
              <a:tblGrid>
                <a:gridCol w="6048672"/>
                <a:gridCol w="2016224"/>
              </a:tblGrid>
              <a:tr h="72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по договорам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и кредит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 предприятий и организаций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Культурология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5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Социокультурное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проектирование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72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Контрольные цифры приема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 программам магистратуры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850" y="2133600"/>
          <a:ext cx="8424936" cy="1645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51982"/>
                <a:gridCol w="1955906"/>
                <a:gridCol w="1808524"/>
                <a:gridCol w="1808524"/>
              </a:tblGrid>
              <a:tr h="370840">
                <a:tc>
                  <a:txBody>
                    <a:bodyPr/>
                    <a:lstStyle/>
                    <a:p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2013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2014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2015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/>
                        <a:t>Бюджет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62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85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188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-60000">
            <a:off x="539750" y="4652963"/>
            <a:ext cx="8208963" cy="1793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88913"/>
          <a:ext cx="8640763" cy="6427788"/>
        </p:xfrm>
        <a:graphic>
          <a:graphicData uri="http://schemas.openxmlformats.org/drawingml/2006/table">
            <a:tbl>
              <a:tblPr/>
              <a:tblGrid>
                <a:gridCol w="7321550"/>
                <a:gridCol w="1319213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Направления подготовки магистратуры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КЦП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04.04.01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18.04.01 Химическая технология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86/10/3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 питания из растительного сырья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11.04.04  Электроника и наноэлектроника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 машины и оборудование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27.04.04 Управление в технических системах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20.04.01 Техносферная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38.04.01  Экономика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38.04.08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и кредит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0" y="158750"/>
            <a:ext cx="88931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Гранты для поступающих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на направления Экономика, Менеджмент, Культурология с учетом индивидуальных достижений по ЕГЭ</a:t>
            </a: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40317" name="Group 29"/>
          <p:cNvGraphicFramePr>
            <a:graphicFrameLocks noGrp="1"/>
          </p:cNvGraphicFramePr>
          <p:nvPr/>
        </p:nvGraphicFramePr>
        <p:xfrm>
          <a:off x="539750" y="2708275"/>
          <a:ext cx="8424863" cy="3928112"/>
        </p:xfrm>
        <a:graphic>
          <a:graphicData uri="http://schemas.openxmlformats.org/drawingml/2006/table">
            <a:tbl>
              <a:tblPr/>
              <a:tblGrid>
                <a:gridCol w="3194050"/>
                <a:gridCol w="3427413"/>
                <a:gridCol w="1803400"/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гранта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сумма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300 до 201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200 до 181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180 до 166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165 до14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60,381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Зачисление на коммерческую форму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обучения (заочная форма)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280920" cy="5634952"/>
        </p:xfrm>
        <a:graphic>
          <a:graphicData uri="http://schemas.openxmlformats.org/drawingml/2006/table">
            <a:tbl>
              <a:tblPr/>
              <a:tblGrid>
                <a:gridCol w="5539976"/>
                <a:gridCol w="2740944"/>
              </a:tblGrid>
              <a:tr h="684938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Направление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57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Химическая технология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57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Технологические машины и оборудование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79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Менеджмент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25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Автоматизация</a:t>
                      </a:r>
                      <a:r>
                        <a:rPr lang="ru-RU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технологических процессов и производств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81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81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ППРС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62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приема в  ИГХТУ на 2015/16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год  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123728" y="620688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Подготовительные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/>
              <a:t>Разработка нормативной документации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/>
              <a:t>Очередная переделка базы данных  «Абитуриент»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/>
              <a:t>Адаптация программы выгрузки из базы данных </a:t>
            </a:r>
            <a:r>
              <a:rPr lang="ru-RU" sz="4000" b="1" i="1" u="sng" dirty="0" smtClean="0"/>
              <a:t>в ФИС ЕГЭ и приема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/>
              <a:t>Анализ данных по количеству выпускников и количеству сдающих ЕГЭ по области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62" name="Содержимое 4"/>
          <p:cNvSpPr>
            <a:spLocks noGrp="1"/>
          </p:cNvSpPr>
          <p:nvPr>
            <p:ph idx="1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/>
              <a:t>Федеральный закон </a:t>
            </a:r>
          </a:p>
          <a:p>
            <a:pPr algn="ctr">
              <a:buFont typeface="Arial" charset="0"/>
              <a:buNone/>
            </a:pPr>
            <a:r>
              <a:rPr lang="ru-RU" sz="4400" smtClean="0"/>
              <a:t>от 29 декабря 2012 №273-ФЗ</a:t>
            </a:r>
          </a:p>
          <a:p>
            <a:pPr algn="ctr">
              <a:buFont typeface="Arial" charset="0"/>
              <a:buNone/>
            </a:pPr>
            <a:r>
              <a:rPr lang="ru-RU" sz="5400" b="1" smtClean="0"/>
              <a:t>«Об образовании в Российской Федерации»</a:t>
            </a:r>
            <a:endParaRPr lang="ru-RU" sz="5400" smtClean="0"/>
          </a:p>
          <a:p>
            <a:endParaRPr 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32656"/>
            <a:ext cx="7376864" cy="1137369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Основная нормативная база</a:t>
            </a:r>
            <a:r>
              <a:rPr lang="ru-RU" sz="3600" i="1" dirty="0">
                <a:solidFill>
                  <a:srgbClr val="C0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Приказ Министерства образования и науки РФ от 28 июля 2014 г. № 839</a:t>
            </a:r>
            <a:br>
              <a:rPr lang="ru-RU" b="1" dirty="0" smtClean="0"/>
            </a:br>
            <a:r>
              <a:rPr lang="ru-RU" b="1" dirty="0" smtClean="0"/>
              <a:t>"Об утверждении Порядка приема на обучение по образовательным программам высшего образования - программам бакалавриата, программам </a:t>
            </a:r>
            <a:r>
              <a:rPr lang="ru-RU" b="1" dirty="0" err="1" smtClean="0"/>
              <a:t>специалитета</a:t>
            </a:r>
            <a:r>
              <a:rPr lang="ru-RU" b="1" dirty="0" smtClean="0"/>
              <a:t>, </a:t>
            </a:r>
            <a:r>
              <a:rPr lang="ru-RU" b="1" dirty="0" err="1" smtClean="0"/>
              <a:t>программам</a:t>
            </a:r>
            <a:r>
              <a:rPr lang="ru-RU" b="1" dirty="0" smtClean="0"/>
              <a:t> магистратуры на 2015/16 учебный год"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7376864" cy="1137369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>
                <a:solidFill>
                  <a:srgbClr val="C00000"/>
                </a:solidFill>
              </a:rPr>
              <a:t>Основная нормативная база</a:t>
            </a:r>
            <a:r>
              <a:rPr lang="ru-RU" sz="3600" i="1">
                <a:solidFill>
                  <a:srgbClr val="C00000"/>
                </a:solidFill>
              </a:rPr>
              <a:t>: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2656"/>
            <a:ext cx="7376864" cy="1137369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Основная нормативная база</a:t>
            </a:r>
            <a:r>
              <a:rPr lang="ru-RU" sz="3600" i="1" dirty="0">
                <a:solidFill>
                  <a:srgbClr val="C0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5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smtClean="0"/>
              <a:t>ПРАВИЛА ПРИЕМА</a:t>
            </a:r>
          </a:p>
          <a:p>
            <a:pPr algn="ctr">
              <a:buFont typeface="Arial" charset="0"/>
              <a:buNone/>
            </a:pPr>
            <a:r>
              <a:rPr lang="ru-RU" sz="3600" b="1" smtClean="0"/>
              <a:t>в ФГБОУ ВПО</a:t>
            </a:r>
            <a:endParaRPr lang="ru-RU" sz="3600" smtClean="0"/>
          </a:p>
          <a:p>
            <a:pPr algn="ctr">
              <a:buFont typeface="Arial" charset="0"/>
              <a:buNone/>
            </a:pPr>
            <a:r>
              <a:rPr lang="ru-RU" sz="3600" b="1" smtClean="0"/>
              <a:t>"Ивановский государственный химико-технологический университет" </a:t>
            </a:r>
            <a:endParaRPr lang="ru-RU" sz="3600" smtClean="0"/>
          </a:p>
          <a:p>
            <a:pPr algn="ctr">
              <a:buFont typeface="Arial" charset="0"/>
              <a:buNone/>
            </a:pPr>
            <a:r>
              <a:rPr lang="ru-RU" sz="3600" b="1" smtClean="0"/>
              <a:t>на 2015/2016 учебный год</a:t>
            </a:r>
          </a:p>
          <a:p>
            <a:pPr algn="ctr">
              <a:buFont typeface="Arial" charset="0"/>
              <a:buNone/>
            </a:pPr>
            <a:endParaRPr lang="ru-RU" sz="3300" smtClean="0"/>
          </a:p>
          <a:p>
            <a:r>
              <a:rPr lang="ru-RU" b="1" i="1" smtClean="0"/>
              <a:t>На сайте с </a:t>
            </a:r>
            <a:r>
              <a:rPr lang="ru-RU" b="1" i="1" u="sng" smtClean="0"/>
              <a:t>1 октября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7376864" cy="1137369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>
                <a:solidFill>
                  <a:srgbClr val="C00000"/>
                </a:solidFill>
              </a:rPr>
              <a:t>Основная нормативная база</a:t>
            </a:r>
            <a:r>
              <a:rPr lang="ru-RU" sz="3600" i="1">
                <a:solidFill>
                  <a:srgbClr val="C00000"/>
                </a:solidFill>
              </a:rPr>
              <a:t>: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435975" cy="6264275"/>
          </a:xfrm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ru-RU" sz="3600" smtClean="0"/>
              <a:t>Количество мест для поступающих по особым правам </a:t>
            </a:r>
            <a:r>
              <a:rPr lang="ru-RU" sz="3600" b="1" smtClean="0"/>
              <a:t>квотировано (10% от КЦП)</a:t>
            </a:r>
          </a:p>
          <a:p>
            <a:endParaRPr lang="ru-RU" sz="3600" b="1" smtClean="0"/>
          </a:p>
          <a:p>
            <a:r>
              <a:rPr lang="ru-RU" sz="3600" smtClean="0"/>
              <a:t>Зачисление на места по договорам возможно по </a:t>
            </a:r>
            <a:r>
              <a:rPr lang="ru-RU" sz="3600" b="1" smtClean="0"/>
              <a:t>копии документа об образовании</a:t>
            </a:r>
          </a:p>
          <a:p>
            <a:pPr>
              <a:buFont typeface="Arial" charset="0"/>
              <a:buNone/>
            </a:pPr>
            <a:endParaRPr lang="ru-RU" sz="3600" b="1" smtClean="0"/>
          </a:p>
          <a:p>
            <a:r>
              <a:rPr lang="ru-RU" sz="3600" smtClean="0"/>
              <a:t>Возможен учет </a:t>
            </a:r>
            <a:r>
              <a:rPr lang="ru-RU" sz="3600" b="1" smtClean="0"/>
              <a:t>индивидуальных достижений поступающих</a:t>
            </a:r>
          </a:p>
          <a:p>
            <a:endParaRPr lang="ru-RU" sz="3600" b="1" smtClean="0"/>
          </a:p>
          <a:p>
            <a:endParaRPr lang="ru-RU" b="1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9"/>
          <p:cNvSpPr txBox="1">
            <a:spLocks noChangeArrowheads="1"/>
          </p:cNvSpPr>
          <p:nvPr/>
        </p:nvSpPr>
        <p:spPr bwMode="auto">
          <a:xfrm>
            <a:off x="4500563" y="2420938"/>
            <a:ext cx="4429125" cy="223837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остальные места</a:t>
            </a:r>
          </a:p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285750" y="1984375"/>
            <a:ext cx="86439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Контрольные цифры приема за счет бюджетных ассигнований </a:t>
            </a:r>
          </a:p>
        </p:txBody>
      </p:sp>
      <p:sp>
        <p:nvSpPr>
          <p:cNvPr id="147459" name="Text Box 9"/>
          <p:cNvSpPr txBox="1">
            <a:spLocks noChangeArrowheads="1"/>
          </p:cNvSpPr>
          <p:nvPr/>
        </p:nvSpPr>
        <p:spPr bwMode="auto">
          <a:xfrm>
            <a:off x="214313" y="214313"/>
            <a:ext cx="7105650" cy="4286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ru-RU" sz="2400" b="1">
              <a:solidFill>
                <a:srgbClr val="7B0F19"/>
              </a:solidFill>
              <a:latin typeface="Calibri" pitchFamily="34" charset="0"/>
            </a:endParaRPr>
          </a:p>
        </p:txBody>
      </p:sp>
      <p:sp>
        <p:nvSpPr>
          <p:cNvPr id="147460" name="Text Box 9"/>
          <p:cNvSpPr txBox="1">
            <a:spLocks noChangeArrowheads="1"/>
          </p:cNvSpPr>
          <p:nvPr/>
        </p:nvSpPr>
        <p:spPr bwMode="auto">
          <a:xfrm>
            <a:off x="4500563" y="3286125"/>
            <a:ext cx="2214562" cy="136683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прием без вступительных испытаний </a:t>
            </a:r>
          </a:p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147461" name="Text Box 9"/>
          <p:cNvSpPr txBox="1">
            <a:spLocks noChangeArrowheads="1"/>
          </p:cNvSpPr>
          <p:nvPr/>
        </p:nvSpPr>
        <p:spPr bwMode="auto">
          <a:xfrm>
            <a:off x="285750" y="2413000"/>
            <a:ext cx="2571750" cy="2246313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квота приема лиц, имеющих особое право </a:t>
            </a:r>
          </a:p>
          <a:p>
            <a:pPr algn="ctr"/>
            <a:r>
              <a:rPr lang="ru-RU" sz="2000">
                <a:latin typeface="Calibri" pitchFamily="34" charset="0"/>
              </a:rPr>
              <a:t>( 10 %)</a:t>
            </a:r>
          </a:p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2857500" y="2413000"/>
            <a:ext cx="1643063" cy="2246313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квота целевого приема на обучение</a:t>
            </a:r>
          </a:p>
          <a:p>
            <a:pPr algn="ctr"/>
            <a:r>
              <a:rPr lang="ru-RU" sz="2000">
                <a:latin typeface="Calibri" pitchFamily="34" charset="0"/>
              </a:rPr>
              <a:t> (15 %)</a:t>
            </a:r>
          </a:p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147463" name="Text Box 9"/>
          <p:cNvSpPr txBox="1">
            <a:spLocks noChangeArrowheads="1"/>
          </p:cNvSpPr>
          <p:nvPr/>
        </p:nvSpPr>
        <p:spPr bwMode="auto">
          <a:xfrm>
            <a:off x="6643688" y="3286125"/>
            <a:ext cx="2286000" cy="136683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прием </a:t>
            </a:r>
          </a:p>
          <a:p>
            <a:pPr algn="ctr"/>
            <a:r>
              <a:rPr lang="ru-RU" sz="2000">
                <a:latin typeface="Calibri" pitchFamily="34" charset="0"/>
              </a:rPr>
              <a:t>по общему конкурсу</a:t>
            </a:r>
          </a:p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147464" name="Text Box 9"/>
          <p:cNvSpPr txBox="1">
            <a:spLocks noChangeArrowheads="1"/>
          </p:cNvSpPr>
          <p:nvPr/>
        </p:nvSpPr>
        <p:spPr bwMode="auto">
          <a:xfrm>
            <a:off x="6786563" y="4610100"/>
            <a:ext cx="2000250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B0F19"/>
                </a:solidFill>
                <a:latin typeface="Calibri" pitchFamily="34" charset="0"/>
              </a:rPr>
              <a:t>общий конкурс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857500" y="4594225"/>
            <a:ext cx="1643063" cy="1016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B0F19"/>
                </a:solidFill>
                <a:latin typeface="Calibri" pitchFamily="34" charset="0"/>
              </a:rPr>
              <a:t>конкурс </a:t>
            </a:r>
          </a:p>
          <a:p>
            <a:pPr algn="ctr"/>
            <a:r>
              <a:rPr lang="ru-RU" sz="2000" b="1">
                <a:solidFill>
                  <a:srgbClr val="7B0F19"/>
                </a:solidFill>
                <a:latin typeface="Calibri" pitchFamily="34" charset="0"/>
              </a:rPr>
              <a:t>в рамках квоты</a:t>
            </a:r>
          </a:p>
        </p:txBody>
      </p:sp>
      <p:sp>
        <p:nvSpPr>
          <p:cNvPr id="147466" name="Text Box 9"/>
          <p:cNvSpPr txBox="1">
            <a:spLocks noChangeArrowheads="1"/>
          </p:cNvSpPr>
          <p:nvPr/>
        </p:nvSpPr>
        <p:spPr bwMode="auto">
          <a:xfrm>
            <a:off x="785813" y="4594225"/>
            <a:ext cx="1643062" cy="1016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B0F19"/>
                </a:solidFill>
                <a:latin typeface="Calibri" pitchFamily="34" charset="0"/>
              </a:rPr>
              <a:t>конкурс </a:t>
            </a:r>
          </a:p>
          <a:p>
            <a:pPr algn="ctr"/>
            <a:r>
              <a:rPr lang="ru-RU" sz="2000" b="1">
                <a:solidFill>
                  <a:srgbClr val="7B0F19"/>
                </a:solidFill>
                <a:latin typeface="Calibri" pitchFamily="34" charset="0"/>
              </a:rPr>
              <a:t>в рамках квоты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476672"/>
            <a:ext cx="8640960" cy="1137369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Распределение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контрольных цифр для приема</a:t>
            </a:r>
            <a:endParaRPr lang="ru-RU" sz="3600" b="1" dirty="0">
              <a:solidFill>
                <a:srgbClr val="7B0F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9"/>
          <p:cNvSpPr txBox="1">
            <a:spLocks noChangeArrowheads="1"/>
          </p:cNvSpPr>
          <p:nvPr/>
        </p:nvSpPr>
        <p:spPr bwMode="auto">
          <a:xfrm>
            <a:off x="763588" y="1557338"/>
            <a:ext cx="7286625" cy="46196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Не более </a:t>
            </a:r>
            <a:r>
              <a:rPr lang="ru-RU" sz="2400" b="1" u="sng">
                <a:latin typeface="Calibri" pitchFamily="34" charset="0"/>
              </a:rPr>
              <a:t>5 организаций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высшего образования </a:t>
            </a:r>
          </a:p>
        </p:txBody>
      </p:sp>
      <p:sp>
        <p:nvSpPr>
          <p:cNvPr id="148482" name="Text Box 9"/>
          <p:cNvSpPr txBox="1">
            <a:spLocks noChangeArrowheads="1"/>
          </p:cNvSpPr>
          <p:nvPr/>
        </p:nvSpPr>
        <p:spPr bwMode="auto">
          <a:xfrm>
            <a:off x="785813" y="2214563"/>
            <a:ext cx="7286625" cy="46196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В каждой из организаций: </a:t>
            </a:r>
          </a:p>
        </p:txBody>
      </p:sp>
      <p:sp>
        <p:nvSpPr>
          <p:cNvPr id="148483" name="Text Box 9"/>
          <p:cNvSpPr txBox="1">
            <a:spLocks noChangeArrowheads="1"/>
          </p:cNvSpPr>
          <p:nvPr/>
        </p:nvSpPr>
        <p:spPr bwMode="auto">
          <a:xfrm>
            <a:off x="285750" y="3406775"/>
            <a:ext cx="3857625" cy="193833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участие в конкурсе </a:t>
            </a:r>
          </a:p>
          <a:p>
            <a:pPr algn="ctr"/>
            <a:r>
              <a:rPr lang="ru-RU" sz="2400">
                <a:latin typeface="Calibri" pitchFamily="34" charset="0"/>
              </a:rPr>
              <a:t>не более чем </a:t>
            </a:r>
          </a:p>
          <a:p>
            <a:pPr algn="ctr"/>
            <a:r>
              <a:rPr lang="ru-RU" sz="2400">
                <a:latin typeface="Calibri" pitchFamily="34" charset="0"/>
              </a:rPr>
              <a:t>по </a:t>
            </a:r>
            <a:r>
              <a:rPr lang="ru-RU" sz="2400" b="1" u="sng">
                <a:latin typeface="Calibri" pitchFamily="34" charset="0"/>
              </a:rPr>
              <a:t>3 направлениям подготовки</a:t>
            </a:r>
          </a:p>
          <a:p>
            <a:pPr algn="ctr"/>
            <a:endParaRPr lang="ru-RU" sz="2400" b="1" u="sng">
              <a:latin typeface="Calibri" pitchFamily="34" charset="0"/>
            </a:endParaRPr>
          </a:p>
        </p:txBody>
      </p:sp>
      <p:sp>
        <p:nvSpPr>
          <p:cNvPr id="148484" name="Text Box 9"/>
          <p:cNvSpPr txBox="1">
            <a:spLocks noChangeArrowheads="1"/>
          </p:cNvSpPr>
          <p:nvPr/>
        </p:nvSpPr>
        <p:spPr bwMode="auto">
          <a:xfrm>
            <a:off x="4143375" y="3406775"/>
            <a:ext cx="4714875" cy="193833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+ поступление </a:t>
            </a:r>
            <a:r>
              <a:rPr lang="ru-RU" sz="2400" b="1" u="sng">
                <a:latin typeface="Calibri" pitchFamily="34" charset="0"/>
              </a:rPr>
              <a:t>без вступительных испытаний</a:t>
            </a:r>
            <a:r>
              <a:rPr lang="ru-RU" sz="2400">
                <a:latin typeface="Calibri" pitchFamily="34" charset="0"/>
              </a:rPr>
              <a:t> (при наличии права)</a:t>
            </a:r>
          </a:p>
          <a:p>
            <a:pPr algn="ctr"/>
            <a:r>
              <a:rPr lang="ru-RU" sz="2400">
                <a:latin typeface="Calibri" pitchFamily="34" charset="0"/>
              </a:rPr>
              <a:t>(в рамках контрольных цифр – только в одну </a:t>
            </a:r>
          </a:p>
          <a:p>
            <a:pPr algn="ctr"/>
            <a:r>
              <a:rPr lang="ru-RU" sz="2400">
                <a:latin typeface="Calibri" pitchFamily="34" charset="0"/>
              </a:rPr>
              <a:t>из организаций)</a:t>
            </a:r>
          </a:p>
        </p:txBody>
      </p:sp>
      <p:cxnSp>
        <p:nvCxnSpPr>
          <p:cNvPr id="10" name="Прямая со стрелкой 9"/>
          <p:cNvCxnSpPr>
            <a:endCxn id="148484" idx="0"/>
          </p:cNvCxnSpPr>
          <p:nvPr/>
        </p:nvCxnSpPr>
        <p:spPr>
          <a:xfrm>
            <a:off x="5364163" y="2781300"/>
            <a:ext cx="1136650" cy="625475"/>
          </a:xfrm>
          <a:prstGeom prst="straightConnector1">
            <a:avLst/>
          </a:prstGeom>
          <a:ln w="57150">
            <a:solidFill>
              <a:srgbClr val="7B0F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48483" idx="0"/>
          </p:cNvCxnSpPr>
          <p:nvPr/>
        </p:nvCxnSpPr>
        <p:spPr>
          <a:xfrm flipH="1">
            <a:off x="2214563" y="2781300"/>
            <a:ext cx="1133475" cy="625475"/>
          </a:xfrm>
          <a:prstGeom prst="straightConnector1">
            <a:avLst/>
          </a:prstGeom>
          <a:ln w="57150">
            <a:solidFill>
              <a:srgbClr val="7B0F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7" name="TextBox 8"/>
          <p:cNvSpPr txBox="1">
            <a:spLocks noChangeArrowheads="1"/>
          </p:cNvSpPr>
          <p:nvPr/>
        </p:nvSpPr>
        <p:spPr bwMode="auto">
          <a:xfrm>
            <a:off x="2484438" y="260350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solidFill>
                  <a:srgbClr val="C00000"/>
                </a:solidFill>
                <a:latin typeface="Calibri" pitchFamily="34" charset="0"/>
              </a:rPr>
              <a:t>Конкурс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792788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>Прием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C00000"/>
                </a:solidFill>
              </a:rPr>
              <a:t>на 1 курс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>осуществляется по результатам </a:t>
            </a:r>
            <a:r>
              <a:rPr lang="ru-RU" sz="6000" b="1" dirty="0" smtClean="0">
                <a:solidFill>
                  <a:srgbClr val="FF0000"/>
                </a:solidFill>
              </a:rPr>
              <a:t>ЕГЭ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2303462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964613" cy="62642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     По вступительным испытаниям, проводимым вузом самостоятельно поступают лица,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/>
              <a:t>имеющие </a:t>
            </a:r>
            <a:r>
              <a:rPr lang="ru-RU" sz="5400" dirty="0" smtClean="0">
                <a:solidFill>
                  <a:srgbClr val="FF0000"/>
                </a:solidFill>
              </a:rPr>
              <a:t>профессиональное образование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Электронная подача заявления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923925"/>
            <a:ext cx="8229600" cy="5805488"/>
          </a:xfr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/>
              <a:t>     	Приемная комиссия ИГХТУ предоставляет возможность подать заявление в вуз </a:t>
            </a:r>
            <a:r>
              <a:rPr lang="ru-RU" sz="12800" b="1" dirty="0" smtClean="0">
                <a:solidFill>
                  <a:srgbClr val="FF0000"/>
                </a:solidFill>
              </a:rPr>
              <a:t>«не выходя из дома»:</a:t>
            </a:r>
            <a:endParaRPr lang="ru-RU" sz="6500" b="1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500" b="1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500" dirty="0" smtClean="0"/>
              <a:t>		</a:t>
            </a:r>
            <a:endParaRPr lang="ru-RU" sz="65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500" dirty="0" smtClean="0"/>
              <a:t>	</a:t>
            </a:r>
            <a:r>
              <a:rPr lang="ru-RU" sz="12800" dirty="0" smtClean="0"/>
              <a:t>	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/>
              <a:t>1) заполнить электронную форму;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/>
              <a:t>2) распечатать заявление и поставить личную подпись;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/>
              <a:t>3) прислать  по электронной почте отсканированные документы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/>
              <a:t>4) предоставить оригинал документа в приемную комиссию (для зачисления на бюджет).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54627" name="Прямоугольник 3"/>
          <p:cNvSpPr>
            <a:spLocks noChangeArrowheads="1"/>
          </p:cNvSpPr>
          <p:nvPr/>
        </p:nvSpPr>
        <p:spPr bwMode="auto">
          <a:xfrm>
            <a:off x="755650" y="1916113"/>
            <a:ext cx="77771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Calibri" pitchFamily="34" charset="0"/>
              </a:rPr>
              <a:t>www.isuct.ru</a:t>
            </a:r>
            <a:endParaRPr lang="ru-RU" sz="96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9"/>
          <p:cNvSpPr txBox="1">
            <a:spLocks noChangeArrowheads="1"/>
          </p:cNvSpPr>
          <p:nvPr/>
        </p:nvSpPr>
        <p:spPr bwMode="auto">
          <a:xfrm>
            <a:off x="214313" y="142875"/>
            <a:ext cx="8461375" cy="1125538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ЗАЧИСЛЕНИЕ поступающих по очной форме обучения на места в рамках контрольных цифр</a:t>
            </a:r>
          </a:p>
        </p:txBody>
      </p:sp>
      <p:sp>
        <p:nvSpPr>
          <p:cNvPr id="155650" name="Text Box 9"/>
          <p:cNvSpPr txBox="1">
            <a:spLocks noChangeArrowheads="1"/>
          </p:cNvSpPr>
          <p:nvPr/>
        </p:nvSpPr>
        <p:spPr bwMode="auto">
          <a:xfrm>
            <a:off x="214313" y="1317625"/>
            <a:ext cx="714375" cy="615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latin typeface="Calibri" pitchFamily="34" charset="0"/>
              </a:rPr>
              <a:t>I</a:t>
            </a:r>
            <a:r>
              <a:rPr lang="ru-RU" sz="1700" b="1">
                <a:latin typeface="Calibri" pitchFamily="34" charset="0"/>
              </a:rPr>
              <a:t> этап </a:t>
            </a:r>
            <a:endParaRPr lang="en-US" sz="1700" b="1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57250" y="1317625"/>
            <a:ext cx="8072438" cy="2970213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+mn-lt"/>
              </a:rPr>
              <a:t>Размещение списков поступающих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- 27 июля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+mn-lt"/>
              </a:rPr>
              <a:t>Зачисление поступающих без вступительных испытаний, поступающих на места в пределах квоты приема лиц, имеющих особые права, поступающих на места в пределах квоты целевого приема: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завершение приема оригинала документа об образовании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- 29 июля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издание приказа о зачислении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- 30 июля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+mn-lt"/>
              </a:rPr>
              <a:t>Зачисление на места в рамках контрольных цифр по общему конкурсу поступающих, рекомендованных к зачислению на первом этапе: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размещение конкурсных списков –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30 июля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завершение приема оригинала документа об образовании -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3 августа 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издание приказа о зачислении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- 4 августа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57250" y="4286250"/>
            <a:ext cx="8072438" cy="1662113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+mn-lt"/>
              </a:rPr>
              <a:t>Зачисление на места в рамках контрольных цифр по общему конкурсу поступающих, рекомендованных к зачислению на втором этапе (до заполнения вакантных мест): 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размещение конкурсных списков –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4 августа 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завершение приема оригинала документа об образовании –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6 августа 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издание приказа о зачислении - </a:t>
            </a:r>
            <a:r>
              <a:rPr lang="ru-RU" sz="1700" b="1" dirty="0">
                <a:solidFill>
                  <a:srgbClr val="C00000"/>
                </a:solidFill>
                <a:latin typeface="+mn-lt"/>
              </a:rPr>
              <a:t>7 августа </a:t>
            </a:r>
          </a:p>
        </p:txBody>
      </p:sp>
      <p:sp>
        <p:nvSpPr>
          <p:cNvPr id="155653" name="Text Box 9"/>
          <p:cNvSpPr txBox="1">
            <a:spLocks noChangeArrowheads="1"/>
          </p:cNvSpPr>
          <p:nvPr/>
        </p:nvSpPr>
        <p:spPr bwMode="auto">
          <a:xfrm>
            <a:off x="142875" y="4286250"/>
            <a:ext cx="714375" cy="615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latin typeface="Calibri" pitchFamily="34" charset="0"/>
              </a:rPr>
              <a:t>II</a:t>
            </a:r>
            <a:r>
              <a:rPr lang="ru-RU" sz="1700" b="1">
                <a:latin typeface="Calibri" pitchFamily="34" charset="0"/>
              </a:rPr>
              <a:t> этап </a:t>
            </a:r>
            <a:endParaRPr lang="en-US" sz="1700" b="1">
              <a:latin typeface="Calibri" pitchFamily="34" charset="0"/>
            </a:endParaRPr>
          </a:p>
        </p:txBody>
      </p:sp>
      <p:sp>
        <p:nvSpPr>
          <p:cNvPr id="155654" name="Text Box 9"/>
          <p:cNvSpPr txBox="1">
            <a:spLocks noChangeArrowheads="1"/>
          </p:cNvSpPr>
          <p:nvPr/>
        </p:nvSpPr>
        <p:spPr bwMode="auto">
          <a:xfrm>
            <a:off x="500063" y="6069013"/>
            <a:ext cx="8072437" cy="369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Списки поступающих  ОБНОВЛЯЮТСЯ ЕЖЕДНЕВНО!!!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530C1C-7D6E-4A2E-800B-8F3C2C5DFA5F}" type="slidenum">
              <a:rPr lang="ru-RU" sz="14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400" b="1">
              <a:solidFill>
                <a:schemeClr val="bg1"/>
              </a:solidFill>
            </a:endParaRPr>
          </a:p>
        </p:txBody>
      </p:sp>
      <p:pic>
        <p:nvPicPr>
          <p:cNvPr id="16386" name="Picture 3" descr="C:\Users\esafronov\Desktop\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5256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3500" y="142875"/>
            <a:ext cx="5256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</a:rPr>
              <a:t>Основные изменения в 2014 году</a:t>
            </a: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250825" y="836613"/>
            <a:ext cx="86217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lvl="1" indent="-342900" algn="just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altLang="ru-RU" sz="2800">
                <a:latin typeface="Calibri" pitchFamily="34" charset="0"/>
              </a:rPr>
              <a:t>Ввод сведений по программам подготовки в аспирантуре</a:t>
            </a:r>
          </a:p>
          <a:p>
            <a:pPr marL="450850" lvl="1" indent="-342900" algn="just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altLang="ru-RU" sz="2800">
                <a:latin typeface="Calibri" pitchFamily="34" charset="0"/>
              </a:rPr>
              <a:t>Разделение бакалавриата на академический (обычный) и прикладной</a:t>
            </a:r>
          </a:p>
          <a:p>
            <a:pPr marL="450850" lvl="1" indent="-342900" algn="just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altLang="ru-RU" sz="2800">
                <a:latin typeface="Calibri" pitchFamily="34" charset="0"/>
              </a:rPr>
              <a:t>Квота приема лиц, имеющих особое право</a:t>
            </a:r>
            <a:endParaRPr lang="en-US" altLang="ru-RU" sz="2800">
              <a:latin typeface="Calibri" pitchFamily="34" charset="0"/>
            </a:endParaRPr>
          </a:p>
          <a:p>
            <a:pPr marL="450850" lvl="1" indent="-342900" algn="just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altLang="ru-RU" sz="2800">
                <a:latin typeface="Calibri" pitchFamily="34" charset="0"/>
              </a:rPr>
              <a:t>Приоритеты между условиями приема в одном заявлении, а также между заявлениями одного абитуриента</a:t>
            </a:r>
          </a:p>
          <a:p>
            <a:pPr marL="450850" lvl="1" indent="-342900" algn="just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altLang="ru-RU" sz="2800">
                <a:latin typeface="Calibri" pitchFamily="34" charset="0"/>
              </a:rPr>
              <a:t>Доработка механизмов проверки результатов ЕГЭ в связи с отменой бумажных свидетельств</a:t>
            </a:r>
          </a:p>
          <a:p>
            <a:pPr marL="450850" lvl="1" indent="-342900" algn="just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altLang="ru-RU" sz="2800">
                <a:latin typeface="Calibri" pitchFamily="34" charset="0"/>
              </a:rPr>
              <a:t>Переход от конкурсных групп к направлениям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extBox 1"/>
          <p:cNvSpPr txBox="1">
            <a:spLocks noChangeArrowheads="1"/>
          </p:cNvSpPr>
          <p:nvPr/>
        </p:nvSpPr>
        <p:spPr bwMode="auto">
          <a:xfrm>
            <a:off x="2124075" y="0"/>
            <a:ext cx="452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Calibri" pitchFamily="34" charset="0"/>
              </a:rPr>
              <a:t>Зачисление в два этапа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692150"/>
            <a:ext cx="7705725" cy="344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/>
              <a:t>Первый этап после зачисления </a:t>
            </a:r>
            <a:r>
              <a:rPr lang="ru-RU" sz="2800" b="1" u="sng" dirty="0" err="1"/>
              <a:t>целевиков</a:t>
            </a:r>
            <a:r>
              <a:rPr lang="ru-RU" sz="2800" b="1" u="sng" dirty="0"/>
              <a:t> и льготников: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 рамках каждого конкурсного списка формируется список, включающий в себя лиц, представивших оригинал документа установленного образца, до заполнения </a:t>
            </a:r>
            <a:r>
              <a:rPr lang="ru-RU" sz="2400" b="1" u="sng" dirty="0">
                <a:solidFill>
                  <a:srgbClr val="C00000"/>
                </a:solidFill>
              </a:rPr>
              <a:t>80 процентов </a:t>
            </a:r>
            <a:r>
              <a:rPr lang="ru-RU" sz="2400" dirty="0"/>
              <a:t>конкурсных мест по общему конкурсу.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200" y="4365625"/>
            <a:ext cx="6948488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/>
              <a:t>Второй этап: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 рамках каждого конкурсного списка формируется список, включающий в себя лиц, представивших оригинал документа установленного образца, до заполнения </a:t>
            </a:r>
            <a:r>
              <a:rPr lang="ru-RU" sz="2400" b="1" u="sng" dirty="0">
                <a:solidFill>
                  <a:srgbClr val="C00000"/>
                </a:solidFill>
              </a:rPr>
              <a:t>100 процентов </a:t>
            </a:r>
            <a:r>
              <a:rPr lang="ru-RU" sz="2400" dirty="0"/>
              <a:t>конкурсных мест по общему конкурсу.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8313" y="1019175"/>
            <a:ext cx="8280400" cy="4387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ru-RU" sz="2800" b="1" u="sng">
                <a:solidFill>
                  <a:schemeClr val="tx1"/>
                </a:solidFill>
                <a:cs typeface="Times New Roman" pitchFamily="18" charset="0"/>
              </a:rPr>
              <a:t>Издание приказа о зачислении лиц, поступающих</a:t>
            </a:r>
          </a:p>
          <a:p>
            <a:pPr algn="just"/>
            <a:endParaRPr lang="ru-RU" sz="280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на программы бакалавриата (заочная форма): </a:t>
            </a:r>
          </a:p>
          <a:p>
            <a:pPr algn="just" eaLnBrk="0" hangingPunct="0"/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бюджет </a:t>
            </a:r>
            <a:r>
              <a:rPr lang="ru-RU" sz="280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15 августа</a:t>
            </a:r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; 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на места по договорам об оказании платных образовательных услуг (очная форма)   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31 августа</a:t>
            </a:r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algn="just" eaLnBrk="0" hangingPunct="0">
              <a:buFontTx/>
              <a:buChar char="•"/>
            </a:pPr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в магистратуру:</a:t>
            </a:r>
          </a:p>
          <a:p>
            <a:pPr algn="just" eaLnBrk="0" hangingPunct="0"/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         очная форма: бюджет – 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15  августа</a:t>
            </a:r>
            <a:r>
              <a:rPr lang="ru-RU" sz="2800" b="1">
                <a:solidFill>
                  <a:schemeClr val="tx1"/>
                </a:solidFill>
                <a:cs typeface="Times New Roman" pitchFamily="18" charset="0"/>
              </a:rPr>
              <a:t>;</a:t>
            </a:r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>         заочная форма: по договорам об оказании платных образовательных услуг – </a:t>
            </a: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25 сентября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280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Учет индивидуальных достижений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00113"/>
            <a:ext cx="8569325" cy="53292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b="1" u="sng" smtClean="0">
                <a:solidFill>
                  <a:srgbClr val="C00000"/>
                </a:solidFill>
              </a:rPr>
              <a:t>10 баллов к сумме ЕГЭ за</a:t>
            </a:r>
            <a:r>
              <a:rPr lang="ru-RU" sz="270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700" smtClean="0"/>
              <a:t>Спортивные достижения, подтверждаемые разрядным удостоверением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smtClean="0"/>
              <a:t>Или</a:t>
            </a:r>
          </a:p>
          <a:p>
            <a:pPr>
              <a:lnSpc>
                <a:spcPct val="80000"/>
              </a:lnSpc>
            </a:pPr>
            <a:r>
              <a:rPr lang="ru-RU" sz="2700" smtClean="0"/>
              <a:t>Аттестат с отличием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smtClean="0"/>
              <a:t>Или</a:t>
            </a:r>
          </a:p>
          <a:p>
            <a:pPr>
              <a:lnSpc>
                <a:spcPct val="80000"/>
              </a:lnSpc>
            </a:pPr>
            <a:r>
              <a:rPr lang="ru-RU" sz="2700" smtClean="0"/>
              <a:t>Победителям и призерам олимпиад и турниров, проводимых ИГХТУ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smtClean="0"/>
              <a:t>Или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smtClean="0"/>
              <a:t>Победителям областного конкурса «Юный химик»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7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b="1" u="sng" smtClean="0">
                <a:solidFill>
                  <a:srgbClr val="C00000"/>
                </a:solidFill>
              </a:rPr>
              <a:t>5 баллов к сумме ЕГЭ </a:t>
            </a:r>
            <a:r>
              <a:rPr lang="ru-RU" sz="2700" smtClean="0"/>
              <a:t>за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smtClean="0"/>
              <a:t>Зачет по итоговому диктанту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700" smtClean="0"/>
              <a:t>Или </a:t>
            </a:r>
            <a:r>
              <a:rPr lang="ru-RU" sz="2700" b="1" u="sng" smtClean="0">
                <a:solidFill>
                  <a:srgbClr val="C00000"/>
                </a:solidFill>
              </a:rPr>
              <a:t>оценка из 10 баллов</a:t>
            </a:r>
            <a:r>
              <a:rPr lang="ru-RU" sz="2700" smtClean="0"/>
              <a:t> за сочинение при поступлении на направление «Культурология»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7235825" cy="1503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Ивановский государственный химико-технологический университет</a:t>
            </a:r>
            <a:r>
              <a:rPr 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159746" name="Содержимое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59747" name="Picture 2" descr="C:\Users\админ\Виды ИГХТУ, реклама\gerb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04311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850" y="2133600"/>
            <a:ext cx="8643938" cy="4143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9749" name="Прямоугольник 6"/>
          <p:cNvSpPr>
            <a:spLocks noChangeArrowheads="1"/>
          </p:cNvSpPr>
          <p:nvPr/>
        </p:nvSpPr>
        <p:spPr bwMode="auto">
          <a:xfrm>
            <a:off x="468313" y="2349500"/>
            <a:ext cx="83518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Межрегиональная олимпиада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школьников по химии и физике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 sz="2800" b="1" i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Фундаментальные науки </a:t>
            </a:r>
            <a:r>
              <a:rPr lang="ru-RU" sz="2800" b="1" i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развитию регионов </a:t>
            </a:r>
            <a:r>
              <a:rPr lang="ru-RU" sz="2800" b="1" i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2015</a:t>
            </a:r>
            <a:r>
              <a:rPr lang="ru-RU" sz="2800" b="1" i="1">
                <a:latin typeface="Calibri" pitchFamily="34" charset="0"/>
                <a:cs typeface="Times New Roman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ХИМИЯ   8  февраля в 10:00 Главный корпус ИГХТУ</a:t>
            </a:r>
            <a:endParaRPr lang="ru-RU">
              <a:cs typeface="Arial" charset="0"/>
            </a:endParaRP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ФИЗИКА 22 февраля в 10:00 Главный корпус ИГХТУ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РЕГИСТРАЦИЯ УЧАСТНИКОВ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 1 декабря по 20 февраля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на сайте ИГХТУ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www.isuct.ru</a:t>
            </a:r>
            <a:endParaRPr lang="ru-RU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>
                <a:ea typeface="Times New Roman" pitchFamily="18" charset="0"/>
                <a:cs typeface="Arial" charset="0"/>
              </a:rPr>
              <a:t>Адрес: г. Иваново, Шереметевский пр., д. 7, телефон 8(4932) 93-98-19</a:t>
            </a:r>
            <a:r>
              <a:rPr lang="ru-RU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Содержимое 3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5848350"/>
          </a:xfrm>
        </p:spPr>
        <p:txBody>
          <a:bodyPr>
            <a:spAutoFit/>
          </a:bodyPr>
          <a:lstStyle/>
          <a:p>
            <a:pPr algn="just">
              <a:buFontTx/>
              <a:buAutoNum type="arabicPeriod"/>
            </a:pPr>
            <a:endParaRPr lang="ru-RU" sz="2200" smtClean="0">
              <a:latin typeface="Tahoma" pitchFamily="34" charset="0"/>
              <a:cs typeface="Tahoma" pitchFamily="34" charset="0"/>
            </a:endParaRPr>
          </a:p>
          <a:p>
            <a:pPr algn="just">
              <a:buFontTx/>
              <a:buAutoNum type="arabicPeriod"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Победителям и призёрам данной олимпиады гарантируется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бюджетное место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 в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ИГХТУ на технологических направлениях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(при условии подачи подлинников документов (аттестат, диплом о среднем  (полном) общем образовании) в приёмную комиссию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и наличия ЕГЭ по химии или физике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endParaRPr lang="ru-RU" sz="220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None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2. Победителям, поступившим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в ИГХТУ, назначаются </a:t>
            </a:r>
            <a:r>
              <a:rPr lang="ru-RU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именные</a:t>
            </a:r>
            <a:r>
              <a:rPr lang="en-US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стипендии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 от предприятий</a:t>
            </a: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(в дополнение к основной):</a:t>
            </a:r>
          </a:p>
          <a:p>
            <a:pPr>
              <a:buFont typeface="Arial" charset="0"/>
              <a:buNone/>
            </a:pP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Победителям олимпиады – именная стипендия 3000 рублей </a:t>
            </a:r>
            <a:b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Призерам 1 степени – стипендия 2000 рублей.</a:t>
            </a:r>
          </a:p>
          <a:p>
            <a:pPr algn="just">
              <a:buFont typeface="Arial" charset="0"/>
              <a:buNone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3. </a:t>
            </a:r>
            <a:r>
              <a:rPr lang="ru-RU" sz="22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Победители и призеры получат +10 баллов к ЕГЭ при зачислении!</a:t>
            </a:r>
          </a:p>
          <a:p>
            <a:pPr algn="just">
              <a:buFont typeface="Arial" charset="0"/>
              <a:buNone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4. Всем участникам олимпиады добавляется </a:t>
            </a: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+30% от набранных баллов к ЕГЭ при распределении на профили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.</a:t>
            </a:r>
            <a:endParaRPr lang="ru-RU" sz="22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5" descr="C:\Users\92A6~1\AppData\Local\Temp\bat23A0.tmp\QScan04022014_143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4205288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C:\Users\92A6~1\AppData\Local\Temp\bat4782.tmp\QScan04022014_142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4537075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 descr="C:\Users\92A6~1\AppData\Local\Temp\batD0FD.tmp\QScan04022014_142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268413"/>
            <a:ext cx="37988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Object 3"/>
          <p:cNvGraphicFramePr>
            <a:graphicFrameLocks noChangeAspect="1"/>
          </p:cNvGraphicFramePr>
          <p:nvPr>
            <p:ph idx="1"/>
          </p:nvPr>
        </p:nvGraphicFramePr>
        <p:xfrm>
          <a:off x="4962525" y="3902075"/>
          <a:ext cx="4181475" cy="2955925"/>
        </p:xfrm>
        <a:graphic>
          <a:graphicData uri="http://schemas.openxmlformats.org/presentationml/2006/ole">
            <p:oleObj spid="_x0000_s53251" name="Acrobat Document" r:id="rId6" imgW="5051880" imgH="356976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Box 1"/>
          <p:cNvSpPr txBox="1">
            <a:spLocks noChangeArrowheads="1"/>
          </p:cNvSpPr>
          <p:nvPr/>
        </p:nvSpPr>
        <p:spPr bwMode="auto">
          <a:xfrm>
            <a:off x="971550" y="3995738"/>
            <a:ext cx="72009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Олимпиада ИГХТУ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по экономике и менеджменту</a:t>
            </a:r>
          </a:p>
        </p:txBody>
      </p:sp>
      <p:pic>
        <p:nvPicPr>
          <p:cNvPr id="104450" name="Picture 2" descr="https://pp.vk.me/c308426/v308426498/608d/eyNLwvwdl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540067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43" name="Picture 2" descr="G:\DSC_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81538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49006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65890" name="Содержимое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9350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i="1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2074863"/>
          </a:xfrm>
        </p:spPr>
        <p:txBody>
          <a:bodyPr/>
          <a:lstStyle/>
          <a:p>
            <a:r>
              <a:rPr lang="ru-RU" sz="4200" b="1" smtClean="0">
                <a:solidFill>
                  <a:srgbClr val="C00000"/>
                </a:solidFill>
              </a:rPr>
              <a:t>Количество выпускников 11 классов г. Иванова и Ивановской области </a:t>
            </a:r>
          </a:p>
        </p:txBody>
      </p:sp>
      <p:pic>
        <p:nvPicPr>
          <p:cNvPr id="17410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0825" y="2060575"/>
          <a:ext cx="8568952" cy="399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941"/>
                <a:gridCol w="2464499"/>
                <a:gridCol w="1224136"/>
                <a:gridCol w="2016224"/>
                <a:gridCol w="136815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-%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КЦП в ИГХТУ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-%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943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2010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5500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63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2011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4254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-22,7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- 10,6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153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2012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4843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+13,8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647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+0,5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30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2013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4529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-6,5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605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-6,5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30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2014 г.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4248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-6,2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567 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55" name="TextBox 4"/>
          <p:cNvSpPr txBox="1">
            <a:spLocks noChangeArrowheads="1"/>
          </p:cNvSpPr>
          <p:nvPr/>
        </p:nvSpPr>
        <p:spPr bwMode="auto">
          <a:xfrm>
            <a:off x="468313" y="6237288"/>
            <a:ext cx="797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Число бюджетных мест в ИГХТУ в 2014 году составило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700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Количество участников, зарегистрированных на ЕГЭ (Ивановская область)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2043113"/>
          <a:ext cx="8749478" cy="4053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4794"/>
                <a:gridCol w="882236"/>
                <a:gridCol w="892191"/>
                <a:gridCol w="1363419"/>
                <a:gridCol w="1363419"/>
                <a:gridCol w="1363419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Предмет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2011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2012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2013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2014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ОБЩЕСТВОЗНАНИЕ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2900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2745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3113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2954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2550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ФИЗИКА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1891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1565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</a:rPr>
                        <a:t>1946</a:t>
                      </a:r>
                      <a:endParaRPr lang="ru-RU" sz="2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</a:rPr>
                        <a:t>1683</a:t>
                      </a:r>
                      <a:endParaRPr lang="ru-RU" sz="2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u="none" dirty="0" smtClean="0">
                          <a:solidFill>
                            <a:srgbClr val="C00000"/>
                          </a:solidFill>
                        </a:rPr>
                        <a:t>1625</a:t>
                      </a:r>
                      <a:endParaRPr lang="ru-RU" sz="3200" b="1" u="non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ХИМИЯ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852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706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783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745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660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БИОЛОГИЯ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1047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975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1091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982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820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ИНФОРМАТИКА 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696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577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546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457</a:t>
                      </a:r>
                      <a:endParaRPr lang="ru-RU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508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70C0"/>
                          </a:solidFill>
                        </a:rPr>
                        <a:t>ИТОГО</a:t>
                      </a:r>
                      <a:endParaRPr lang="ru-RU" sz="2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7386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6568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7479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6821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6163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0"/>
            <a:ext cx="8964612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Контрольные цифры приема в вузы 201</a:t>
            </a:r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ru-RU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0" y="760413"/>
          <a:ext cx="8975725" cy="5260975"/>
        </p:xfrm>
        <a:graphic>
          <a:graphicData uri="http://schemas.openxmlformats.org/presentationml/2006/ole">
            <p:oleObj spid="_x0000_s103426" name="Документ" r:id="rId4" imgW="10474663" imgH="6147907" progId="Word.Document.12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30686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16013" y="549275"/>
            <a:ext cx="0" cy="554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37893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4149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49418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53006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35150" y="549275"/>
            <a:ext cx="0" cy="554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84438" y="549275"/>
            <a:ext cx="0" cy="554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492500" y="549275"/>
            <a:ext cx="14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575" y="620713"/>
            <a:ext cx="0" cy="547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24300" y="620713"/>
            <a:ext cx="0" cy="547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72000" y="620713"/>
            <a:ext cx="0" cy="547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219700" y="620713"/>
            <a:ext cx="0" cy="547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011863" y="620713"/>
            <a:ext cx="0" cy="5545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9563" y="620713"/>
            <a:ext cx="0" cy="547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380288" y="620713"/>
            <a:ext cx="0" cy="5545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0" y="6092825"/>
          <a:ext cx="914400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8"/>
                <a:gridCol w="2808312"/>
                <a:gridCol w="648072"/>
                <a:gridCol w="648072"/>
                <a:gridCol w="792088"/>
                <a:gridCol w="648072"/>
                <a:gridCol w="248376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ЕГЭ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660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625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820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179388" y="549275"/>
            <a:ext cx="8748712" cy="7143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885113" y="620713"/>
            <a:ext cx="0" cy="547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0" y="5661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en-US" sz="5400" b="1" smtClean="0">
                <a:solidFill>
                  <a:srgbClr val="0070C0"/>
                </a:solidFill>
              </a:rPr>
              <a:t>http://ivege.ru</a:t>
            </a:r>
            <a:endParaRPr lang="ru-RU" sz="5400" b="1" smtClean="0">
              <a:solidFill>
                <a:srgbClr val="0070C0"/>
              </a:solidFill>
            </a:endParaRPr>
          </a:p>
        </p:txBody>
      </p:sp>
      <p:sp>
        <p:nvSpPr>
          <p:cNvPr id="1054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 cstate="print"/>
          <a:srcRect l="13284" t="20244" r="11707" b="16920"/>
          <a:stretch>
            <a:fillRect/>
          </a:stretch>
        </p:blipFill>
        <p:spPr bwMode="auto">
          <a:xfrm>
            <a:off x="0" y="908050"/>
            <a:ext cx="91455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 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188" y="1057275"/>
            <a:ext cx="3981450" cy="2554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Химия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9338" y="1082675"/>
            <a:ext cx="3816350" cy="2554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Физика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750" y="3716338"/>
            <a:ext cx="4032250" cy="2376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Информатика и ИКТ 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9338" y="3716338"/>
            <a:ext cx="3816350" cy="2376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Обществознание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endParaRPr lang="ru-RU" sz="3600" dirty="0"/>
          </a:p>
        </p:txBody>
      </p:sp>
      <p:sp>
        <p:nvSpPr>
          <p:cNvPr id="125958" name="TextBox 16"/>
          <p:cNvSpPr txBox="1">
            <a:spLocks noChangeArrowheads="1"/>
          </p:cNvSpPr>
          <p:nvPr/>
        </p:nvSpPr>
        <p:spPr bwMode="auto">
          <a:xfrm>
            <a:off x="3132138" y="5084763"/>
            <a:ext cx="885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72</a:t>
            </a:r>
          </a:p>
        </p:txBody>
      </p:sp>
      <p:sp>
        <p:nvSpPr>
          <p:cNvPr id="125959" name="TextBox 17"/>
          <p:cNvSpPr txBox="1">
            <a:spLocks noChangeArrowheads="1"/>
          </p:cNvSpPr>
          <p:nvPr/>
        </p:nvSpPr>
        <p:spPr bwMode="auto">
          <a:xfrm>
            <a:off x="7596188" y="5084763"/>
            <a:ext cx="116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25960" name="TextBox 18"/>
          <p:cNvSpPr txBox="1">
            <a:spLocks noChangeArrowheads="1"/>
          </p:cNvSpPr>
          <p:nvPr/>
        </p:nvSpPr>
        <p:spPr bwMode="auto">
          <a:xfrm>
            <a:off x="2555875" y="2205038"/>
            <a:ext cx="2303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326</a:t>
            </a:r>
          </a:p>
        </p:txBody>
      </p:sp>
      <p:sp>
        <p:nvSpPr>
          <p:cNvPr id="125961" name="TextBox 19"/>
          <p:cNvSpPr txBox="1">
            <a:spLocks noChangeArrowheads="1"/>
          </p:cNvSpPr>
          <p:nvPr/>
        </p:nvSpPr>
        <p:spPr bwMode="auto">
          <a:xfrm>
            <a:off x="6804025" y="2133600"/>
            <a:ext cx="1473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0070C0"/>
                </a:solidFill>
                <a:latin typeface="Calibri" pitchFamily="34" charset="0"/>
              </a:rPr>
              <a:t>184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188" y="188913"/>
            <a:ext cx="8064500" cy="792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Распределение бюджетных мест в 2014 г.  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 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9750" y="1125538"/>
            <a:ext cx="3960813" cy="1938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Химия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9338" y="1125538"/>
            <a:ext cx="3816350" cy="1938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Физика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750" y="3284538"/>
            <a:ext cx="403225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Информатика и ИКТ 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363" y="3284538"/>
            <a:ext cx="3743325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Обществознание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endParaRPr lang="ru-RU" sz="3600" dirty="0"/>
          </a:p>
        </p:txBody>
      </p:sp>
      <p:sp>
        <p:nvSpPr>
          <p:cNvPr id="126982" name="TextBox 16"/>
          <p:cNvSpPr txBox="1">
            <a:spLocks noChangeArrowheads="1"/>
          </p:cNvSpPr>
          <p:nvPr/>
        </p:nvSpPr>
        <p:spPr bwMode="auto">
          <a:xfrm>
            <a:off x="3132138" y="4797425"/>
            <a:ext cx="885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74</a:t>
            </a:r>
          </a:p>
        </p:txBody>
      </p:sp>
      <p:sp>
        <p:nvSpPr>
          <p:cNvPr id="126983" name="TextBox 17"/>
          <p:cNvSpPr txBox="1">
            <a:spLocks noChangeArrowheads="1"/>
          </p:cNvSpPr>
          <p:nvPr/>
        </p:nvSpPr>
        <p:spPr bwMode="auto">
          <a:xfrm>
            <a:off x="7596188" y="4724400"/>
            <a:ext cx="116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126984" name="TextBox 18"/>
          <p:cNvSpPr txBox="1">
            <a:spLocks noChangeArrowheads="1"/>
          </p:cNvSpPr>
          <p:nvPr/>
        </p:nvSpPr>
        <p:spPr bwMode="auto">
          <a:xfrm>
            <a:off x="2555875" y="2060575"/>
            <a:ext cx="2303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328</a:t>
            </a:r>
          </a:p>
        </p:txBody>
      </p:sp>
      <p:sp>
        <p:nvSpPr>
          <p:cNvPr id="126985" name="TextBox 19"/>
          <p:cNvSpPr txBox="1">
            <a:spLocks noChangeArrowheads="1"/>
          </p:cNvSpPr>
          <p:nvPr/>
        </p:nvSpPr>
        <p:spPr bwMode="auto">
          <a:xfrm>
            <a:off x="6732588" y="1989138"/>
            <a:ext cx="1473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0070C0"/>
                </a:solidFill>
                <a:latin typeface="Calibri" pitchFamily="34" charset="0"/>
              </a:rPr>
              <a:t>162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750" y="63500"/>
            <a:ext cx="8135938" cy="10080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Распределение бюджетных мест на 2015 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Приказ №415 от 28 апреля 2014 г.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750" y="5805488"/>
            <a:ext cx="8135938" cy="769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язык, Математика, </a:t>
            </a:r>
            <a:r>
              <a:rPr lang="ru-RU" sz="3600" b="1" dirty="0">
                <a:solidFill>
                  <a:schemeClr val="tx1"/>
                </a:solidFill>
              </a:rPr>
              <a:t>Рисунок </a:t>
            </a:r>
            <a:r>
              <a:rPr lang="ru-RU" sz="4400" b="1" dirty="0">
                <a:solidFill>
                  <a:srgbClr val="C00000"/>
                </a:solidFill>
              </a:rPr>
              <a:t>16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1512</Words>
  <Application>Microsoft Office PowerPoint</Application>
  <PresentationFormat>Экран (4:3)</PresentationFormat>
  <Paragraphs>431</Paragraphs>
  <Slides>38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Тема Office</vt:lpstr>
      <vt:lpstr>Документ</vt:lpstr>
      <vt:lpstr>Acrobat Document</vt:lpstr>
      <vt:lpstr>Итоги приемной кампании 2014 года.   Утверждение нормативной документации, регламентирующей Порядок приема в  ИГХТУ на 2015/16 уч. год.  </vt:lpstr>
      <vt:lpstr>Подготовительные работы</vt:lpstr>
      <vt:lpstr>Слайд 3</vt:lpstr>
      <vt:lpstr>Количество выпускников 11 классов г. Иванова и Ивановской области </vt:lpstr>
      <vt:lpstr>Количество участников, зарегистрированных на ЕГЭ (Ивановская область) </vt:lpstr>
      <vt:lpstr>Слайд 6</vt:lpstr>
      <vt:lpstr>http://ivege.ru</vt:lpstr>
      <vt:lpstr>Слайд 8</vt:lpstr>
      <vt:lpstr>Слайд 9</vt:lpstr>
      <vt:lpstr>Контрольные цифры приема на 2015 год</vt:lpstr>
      <vt:lpstr>Слайд 11</vt:lpstr>
      <vt:lpstr>Слайд 12</vt:lpstr>
      <vt:lpstr>Слайд 13</vt:lpstr>
      <vt:lpstr>Слайд 14</vt:lpstr>
      <vt:lpstr>Контрольные цифры приема  по программам магистратуры </vt:lpstr>
      <vt:lpstr>Слайд 16</vt:lpstr>
      <vt:lpstr>Слайд 17</vt:lpstr>
      <vt:lpstr>Зачисление на коммерческую форму обучения (заочная форма)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</vt:lpstr>
      <vt:lpstr>Электронная подача заявления</vt:lpstr>
      <vt:lpstr>Слайд 29</vt:lpstr>
      <vt:lpstr>Слайд 30</vt:lpstr>
      <vt:lpstr>Слайд 31</vt:lpstr>
      <vt:lpstr>Учет индивидуальных достижений</vt:lpstr>
      <vt:lpstr> Ивановский государственный химико-технологический университет </vt:lpstr>
      <vt:lpstr>Слайд 34</vt:lpstr>
      <vt:lpstr>Слайд 35</vt:lpstr>
      <vt:lpstr>Слайд 36</vt:lpstr>
      <vt:lpstr>Слайд 37</vt:lpstr>
      <vt:lpstr>Слайд 38</vt:lpstr>
    </vt:vector>
  </TitlesOfParts>
  <Company>ИГХТУ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Детализация новых правил приема  в  ИГХТУ на 2014/15 уч. год</dc:title>
  <dc:creator>ИГХТУ</dc:creator>
  <cp:lastModifiedBy>chimik</cp:lastModifiedBy>
  <cp:revision>122</cp:revision>
  <dcterms:created xsi:type="dcterms:W3CDTF">2014-03-31T05:45:02Z</dcterms:created>
  <dcterms:modified xsi:type="dcterms:W3CDTF">2014-09-30T13:28:00Z</dcterms:modified>
</cp:coreProperties>
</file>