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60" r:id="rId3"/>
    <p:sldId id="285" r:id="rId4"/>
    <p:sldId id="294" r:id="rId5"/>
    <p:sldId id="293" r:id="rId6"/>
    <p:sldId id="269" r:id="rId7"/>
    <p:sldId id="270" r:id="rId8"/>
    <p:sldId id="273" r:id="rId9"/>
    <p:sldId id="262" r:id="rId10"/>
    <p:sldId id="258" r:id="rId11"/>
    <p:sldId id="263" r:id="rId12"/>
    <p:sldId id="277" r:id="rId13"/>
    <p:sldId id="303" r:id="rId14"/>
    <p:sldId id="302" r:id="rId15"/>
    <p:sldId id="275" r:id="rId16"/>
    <p:sldId id="276" r:id="rId17"/>
    <p:sldId id="300" r:id="rId18"/>
    <p:sldId id="301" r:id="rId19"/>
    <p:sldId id="298" r:id="rId20"/>
    <p:sldId id="295" r:id="rId21"/>
    <p:sldId id="296" r:id="rId22"/>
    <p:sldId id="299" r:id="rId23"/>
    <p:sldId id="25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rgbClr val="C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rgbClr val="C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rgbClr val="C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rgbClr val="C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rgbClr val="C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i="1" kern="1200">
        <a:solidFill>
          <a:srgbClr val="C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i="1" kern="1200">
        <a:solidFill>
          <a:srgbClr val="C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i="1" kern="1200">
        <a:solidFill>
          <a:srgbClr val="C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i="1" kern="1200">
        <a:solidFill>
          <a:srgbClr val="C0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72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A154D6-5F0B-4217-85C0-37F99F57A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08509-3493-4CAD-A9FF-2076224CC640}" type="slidenum">
              <a:rPr lang="ru-RU"/>
              <a:pPr/>
              <a:t>15</a:t>
            </a:fld>
            <a:endParaRPr lang="ru-RU"/>
          </a:p>
        </p:txBody>
      </p:sp>
      <p:sp>
        <p:nvSpPr>
          <p:cNvPr id="276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B50EC3-7C08-4063-AC35-206CA9990BBC}" type="slidenum">
              <a:rPr lang="ru-RU" sz="1200" b="0" i="0">
                <a:solidFill>
                  <a:schemeClr val="tx1"/>
                </a:solidFill>
              </a:rPr>
              <a:pPr algn="r"/>
              <a:t>15</a:t>
            </a:fld>
            <a:endParaRPr lang="ru-RU" sz="1200" b="0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535A0-685D-447D-A63B-C15DA97D3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4C9C-81AA-49E5-B0D5-D8D70EBC8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946AD-7EDB-46AD-9A5C-235943639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B941-7987-4066-B581-CCFC23962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E2E5-6B31-4FAB-8FAB-A9A39EC6B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FA6EC-03C9-4D95-901A-0149FF807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C2879-6F5A-4038-8CEE-86F96F409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E11A0-2995-47CC-9521-3EDBCCF40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2D6E-B2ED-4AD5-807E-271EF389B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8000A-71ED-4202-8DC4-57D05CF7F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97678-BE69-4C7B-9DEF-9F819A392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2309-872D-486D-9F7F-5080C5E7B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1C6053-2CF0-4C47-921A-182A7D456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main.isuct.ru/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1.png"/><Relationship Id="rId3" Type="http://schemas.openxmlformats.org/officeDocument/2006/relationships/image" Target="../media/image62.jpeg"/><Relationship Id="rId21" Type="http://schemas.openxmlformats.org/officeDocument/2006/relationships/image" Target="../media/image7.png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17" Type="http://schemas.openxmlformats.org/officeDocument/2006/relationships/image" Target="../media/image76.jpeg"/><Relationship Id="rId25" Type="http://schemas.openxmlformats.org/officeDocument/2006/relationships/image" Target="../media/image80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jpeg"/><Relationship Id="rId24" Type="http://schemas.openxmlformats.org/officeDocument/2006/relationships/image" Target="../media/image10.png"/><Relationship Id="rId5" Type="http://schemas.openxmlformats.org/officeDocument/2006/relationships/image" Target="../media/image64.jpeg"/><Relationship Id="rId15" Type="http://schemas.openxmlformats.org/officeDocument/2006/relationships/image" Target="../media/image74.png"/><Relationship Id="rId23" Type="http://schemas.openxmlformats.org/officeDocument/2006/relationships/image" Target="../media/image9.jpeg"/><Relationship Id="rId10" Type="http://schemas.openxmlformats.org/officeDocument/2006/relationships/image" Target="../media/image69.jpeg"/><Relationship Id="rId19" Type="http://schemas.openxmlformats.org/officeDocument/2006/relationships/image" Target="../media/image78.jpeg"/><Relationship Id="rId4" Type="http://schemas.openxmlformats.org/officeDocument/2006/relationships/image" Target="../media/image63.jpeg"/><Relationship Id="rId9" Type="http://schemas.openxmlformats.org/officeDocument/2006/relationships/image" Target="../media/image68.png"/><Relationship Id="rId14" Type="http://schemas.openxmlformats.org/officeDocument/2006/relationships/image" Target="../media/image73.jpeg"/><Relationship Id="rId2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Прекрасная …НАУКА</a:t>
            </a:r>
          </a:p>
        </p:txBody>
      </p:sp>
      <p:pic>
        <p:nvPicPr>
          <p:cNvPr id="2051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628775"/>
            <a:ext cx="66262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188913"/>
            <a:ext cx="4787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chemeClr val="tx1"/>
                </a:solidFill>
              </a:rPr>
              <a:t>Отдел жидкофазных процессов </a:t>
            </a:r>
            <a:r>
              <a:rPr lang="ru-RU" sz="1800" b="0">
                <a:solidFill>
                  <a:schemeClr val="tx1"/>
                </a:solidFill>
              </a:rPr>
              <a:t>(заведующий проф. В. А. Шарнин)</a:t>
            </a:r>
            <a:r>
              <a:rPr lang="ru-RU" sz="2000" i="0">
                <a:solidFill>
                  <a:schemeClr val="tx1"/>
                </a:solidFill>
              </a:rPr>
              <a:t/>
            </a:r>
            <a:br>
              <a:rPr lang="ru-RU" sz="2000" i="0">
                <a:solidFill>
                  <a:schemeClr val="tx1"/>
                </a:solidFill>
              </a:rPr>
            </a:br>
            <a:endParaRPr lang="ru-RU" sz="1800">
              <a:solidFill>
                <a:schemeClr val="tx1"/>
              </a:solidFill>
            </a:endParaRPr>
          </a:p>
          <a:p>
            <a:endParaRPr lang="ru-RU" sz="1800" b="0" i="0">
              <a:solidFill>
                <a:schemeClr val="tx1"/>
              </a:solidFill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341438"/>
            <a:ext cx="3983038" cy="30543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782888"/>
            <a:ext cx="257016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Permennter-15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2709863"/>
            <a:ext cx="13938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5183188" y="2565400"/>
            <a:ext cx="39608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0">
                <a:solidFill>
                  <a:srgbClr val="000066"/>
                </a:solidFill>
              </a:rPr>
              <a:t>сотрудничество с Туринским университетом </a:t>
            </a:r>
          </a:p>
          <a:p>
            <a:r>
              <a:rPr lang="ru-RU" sz="1800" i="0">
                <a:solidFill>
                  <a:srgbClr val="000066"/>
                </a:solidFill>
              </a:rPr>
              <a:t>Проект «Исследование сохранности </a:t>
            </a:r>
          </a:p>
          <a:p>
            <a:r>
              <a:rPr lang="ru-RU" sz="1800" i="0">
                <a:solidFill>
                  <a:srgbClr val="000066"/>
                </a:solidFill>
              </a:rPr>
              <a:t>исторических пергаментов </a:t>
            </a:r>
          </a:p>
          <a:p>
            <a:r>
              <a:rPr lang="ru-RU" sz="1800" i="0">
                <a:solidFill>
                  <a:srgbClr val="000066"/>
                </a:solidFill>
              </a:rPr>
              <a:t>физико-химическими методами»</a:t>
            </a:r>
          </a:p>
          <a:p>
            <a:endParaRPr lang="ru-RU" sz="1800" i="0">
              <a:solidFill>
                <a:srgbClr val="000066"/>
              </a:solidFill>
            </a:endParaRPr>
          </a:p>
        </p:txBody>
      </p:sp>
      <p:pic>
        <p:nvPicPr>
          <p:cNvPr id="14345" name="Picture 14" descr="Logo Università degli Studi di Torin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638" y="5292725"/>
            <a:ext cx="292576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5" descr="ANd9GcT6UjDUEAFRPcGZzdDn3XK_SbUfsnG1MEW6Tif6r4M0UYliKaObe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7050" y="4868863"/>
            <a:ext cx="113665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7" descr="logo_ida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6738" y="1125538"/>
            <a:ext cx="1428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1" descr="usachev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5963" y="333375"/>
            <a:ext cx="11715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5148263" y="2205038"/>
            <a:ext cx="258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800" i="0">
                <a:solidFill>
                  <a:schemeClr val="tx1"/>
                </a:solidFill>
              </a:rPr>
              <a:t> доцент </a:t>
            </a:r>
            <a:r>
              <a:rPr lang="ru-RU" sz="1800" i="0">
                <a:solidFill>
                  <a:srgbClr val="000066"/>
                </a:solidFill>
              </a:rPr>
              <a:t>Т. Р. Усачёва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фотки Корея 1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205038"/>
            <a:ext cx="5491163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940425" y="4221163"/>
            <a:ext cx="29162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i="0">
                <a:solidFill>
                  <a:schemeClr val="tx1"/>
                </a:solidFill>
              </a:rPr>
              <a:t>Сотрудничество с учёными Южной Кореи (Университеты Чунг-Анг, Чунг-нам, Чочивон)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23850" y="776288"/>
            <a:ext cx="640873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>
                <a:solidFill>
                  <a:schemeClr val="tx1"/>
                </a:solidFill>
              </a:rPr>
              <a:t>Заведующий отделом физикохимии плазмы</a:t>
            </a:r>
            <a:r>
              <a:rPr lang="ru-RU" sz="1600" i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i="0">
                <a:solidFill>
                  <a:schemeClr val="tx1"/>
                </a:solidFill>
              </a:rPr>
              <a:t>профессор В.В. Рыбкин</a:t>
            </a:r>
          </a:p>
        </p:txBody>
      </p:sp>
      <p:pic>
        <p:nvPicPr>
          <p:cNvPr id="15365" name="Picture 10" descr="http://www.isuct.ru/dept/nochem/tpmet/images/stories/kafedra/rybk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260350"/>
            <a:ext cx="20558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298825" y="0"/>
            <a:ext cx="470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800" i="0">
                <a:solidFill>
                  <a:schemeClr val="tx1"/>
                </a:solidFill>
              </a:rPr>
              <a:t>ЛАБОРАТОРИЯ ИОННО-ПЛАЗМЕННЫХ </a:t>
            </a:r>
          </a:p>
          <a:p>
            <a:pPr algn="ctr"/>
            <a:r>
              <a:rPr lang="ru-RU" sz="1800" i="0">
                <a:solidFill>
                  <a:schemeClr val="tx1"/>
                </a:solidFill>
              </a:rPr>
              <a:t>ТЕХНОЛОГИЧЕСКИХ ПРОЦЕССОВ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3365500"/>
            <a:ext cx="485933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211638" y="3500438"/>
            <a:ext cx="2879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>
                <a:solidFill>
                  <a:schemeClr val="tx1"/>
                </a:solidFill>
              </a:rPr>
              <a:t>Установка ММ-180 </a:t>
            </a:r>
            <a:br>
              <a:rPr lang="ru-RU" sz="1500">
                <a:solidFill>
                  <a:schemeClr val="tx1"/>
                </a:solidFill>
              </a:rPr>
            </a:br>
            <a:r>
              <a:rPr lang="ru-RU" sz="1500">
                <a:solidFill>
                  <a:schemeClr val="tx1"/>
                </a:solidFill>
              </a:rPr>
              <a:t>в г. Леньяно, Италия</a:t>
            </a:r>
            <a:endParaRPr lang="ru-RU" sz="1500" i="0">
              <a:solidFill>
                <a:schemeClr val="tx1"/>
              </a:solidFill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6732588" y="5715000"/>
            <a:ext cx="445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solidFill>
                  <a:schemeClr val="tx1"/>
                </a:solidFill>
              </a:rPr>
              <a:t>Джессика Паркер в платье </a:t>
            </a:r>
          </a:p>
          <a:p>
            <a:r>
              <a:rPr lang="ru-RU" sz="1200">
                <a:solidFill>
                  <a:schemeClr val="tx1"/>
                </a:solidFill>
              </a:rPr>
              <a:t> из ткани произведенной </a:t>
            </a:r>
          </a:p>
          <a:p>
            <a:r>
              <a:rPr lang="en-US" sz="1200" i="0">
                <a:solidFill>
                  <a:schemeClr val="tx1"/>
                </a:solidFill>
              </a:rPr>
              <a:t> </a:t>
            </a:r>
            <a:r>
              <a:rPr lang="ru-RU" sz="1200" i="0">
                <a:solidFill>
                  <a:schemeClr val="tx1"/>
                </a:solidFill>
              </a:rPr>
              <a:t>на основе разработок ИГХТУ</a:t>
            </a:r>
            <a:endParaRPr lang="en-US" sz="1200" i="0">
              <a:solidFill>
                <a:schemeClr val="tx1"/>
              </a:solidFill>
            </a:endParaRPr>
          </a:p>
        </p:txBody>
      </p:sp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1341438"/>
            <a:ext cx="2752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2339975" y="723900"/>
            <a:ext cx="3367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i="0">
                <a:solidFill>
                  <a:schemeClr val="tx1"/>
                </a:solidFill>
              </a:rPr>
              <a:t>Новые экранирующие и радиопоглощающие материалы </a:t>
            </a:r>
          </a:p>
        </p:txBody>
      </p:sp>
      <p:sp>
        <p:nvSpPr>
          <p:cNvPr id="16392" name="Rectangle 14"/>
          <p:cNvSpPr>
            <a:spLocks noChangeArrowheads="1"/>
          </p:cNvSpPr>
          <p:nvPr/>
        </p:nvSpPr>
        <p:spPr bwMode="auto">
          <a:xfrm>
            <a:off x="6983413" y="2133600"/>
            <a:ext cx="216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i="0">
                <a:solidFill>
                  <a:schemeClr val="tx1"/>
                </a:solidFill>
              </a:rPr>
              <a:t>новые ткани </a:t>
            </a:r>
          </a:p>
        </p:txBody>
      </p:sp>
      <p:pic>
        <p:nvPicPr>
          <p:cNvPr id="16393" name="Picture 17" descr="&amp;Bcy;.&amp;Lcy;. &amp;Gcy;&amp;ocy;&amp;rcy;&amp;bcy;&amp;iecy;&amp;rcy;&amp;g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7350" y="188913"/>
            <a:ext cx="15922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8"/>
          <p:cNvSpPr>
            <a:spLocks noChangeArrowheads="1"/>
          </p:cNvSpPr>
          <p:nvPr/>
        </p:nvSpPr>
        <p:spPr bwMode="auto">
          <a:xfrm>
            <a:off x="215900" y="2636838"/>
            <a:ext cx="26273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chemeClr val="tx1"/>
                </a:solidFill>
              </a:rPr>
              <a:t>Заведующий </a:t>
            </a:r>
            <a:r>
              <a:rPr lang="ru-RU" sz="1800" i="0">
                <a:solidFill>
                  <a:schemeClr val="tx1"/>
                </a:solidFill>
              </a:rPr>
              <a:t>– </a:t>
            </a:r>
            <a:br>
              <a:rPr lang="ru-RU" sz="1800" i="0">
                <a:solidFill>
                  <a:schemeClr val="tx1"/>
                </a:solidFill>
              </a:rPr>
            </a:br>
            <a:r>
              <a:rPr lang="ru-RU" sz="1800" i="0">
                <a:solidFill>
                  <a:schemeClr val="tx1"/>
                </a:solidFill>
              </a:rPr>
              <a:t>к.т.н. </a:t>
            </a:r>
            <a:r>
              <a:rPr lang="ru-RU" sz="2000" i="0">
                <a:solidFill>
                  <a:schemeClr val="tx1"/>
                </a:solidFill>
              </a:rPr>
              <a:t>Б.Л. Горберг</a:t>
            </a:r>
          </a:p>
        </p:txBody>
      </p:sp>
      <p:pic>
        <p:nvPicPr>
          <p:cNvPr id="16396" name="Picture 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53263" y="2492375"/>
            <a:ext cx="198755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53263" y="2492375"/>
            <a:ext cx="198755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323850"/>
            <a:ext cx="8604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zh-CN" sz="1800" i="0">
                <a:solidFill>
                  <a:schemeClr val="tx1"/>
                </a:solidFill>
              </a:rPr>
              <a:t>Уже более трех лет действуют договора о научно-техническом сотрудничестве с университетами Китая </a:t>
            </a:r>
          </a:p>
        </p:txBody>
      </p:sp>
      <p:pic>
        <p:nvPicPr>
          <p:cNvPr id="46083" name="Picture 4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068638"/>
            <a:ext cx="4498975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07950" y="1216025"/>
            <a:ext cx="43561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0">
                <a:solidFill>
                  <a:schemeClr val="tx1"/>
                </a:solidFill>
              </a:rPr>
              <a:t>Профессора Чешкова А.В., Телегин Ф.Ю и Невский А.В. получили гранты на проведение исследований в числе</a:t>
            </a:r>
            <a:r>
              <a:rPr lang="ru-RU" sz="1800" i="0">
                <a:solidFill>
                  <a:schemeClr val="tx1"/>
                </a:solidFill>
              </a:rPr>
              <a:t> </a:t>
            </a:r>
            <a:r>
              <a:rPr lang="ru-RU" sz="1400" i="0">
                <a:solidFill>
                  <a:schemeClr val="tx1"/>
                </a:solidFill>
              </a:rPr>
              <a:t>«1000 лучших ученых мира по версии КНР». В качестве приглашенных профессоров в читали лекции профессора Шарнина Л.В. и Одинцова О.И. </a:t>
            </a:r>
          </a:p>
        </p:txBody>
      </p:sp>
      <p:pic>
        <p:nvPicPr>
          <p:cNvPr id="46085" name="Picture 7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069975"/>
            <a:ext cx="4103687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64125" y="692150"/>
            <a:ext cx="4079875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AutoShape 3" descr="lef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2133600"/>
            <a:ext cx="23764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i="0">
                <a:solidFill>
                  <a:schemeClr val="tx1"/>
                </a:solidFill>
              </a:rPr>
              <a:t>Профессор </a:t>
            </a:r>
            <a:br>
              <a:rPr lang="ru-RU" sz="1800" i="0">
                <a:solidFill>
                  <a:schemeClr val="tx1"/>
                </a:solidFill>
              </a:rPr>
            </a:br>
            <a:r>
              <a:rPr lang="ru-RU" sz="1800" i="0">
                <a:solidFill>
                  <a:schemeClr val="tx1"/>
                </a:solidFill>
              </a:rPr>
              <a:t>С. В. Макаров</a:t>
            </a:r>
          </a:p>
          <a:p>
            <a:pPr>
              <a:spcBef>
                <a:spcPct val="50000"/>
              </a:spcBef>
            </a:pPr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45061" name="Rectangle 9">
            <a:hlinkClick r:id="rId3"/>
          </p:cNvPr>
          <p:cNvSpPr>
            <a:spLocks noChangeArrowheads="1"/>
          </p:cNvSpPr>
          <p:nvPr/>
        </p:nvSpPr>
        <p:spPr bwMode="auto">
          <a:xfrm>
            <a:off x="-304800" y="-3006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pic>
        <p:nvPicPr>
          <p:cNvPr id="45062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1557338"/>
            <a:ext cx="17113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4" descr="Fennema pp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268538" y="3716338"/>
            <a:ext cx="417671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5" descr="img01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4076700"/>
            <a:ext cx="1871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6" descr="zagust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4338638"/>
            <a:ext cx="1763712" cy="2519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6" name="Picture 5" descr="makarov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88" y="44450"/>
            <a:ext cx="17176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Rectangle 17"/>
          <p:cNvSpPr>
            <a:spLocks noChangeArrowheads="1"/>
          </p:cNvSpPr>
          <p:nvPr/>
        </p:nvSpPr>
        <p:spPr bwMode="auto">
          <a:xfrm>
            <a:off x="3059113" y="115888"/>
            <a:ext cx="4248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0">
                <a:solidFill>
                  <a:schemeClr val="tx1"/>
                </a:solidFill>
              </a:rPr>
              <a:t>Известный специалист </a:t>
            </a:r>
            <a:br>
              <a:rPr lang="ru-RU" sz="1600" i="0">
                <a:solidFill>
                  <a:schemeClr val="tx1"/>
                </a:solidFill>
              </a:rPr>
            </a:br>
            <a:r>
              <a:rPr lang="ru-RU" sz="1600" i="0">
                <a:solidFill>
                  <a:schemeClr val="tx1"/>
                </a:solidFill>
              </a:rPr>
              <a:t>по химии серусодержащих восстановителей</a:t>
            </a:r>
          </a:p>
        </p:txBody>
      </p:sp>
      <p:sp>
        <p:nvSpPr>
          <p:cNvPr id="45068" name="Text Box 18"/>
          <p:cNvSpPr txBox="1">
            <a:spLocks noChangeArrowheads="1"/>
          </p:cNvSpPr>
          <p:nvPr/>
        </p:nvSpPr>
        <p:spPr bwMode="auto">
          <a:xfrm>
            <a:off x="2051050" y="2781300"/>
            <a:ext cx="158432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0">
                <a:solidFill>
                  <a:schemeClr val="tx1"/>
                </a:solidFill>
              </a:rPr>
              <a:t>Переводчик книг по пищевой химии</a:t>
            </a:r>
          </a:p>
          <a:p>
            <a:pPr>
              <a:spcBef>
                <a:spcPct val="50000"/>
              </a:spcBef>
            </a:pPr>
            <a:endParaRPr lang="ru-RU" sz="1600" i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24256" y="3132131"/>
            <a:ext cx="1928794" cy="19480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" name="Овал 31"/>
          <p:cNvSpPr/>
          <p:nvPr/>
        </p:nvSpPr>
        <p:spPr>
          <a:xfrm>
            <a:off x="1071563" y="2597150"/>
            <a:ext cx="2357437" cy="571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0" dirty="0">
                <a:solidFill>
                  <a:srgbClr val="BA040D"/>
                </a:solidFill>
              </a:rPr>
              <a:t>Катализаторы</a:t>
            </a:r>
          </a:p>
        </p:txBody>
      </p:sp>
      <p:sp>
        <p:nvSpPr>
          <p:cNvPr id="33" name="Овал 32"/>
          <p:cNvSpPr/>
          <p:nvPr/>
        </p:nvSpPr>
        <p:spPr>
          <a:xfrm>
            <a:off x="5500688" y="2597150"/>
            <a:ext cx="2571750" cy="571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0" dirty="0">
                <a:solidFill>
                  <a:srgbClr val="BA040D"/>
                </a:solidFill>
              </a:rPr>
              <a:t>Стабилизаторы</a:t>
            </a:r>
            <a:endParaRPr lang="en-US" sz="1400" i="0" dirty="0">
              <a:solidFill>
                <a:srgbClr val="BA040D"/>
              </a:solidFill>
            </a:endParaRPr>
          </a:p>
          <a:p>
            <a:pPr algn="ctr">
              <a:defRPr/>
            </a:pPr>
            <a:r>
              <a:rPr lang="ru-RU" sz="1400" i="0" dirty="0">
                <a:solidFill>
                  <a:srgbClr val="BA040D"/>
                </a:solidFill>
              </a:rPr>
              <a:t>полимеров</a:t>
            </a:r>
          </a:p>
        </p:txBody>
      </p:sp>
      <p:sp>
        <p:nvSpPr>
          <p:cNvPr id="34" name="Овал 33"/>
          <p:cNvSpPr/>
          <p:nvPr/>
        </p:nvSpPr>
        <p:spPr>
          <a:xfrm>
            <a:off x="3429000" y="1668463"/>
            <a:ext cx="2357438" cy="571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0" dirty="0">
                <a:solidFill>
                  <a:srgbClr val="BA040D"/>
                </a:solidFill>
              </a:rPr>
              <a:t>Сенсоры</a:t>
            </a:r>
          </a:p>
        </p:txBody>
      </p:sp>
      <p:sp>
        <p:nvSpPr>
          <p:cNvPr id="35" name="Овал 34"/>
          <p:cNvSpPr/>
          <p:nvPr/>
        </p:nvSpPr>
        <p:spPr>
          <a:xfrm>
            <a:off x="6357938" y="3811588"/>
            <a:ext cx="2571750" cy="571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0" dirty="0" err="1">
                <a:solidFill>
                  <a:srgbClr val="BA040D"/>
                </a:solidFill>
              </a:rPr>
              <a:t>Фотохромные</a:t>
            </a:r>
            <a:r>
              <a:rPr lang="ru-RU" sz="1400" i="0" dirty="0">
                <a:solidFill>
                  <a:srgbClr val="BA040D"/>
                </a:solidFill>
              </a:rPr>
              <a:t> материалы</a:t>
            </a:r>
          </a:p>
        </p:txBody>
      </p:sp>
      <p:sp>
        <p:nvSpPr>
          <p:cNvPr id="36" name="Овал 35"/>
          <p:cNvSpPr/>
          <p:nvPr/>
        </p:nvSpPr>
        <p:spPr>
          <a:xfrm>
            <a:off x="1000125" y="5168900"/>
            <a:ext cx="2643188" cy="571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0" dirty="0">
                <a:solidFill>
                  <a:srgbClr val="BA040D"/>
                </a:solidFill>
              </a:rPr>
              <a:t>Инициирующие системы</a:t>
            </a:r>
          </a:p>
        </p:txBody>
      </p:sp>
      <p:sp>
        <p:nvSpPr>
          <p:cNvPr id="37" name="Овал 36"/>
          <p:cNvSpPr/>
          <p:nvPr/>
        </p:nvSpPr>
        <p:spPr>
          <a:xfrm>
            <a:off x="285750" y="3883025"/>
            <a:ext cx="2643188" cy="571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0" dirty="0">
                <a:solidFill>
                  <a:srgbClr val="BA040D"/>
                </a:solidFill>
              </a:rPr>
              <a:t>Аналитические реагенты</a:t>
            </a:r>
          </a:p>
        </p:txBody>
      </p:sp>
      <p:sp>
        <p:nvSpPr>
          <p:cNvPr id="38" name="Овал 37"/>
          <p:cNvSpPr/>
          <p:nvPr/>
        </p:nvSpPr>
        <p:spPr>
          <a:xfrm>
            <a:off x="3286125" y="6026150"/>
            <a:ext cx="2643188" cy="571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0" dirty="0">
                <a:solidFill>
                  <a:srgbClr val="BA040D"/>
                </a:solidFill>
              </a:rPr>
              <a:t>Медицинские препараты</a:t>
            </a:r>
          </a:p>
        </p:txBody>
      </p:sp>
      <p:sp>
        <p:nvSpPr>
          <p:cNvPr id="39" name="Овал 38"/>
          <p:cNvSpPr/>
          <p:nvPr/>
        </p:nvSpPr>
        <p:spPr>
          <a:xfrm>
            <a:off x="5500688" y="5168900"/>
            <a:ext cx="2928937" cy="571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0" dirty="0" err="1">
                <a:solidFill>
                  <a:srgbClr val="BA040D"/>
                </a:solidFill>
              </a:rPr>
              <a:t>Газоразделитель-ные</a:t>
            </a:r>
            <a:r>
              <a:rPr lang="ru-RU" sz="1400" i="0" dirty="0">
                <a:solidFill>
                  <a:srgbClr val="BA040D"/>
                </a:solidFill>
              </a:rPr>
              <a:t> мембраны</a:t>
            </a:r>
          </a:p>
        </p:txBody>
      </p:sp>
      <p:cxnSp>
        <p:nvCxnSpPr>
          <p:cNvPr id="41" name="Прямая со стрелкой 40"/>
          <p:cNvCxnSpPr>
            <a:stCxn id="31" idx="0"/>
            <a:endCxn id="34" idx="4"/>
          </p:cNvCxnSpPr>
          <p:nvPr/>
        </p:nvCxnSpPr>
        <p:spPr>
          <a:xfrm rot="5400000" flipH="1" flipV="1">
            <a:off x="4143375" y="2716213"/>
            <a:ext cx="92868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1" idx="7"/>
            <a:endCxn id="33" idx="3"/>
          </p:cNvCxnSpPr>
          <p:nvPr/>
        </p:nvCxnSpPr>
        <p:spPr>
          <a:xfrm rot="5400000" flipH="1" flipV="1">
            <a:off x="5398294" y="2988469"/>
            <a:ext cx="369887" cy="587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1" idx="1"/>
            <a:endCxn id="32" idx="5"/>
          </p:cNvCxnSpPr>
          <p:nvPr/>
        </p:nvCxnSpPr>
        <p:spPr>
          <a:xfrm rot="16200000" flipV="1">
            <a:off x="3320257" y="2861469"/>
            <a:ext cx="369887" cy="841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1" idx="4"/>
            <a:endCxn id="38" idx="0"/>
          </p:cNvCxnSpPr>
          <p:nvPr/>
        </p:nvCxnSpPr>
        <p:spPr>
          <a:xfrm rot="16200000" flipH="1">
            <a:off x="4152900" y="5557838"/>
            <a:ext cx="90963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1" idx="6"/>
            <a:endCxn id="35" idx="2"/>
          </p:cNvCxnSpPr>
          <p:nvPr/>
        </p:nvCxnSpPr>
        <p:spPr>
          <a:xfrm flipV="1">
            <a:off x="5559425" y="4097338"/>
            <a:ext cx="785813" cy="460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1" idx="2"/>
            <a:endCxn id="37" idx="6"/>
          </p:cNvCxnSpPr>
          <p:nvPr/>
        </p:nvCxnSpPr>
        <p:spPr>
          <a:xfrm rot="10800000" flipV="1">
            <a:off x="2941638" y="4143375"/>
            <a:ext cx="714375" cy="2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31" idx="3"/>
            <a:endCxn id="36" idx="7"/>
          </p:cNvCxnSpPr>
          <p:nvPr/>
        </p:nvCxnSpPr>
        <p:spPr>
          <a:xfrm rot="5400000">
            <a:off x="3379788" y="4694238"/>
            <a:ext cx="422275" cy="669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1" idx="5"/>
            <a:endCxn id="39" idx="1"/>
          </p:cNvCxnSpPr>
          <p:nvPr/>
        </p:nvCxnSpPr>
        <p:spPr>
          <a:xfrm rot="16200000" flipH="1">
            <a:off x="5398294" y="4709319"/>
            <a:ext cx="422275" cy="639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Номер слайда 21"/>
          <p:cNvSpPr txBox="1">
            <a:spLocks noGrp="1"/>
          </p:cNvSpPr>
          <p:nvPr/>
        </p:nvSpPr>
        <p:spPr bwMode="white">
          <a:xfrm>
            <a:off x="8459788" y="6572250"/>
            <a:ext cx="6492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9216601-A8BB-4B24-B068-759612723005}" type="slidenum">
              <a:rPr lang="en-US" sz="1300" i="0">
                <a:solidFill>
                  <a:schemeClr val="bg1"/>
                </a:solidFill>
                <a:latin typeface="Verdana" pitchFamily="34" charset="0"/>
              </a:rPr>
              <a:pPr algn="ctr"/>
              <a:t>15</a:t>
            </a:fld>
            <a:endParaRPr lang="en-US" sz="1300" i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55" name="Заголовок 1"/>
          <p:cNvSpPr>
            <a:spLocks/>
          </p:cNvSpPr>
          <p:nvPr/>
        </p:nvSpPr>
        <p:spPr bwMode="auto">
          <a:xfrm>
            <a:off x="250825" y="-100013"/>
            <a:ext cx="81930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0" i="0">
                <a:solidFill>
                  <a:schemeClr val="tx2"/>
                </a:solidFill>
              </a:rPr>
              <a:t/>
            </a:r>
            <a:br>
              <a:rPr lang="ru-RU" sz="4400" b="0" i="0">
                <a:solidFill>
                  <a:schemeClr val="tx2"/>
                </a:solidFill>
              </a:rPr>
            </a:br>
            <a:r>
              <a:rPr lang="ru-RU" sz="4400" b="0" i="0">
                <a:solidFill>
                  <a:schemeClr val="tx2"/>
                </a:solidFill>
              </a:rPr>
              <a:t> </a:t>
            </a:r>
            <a:r>
              <a:rPr lang="ru-RU" sz="2000" i="0">
                <a:solidFill>
                  <a:schemeClr val="tx1"/>
                </a:solidFill>
              </a:rPr>
              <a:t>НИИ МГЦ:</a:t>
            </a:r>
            <a:r>
              <a:rPr lang="ru-RU" sz="3600" i="0">
                <a:solidFill>
                  <a:schemeClr val="tx2"/>
                </a:solidFill>
              </a:rPr>
              <a:t> </a:t>
            </a:r>
            <a:r>
              <a:rPr lang="ru-RU" i="0">
                <a:solidFill>
                  <a:schemeClr val="tx1"/>
                </a:solidFill>
              </a:rPr>
              <a:t>Исследование порфиринов и их аналогов</a:t>
            </a:r>
            <a:r>
              <a:rPr lang="ru-RU" sz="2800" b="0" i="0">
                <a:solidFill>
                  <a:schemeClr val="tx1"/>
                </a:solidFill>
              </a:rPr>
              <a:t> </a:t>
            </a:r>
            <a:r>
              <a:rPr lang="ru-RU" sz="2000" b="0">
                <a:solidFill>
                  <a:schemeClr val="tx1"/>
                </a:solidFill>
              </a:rPr>
              <a:t>руководитель научной школы </a:t>
            </a:r>
            <a:r>
              <a:rPr lang="ru-RU" sz="2000">
                <a:solidFill>
                  <a:schemeClr val="tx1"/>
                </a:solidFill>
              </a:rPr>
              <a:t>член-корр. РАН О.И.Койфман</a:t>
            </a:r>
            <a:r>
              <a:rPr lang="ru-RU" sz="2800" i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8242" y="975944"/>
            <a:ext cx="1618696" cy="160243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8242" y="1162621"/>
            <a:ext cx="1618696" cy="883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461" name="TextBox 28"/>
          <p:cNvSpPr txBox="1">
            <a:spLocks noChangeArrowheads="1"/>
          </p:cNvSpPr>
          <p:nvPr/>
        </p:nvSpPr>
        <p:spPr bwMode="auto">
          <a:xfrm>
            <a:off x="1908175" y="1125538"/>
            <a:ext cx="168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Хлорофиллы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Овал 9"/>
          <p:cNvSpPr/>
          <p:nvPr/>
        </p:nvSpPr>
        <p:spPr>
          <a:xfrm>
            <a:off x="7092950" y="927100"/>
            <a:ext cx="1728788" cy="15843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i="0" dirty="0">
              <a:solidFill>
                <a:srgbClr val="FF5050"/>
              </a:solidFill>
            </a:endParaRPr>
          </a:p>
        </p:txBody>
      </p:sp>
      <p:pic>
        <p:nvPicPr>
          <p:cNvPr id="18463" name="Picture 2" descr="C:\Users\Надя\Desktop\1GZX_Haemoglobin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950" y="836613"/>
            <a:ext cx="1674813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4" name="TextBox 27"/>
          <p:cNvSpPr txBox="1">
            <a:spLocks noChangeArrowheads="1"/>
          </p:cNvSpPr>
          <p:nvPr/>
        </p:nvSpPr>
        <p:spPr bwMode="auto">
          <a:xfrm>
            <a:off x="5435600" y="1125538"/>
            <a:ext cx="157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Гемоглобин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5148263" y="6294438"/>
            <a:ext cx="34242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800" i="0">
                <a:solidFill>
                  <a:schemeClr val="tx1"/>
                </a:solidFill>
              </a:rPr>
              <a:t>Метилфеофорбид </a:t>
            </a:r>
            <a:r>
              <a:rPr lang="ru-RU" sz="1800">
                <a:solidFill>
                  <a:schemeClr val="tx1"/>
                </a:solidFill>
              </a:rPr>
              <a:t>а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989138"/>
            <a:ext cx="2462212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rot="10800000">
            <a:off x="3708400" y="5229225"/>
            <a:ext cx="2376488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8117" y="806430"/>
            <a:ext cx="2214578" cy="369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415520" y="3560574"/>
            <a:ext cx="294243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800" i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Спирулина</a:t>
            </a:r>
            <a:endParaRPr lang="ru-RU" sz="1800" i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19700" y="2420938"/>
            <a:ext cx="928688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Номер слайда 14"/>
          <p:cNvSpPr txBox="1">
            <a:spLocks noGrp="1"/>
          </p:cNvSpPr>
          <p:nvPr/>
        </p:nvSpPr>
        <p:spPr bwMode="white">
          <a:xfrm>
            <a:off x="8459788" y="6572250"/>
            <a:ext cx="6492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679D3E-EA31-46E1-9637-410BBD634BFD}" type="slidenum">
              <a:rPr lang="en-US" sz="1300" i="0">
                <a:solidFill>
                  <a:schemeClr val="bg1"/>
                </a:solidFill>
                <a:latin typeface="Verdana" pitchFamily="34" charset="0"/>
              </a:rPr>
              <a:pPr algn="ctr"/>
              <a:t>16</a:t>
            </a:fld>
            <a:endParaRPr lang="en-US" sz="1300" i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86" name="Picture 62" descr="C:\MyDoc\SMan\Алексей\фотодитази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7806" y="4479933"/>
            <a:ext cx="2016225" cy="18272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4385" y="-587064"/>
            <a:ext cx="2424012" cy="519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179388" y="44450"/>
            <a:ext cx="4897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/>
              <a:t>Фотосенсибилизатор для фотодинамической терапии злокачественных новообразований</a:t>
            </a:r>
          </a:p>
        </p:txBody>
      </p:sp>
      <p:pic>
        <p:nvPicPr>
          <p:cNvPr id="19469" name="Рисунок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100" y="4221163"/>
            <a:ext cx="28987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81075"/>
            <a:ext cx="413385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0350"/>
            <a:ext cx="4357688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427538" y="4705350"/>
            <a:ext cx="453866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0">
                <a:solidFill>
                  <a:schemeClr val="tx1"/>
                </a:solidFill>
              </a:rPr>
              <a:t>профессор Е. В. Кудрик</a:t>
            </a:r>
            <a:r>
              <a:rPr lang="ru-RU" sz="1800" i="0">
                <a:solidFill>
                  <a:schemeClr val="tx1"/>
                </a:solidFill>
              </a:rPr>
              <a:t> –</a:t>
            </a:r>
            <a:r>
              <a:rPr lang="ru-RU" sz="1800" b="0">
                <a:solidFill>
                  <a:schemeClr val="tx1"/>
                </a:solidFill>
              </a:rPr>
              <a:t/>
            </a:r>
            <a:br>
              <a:rPr lang="ru-RU" sz="1800" b="0">
                <a:solidFill>
                  <a:schemeClr val="tx1"/>
                </a:solidFill>
              </a:rPr>
            </a:br>
            <a:r>
              <a:rPr lang="ru-RU" sz="1800" b="0">
                <a:solidFill>
                  <a:schemeClr val="tx1"/>
                </a:solidFill>
              </a:rPr>
              <a:t> руководитель</a:t>
            </a:r>
            <a:r>
              <a:rPr lang="ru-RU" sz="1800" i="0">
                <a:solidFill>
                  <a:schemeClr val="tx1"/>
                </a:solidFill>
              </a:rPr>
              <a:t> </a:t>
            </a:r>
            <a:r>
              <a:rPr lang="ru-RU" sz="1800" b="0">
                <a:solidFill>
                  <a:schemeClr val="tx1"/>
                </a:solidFill>
              </a:rPr>
              <a:t>совместного российско-французского проекта </a:t>
            </a:r>
            <a:br>
              <a:rPr lang="ru-RU" sz="1800" b="0">
                <a:solidFill>
                  <a:schemeClr val="tx1"/>
                </a:solidFill>
              </a:rPr>
            </a:br>
            <a:r>
              <a:rPr lang="ru-RU" sz="1800" b="0">
                <a:solidFill>
                  <a:schemeClr val="tx1"/>
                </a:solidFill>
              </a:rPr>
              <a:t>“N-мостиковые диядерные комплексы с макроциклическими лигандами: синтез и свойства” с Институтом катализа (Лион, Франция)</a:t>
            </a:r>
            <a:r>
              <a:rPr lang="ru-RU" sz="1800" i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3013" name="Picture 5" descr="kudri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2205038"/>
            <a:ext cx="1647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0825" y="6092825"/>
            <a:ext cx="40322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i="0">
                <a:solidFill>
                  <a:schemeClr val="tx1"/>
                </a:solidFill>
              </a:rPr>
              <a:t>Профессор М.Ф. Бутман</a:t>
            </a:r>
            <a:r>
              <a:rPr lang="ru-RU" sz="1600" i="0">
                <a:solidFill>
                  <a:schemeClr val="tx1"/>
                </a:solidFill>
              </a:rPr>
              <a:t> </a:t>
            </a:r>
            <a:br>
              <a:rPr lang="ru-RU" sz="1600" i="0">
                <a:solidFill>
                  <a:schemeClr val="tx1"/>
                </a:solidFill>
              </a:rPr>
            </a:br>
            <a:r>
              <a:rPr lang="ru-RU" sz="1600" b="0">
                <a:solidFill>
                  <a:schemeClr val="tx1"/>
                </a:solidFill>
              </a:rPr>
              <a:t>Лаборатория наноматериалов</a:t>
            </a:r>
            <a:r>
              <a:rPr lang="ru-RU" sz="16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4035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56165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&amp;Bcy;&amp;ucy;&amp;tcy;&amp;mcy;&amp;acy;&amp;ncy; &amp;Mcy;&amp;icy;&amp;khcy;&amp;acy;&amp;icy;&amp;lcy; &amp;Fcy;&amp;iocy;&amp;dcy;&amp;ocy;&amp;rcy;&amp;ocy;&amp;vcy;&amp;icy;&amp;ch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16100" y="3716338"/>
            <a:ext cx="1676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8"/>
          <p:cNvSpPr>
            <a:spLocks noChangeArrowheads="1"/>
          </p:cNvSpPr>
          <p:nvPr/>
        </p:nvSpPr>
        <p:spPr bwMode="auto">
          <a:xfrm>
            <a:off x="5724525" y="5949950"/>
            <a:ext cx="36004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0">
                <a:solidFill>
                  <a:schemeClr val="tx1"/>
                </a:solidFill>
              </a:rPr>
              <a:t>Профессор А.П. ИЛЬИН </a:t>
            </a:r>
            <a:r>
              <a:rPr lang="ru-RU" sz="1600" i="0">
                <a:solidFill>
                  <a:schemeClr val="tx1"/>
                </a:solidFill>
              </a:rPr>
              <a:t> </a:t>
            </a:r>
            <a:r>
              <a:rPr lang="ru-RU" sz="1600" b="0">
                <a:solidFill>
                  <a:schemeClr val="tx1"/>
                </a:solidFill>
              </a:rPr>
              <a:t>Заведующий отделом </a:t>
            </a:r>
            <a:br>
              <a:rPr lang="ru-RU" sz="1600" b="0">
                <a:solidFill>
                  <a:schemeClr val="tx1"/>
                </a:solidFill>
              </a:rPr>
            </a:br>
            <a:r>
              <a:rPr lang="ru-RU" sz="1600" b="0">
                <a:solidFill>
                  <a:schemeClr val="tx1"/>
                </a:solidFill>
              </a:rPr>
              <a:t>гетерогенных процессов</a:t>
            </a:r>
          </a:p>
        </p:txBody>
      </p:sp>
      <p:pic>
        <p:nvPicPr>
          <p:cNvPr id="44038" name="Picture 8" descr="http://main.isuct.ru/files/niitik/il%27i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97613" y="3716338"/>
            <a:ext cx="16764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292725" y="188913"/>
            <a:ext cx="3671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tx1"/>
                </a:solidFill>
              </a:rPr>
              <a:t>Перспективные носители для катализа и гетерогенные катализаторы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508625" y="2060575"/>
            <a:ext cx="2581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800" i="0">
                <a:solidFill>
                  <a:schemeClr val="tx1"/>
                </a:solidFill>
              </a:rPr>
              <a:t>Проф. М.К. Исляйкин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331913" y="115888"/>
            <a:ext cx="51847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000" i="0">
                <a:solidFill>
                  <a:schemeClr val="tx1"/>
                </a:solidFill>
              </a:rPr>
              <a:t>Международная исследовательская российско-испанская лаборатория лаборатория наноматериалов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125538"/>
            <a:ext cx="3948113" cy="261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0965" name="Picture 4" descr="http://main.isuct.ru/files/news/y2009/October/d20/a/img06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9225" y="2968625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g18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333375"/>
            <a:ext cx="6172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11188" y="5445125"/>
            <a:ext cx="6270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0">
                <a:solidFill>
                  <a:schemeClr val="tx1"/>
                </a:solidFill>
              </a:rPr>
              <a:t>Профессор  Туринского Университета</a:t>
            </a:r>
          </a:p>
          <a:p>
            <a:r>
              <a:rPr lang="ru-RU" sz="1800" i="0">
                <a:solidFill>
                  <a:schemeClr val="tx1"/>
                </a:solidFill>
              </a:rPr>
              <a:t>Пьетро Фре - научный атташе посольства Италии в </a:t>
            </a:r>
          </a:p>
          <a:p>
            <a:r>
              <a:rPr lang="ru-RU" sz="1800" i="0">
                <a:solidFill>
                  <a:schemeClr val="tx1"/>
                </a:solidFill>
              </a:rPr>
              <a:t>Российской Федерации, почетный профессор ИГХТУ</a:t>
            </a:r>
          </a:p>
        </p:txBody>
      </p:sp>
      <p:pic>
        <p:nvPicPr>
          <p:cNvPr id="3076" name="Picture 2" descr="Torino University 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88913"/>
            <a:ext cx="28956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SCN30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00113" y="1844675"/>
            <a:ext cx="7699376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DSCN3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3863" y="1844675"/>
            <a:ext cx="24304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331913" y="333375"/>
            <a:ext cx="6804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i="0">
                <a:solidFill>
                  <a:schemeClr val="tx1"/>
                </a:solidFill>
              </a:rPr>
              <a:t>Проф. Нагао Кобаяши из университета Тохоку (Япония) читает лекцию в ИГХТУ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G_91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58653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DSCN19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4005263"/>
            <a:ext cx="362585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1"/>
          <p:cNvSpPr>
            <a:spLocks noChangeArrowheads="1"/>
          </p:cNvSpPr>
          <p:nvPr/>
        </p:nvSpPr>
        <p:spPr bwMode="auto">
          <a:xfrm>
            <a:off x="6588125" y="836613"/>
            <a:ext cx="2014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0">
                <a:solidFill>
                  <a:schemeClr val="tx1"/>
                </a:solidFill>
              </a:rPr>
              <a:t>Лекция </a:t>
            </a:r>
            <a:br>
              <a:rPr lang="ru-RU" sz="1800" i="0">
                <a:solidFill>
                  <a:schemeClr val="tx1"/>
                </a:solidFill>
              </a:rPr>
            </a:br>
            <a:r>
              <a:rPr lang="ru-RU" sz="1800" i="0">
                <a:solidFill>
                  <a:schemeClr val="tx1"/>
                </a:solidFill>
              </a:rPr>
              <a:t>в университете </a:t>
            </a:r>
            <a:br>
              <a:rPr lang="ru-RU" sz="1800" i="0">
                <a:solidFill>
                  <a:schemeClr val="tx1"/>
                </a:solidFill>
              </a:rPr>
            </a:br>
            <a:r>
              <a:rPr lang="ru-RU" sz="1800" i="0">
                <a:solidFill>
                  <a:schemeClr val="tx1"/>
                </a:solidFill>
              </a:rPr>
              <a:t>Тохоку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1643063" y="928688"/>
            <a:ext cx="6429375" cy="5929312"/>
          </a:xfrm>
          <a:prstGeom prst="ellipse">
            <a:avLst/>
          </a:prstGeom>
          <a:solidFill>
            <a:srgbClr val="FFFF66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i="0" dirty="0">
              <a:solidFill>
                <a:srgbClr val="260ED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7" name="Номер слайда 20"/>
          <p:cNvSpPr txBox="1">
            <a:spLocks noGrp="1"/>
          </p:cNvSpPr>
          <p:nvPr/>
        </p:nvSpPr>
        <p:spPr bwMode="white">
          <a:xfrm>
            <a:off x="8459788" y="6572250"/>
            <a:ext cx="6492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D711A14-689A-4EFF-A0F8-7BA4AD1BFDBF}" type="slidenum">
              <a:rPr lang="en-US" sz="1300" i="0">
                <a:solidFill>
                  <a:schemeClr val="bg1"/>
                </a:solidFill>
                <a:latin typeface="Verdana" pitchFamily="34" charset="0"/>
              </a:rPr>
              <a:pPr algn="ctr"/>
              <a:t>22</a:t>
            </a:fld>
            <a:endParaRPr lang="en-US" sz="1300" i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25" y="1079500"/>
            <a:ext cx="10001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6" descr="http://macroheterocycles.isuct.ru/sites/default/files/issue/t05n04-05/oblt05n04-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430338"/>
            <a:ext cx="9366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2" descr="http://macroheterocycles.isuct.ru/sites/default/files/issue/t06n01/oblt06n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716338"/>
            <a:ext cx="857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24" descr="http://macroheterocycles.isuct.ru/sites/default/files/issue/t06n02/oblt06n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4437063"/>
            <a:ext cx="8794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92375" y="2060575"/>
            <a:ext cx="1000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26" descr="http://macroheterocycles.isuct.ru/sites/default/files/issue/t06n03/oblt06n0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4075" y="4437063"/>
            <a:ext cx="1071563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20" descr="http://macroheterocycles.isuct.ru/sites/default/files/issue/t07n01/oblt07n01%281%2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750" y="2714625"/>
            <a:ext cx="92868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43625" y="4687888"/>
            <a:ext cx="942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28" descr="http://macroheterocycles.isuct.ru/sites/default/files/issue/t06n04/oblt06n0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84888" y="981075"/>
            <a:ext cx="9191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8" descr="http://macroheterocycles.isuct.ru/sites/default/files/issue/t07n02/oblt07n0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071938" y="2571750"/>
            <a:ext cx="12001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2" descr="C:\MOIDOCS\Макрогетероциклы\Covers-sm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28750" y="1358900"/>
            <a:ext cx="1000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14813" y="4584700"/>
            <a:ext cx="966787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34" descr="http://macroheterocycles.isuct.ru/sites/default/files/issue/t05n03/obl-t05n03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143500" y="4005263"/>
            <a:ext cx="1012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6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13" y="1216025"/>
            <a:ext cx="9429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1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227763" y="2306638"/>
            <a:ext cx="9286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32" descr="http://macroheterocycles.isuct.ru/sites/default/files/issue/t05n02/oblt05n02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524750" y="2492375"/>
            <a:ext cx="10001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7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258888" y="4292600"/>
            <a:ext cx="9429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30" descr="http://macroheterocycles.isuct.ru/sites/default/files/issue/t05n01/obl-t05n01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956550" y="3644900"/>
            <a:ext cx="100012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38" descr="http://macroheterocycles.isuct.ru/sites/default/files/issue/t04n04/oblt04n04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132138" y="4149725"/>
            <a:ext cx="10001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2" name="Rectangle 3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pic>
        <p:nvPicPr>
          <p:cNvPr id="42013" name="Picture 33" descr="Thomson Reuters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716463" y="6202363"/>
            <a:ext cx="2114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4" name="Picture 29" descr="Web of Science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533400" y="6267450"/>
            <a:ext cx="46863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5" name="Picture 38" descr="Scopus Header Image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468313" y="115888"/>
            <a:ext cx="7429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6" name="Picture 36" descr="Elsevier homepage (opens in a new window)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7956550" y="115888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4284663" y="765175"/>
            <a:ext cx="100012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2428875" y="787400"/>
            <a:ext cx="9286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420938"/>
            <a:ext cx="6400800" cy="2808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Comic Sans MS" pitchFamily="66" charset="0"/>
              </a:rPr>
              <a:t>Мировое признание учёных ИГХТУ и высокого научного уровня проводимых ими исследований – важнейший фактор, определяющий престиж университета и квалификацию его выпускников</a:t>
            </a:r>
          </a:p>
        </p:txBody>
      </p:sp>
      <p:pic>
        <p:nvPicPr>
          <p:cNvPr id="24579" name="Рисунок 14" descr="Gerb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04813"/>
            <a:ext cx="19446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995738" y="5300663"/>
            <a:ext cx="48974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0">
                <a:solidFill>
                  <a:schemeClr val="tx1"/>
                </a:solidFill>
              </a:rPr>
              <a:t>Институт неорганической химии </a:t>
            </a:r>
            <a:br>
              <a:rPr lang="ru-RU" sz="1400" i="0">
                <a:solidFill>
                  <a:schemeClr val="tx1"/>
                </a:solidFill>
              </a:rPr>
            </a:br>
            <a:r>
              <a:rPr lang="ru-RU" sz="1400" i="0">
                <a:solidFill>
                  <a:schemeClr val="tx1"/>
                </a:solidFill>
              </a:rPr>
              <a:t>Университет г.Эрлангена-Нюрнберга </a:t>
            </a:r>
            <a:br>
              <a:rPr lang="ru-RU" sz="1400" i="0">
                <a:solidFill>
                  <a:schemeClr val="tx1"/>
                </a:solidFill>
              </a:rPr>
            </a:br>
            <a:r>
              <a:rPr lang="ru-RU" sz="1400" i="0">
                <a:solidFill>
                  <a:schemeClr val="tx1"/>
                </a:solidFill>
              </a:rPr>
              <a:t>(Германия) </a:t>
            </a: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1628775"/>
            <a:ext cx="4681538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932363" y="549275"/>
            <a:ext cx="3421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800">
                <a:solidFill>
                  <a:schemeClr val="tx1"/>
                </a:solidFill>
              </a:rPr>
              <a:t>Почётный доктор ИГХТУ </a:t>
            </a:r>
          </a:p>
          <a:p>
            <a:r>
              <a:rPr lang="ru-RU" sz="1800">
                <a:solidFill>
                  <a:schemeClr val="tx1"/>
                </a:solidFill>
              </a:rPr>
              <a:t>Профессор </a:t>
            </a:r>
            <a:r>
              <a:rPr lang="ru-RU" sz="1800" i="0">
                <a:solidFill>
                  <a:schemeClr val="tx1"/>
                </a:solidFill>
              </a:rPr>
              <a:t>Руди ван Элдик </a:t>
            </a:r>
          </a:p>
        </p:txBody>
      </p:sp>
      <p:pic>
        <p:nvPicPr>
          <p:cNvPr id="5127" name="Picture 2" descr="img01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628775"/>
            <a:ext cx="302418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468313" y="549275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tx1"/>
                </a:solidFill>
              </a:rPr>
              <a:t>Почетный доктор ИГХТУ</a:t>
            </a:r>
            <a:r>
              <a:rPr lang="ru-RU" sz="1800" i="0">
                <a:solidFill>
                  <a:schemeClr val="tx1"/>
                </a:solidFill>
              </a:rPr>
              <a:t> </a:t>
            </a:r>
            <a:br>
              <a:rPr lang="ru-RU" sz="1800" i="0">
                <a:solidFill>
                  <a:schemeClr val="tx1"/>
                </a:solidFill>
              </a:rPr>
            </a:br>
            <a:r>
              <a:rPr lang="ru-RU" sz="1800" i="0">
                <a:solidFill>
                  <a:schemeClr val="tx1"/>
                </a:solidFill>
              </a:rPr>
              <a:t>профессор Томас Торрес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79388" y="6237288"/>
            <a:ext cx="36607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ru-RU" sz="1400" i="0">
                <a:solidFill>
                  <a:schemeClr val="tx1"/>
                </a:solidFill>
              </a:rPr>
              <a:t>Мадридский автономный университет </a:t>
            </a:r>
            <a:br>
              <a:rPr lang="ru-RU" sz="1400" i="0">
                <a:solidFill>
                  <a:schemeClr val="tx1"/>
                </a:solidFill>
              </a:rPr>
            </a:br>
            <a:r>
              <a:rPr lang="ru-RU" sz="1400" i="0">
                <a:solidFill>
                  <a:schemeClr val="tx1"/>
                </a:solidFill>
              </a:rPr>
              <a:t>(Испания)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SC052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404813"/>
            <a:ext cx="6121400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692275" y="501332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tx1"/>
                </a:solidFill>
              </a:rPr>
              <a:t>один из мировых специалистов в области изучения молекулярной структуры, действительный член Норвежской академии наук, </a:t>
            </a:r>
            <a:r>
              <a:rPr lang="ru-RU" sz="1800" i="0">
                <a:solidFill>
                  <a:schemeClr val="tx1"/>
                </a:solidFill>
              </a:rPr>
              <a:t/>
            </a:r>
            <a:br>
              <a:rPr lang="ru-RU" sz="1800" i="0">
                <a:solidFill>
                  <a:schemeClr val="tx1"/>
                </a:solidFill>
              </a:rPr>
            </a:br>
            <a:r>
              <a:rPr lang="ru-RU" sz="1800" i="0">
                <a:solidFill>
                  <a:schemeClr val="tx1"/>
                </a:solidFill>
              </a:rPr>
              <a:t>проф. </a:t>
            </a:r>
            <a:r>
              <a:rPr lang="ru-RU" sz="1800">
                <a:solidFill>
                  <a:schemeClr val="tx1"/>
                </a:solidFill>
              </a:rPr>
              <a:t>Университета г. Осло (Норвегия)</a:t>
            </a:r>
            <a:r>
              <a:rPr lang="ru-RU" sz="1800" i="0">
                <a:solidFill>
                  <a:schemeClr val="tx1"/>
                </a:solidFill>
              </a:rPr>
              <a:t/>
            </a:r>
            <a:br>
              <a:rPr lang="ru-RU" sz="1800" i="0">
                <a:solidFill>
                  <a:schemeClr val="tx1"/>
                </a:solidFill>
              </a:rPr>
            </a:br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1116013" y="549275"/>
            <a:ext cx="3248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chemeClr val="tx1"/>
                </a:solidFill>
              </a:rPr>
              <a:t>Почётный доктор ИГХТУ </a:t>
            </a:r>
          </a:p>
          <a:p>
            <a:r>
              <a:rPr lang="ru-RU" sz="1800" i="0">
                <a:solidFill>
                  <a:schemeClr val="tx1"/>
                </a:solidFill>
              </a:rPr>
              <a:t>Профессор Арне Холанд</a:t>
            </a:r>
            <a:r>
              <a:rPr lang="ru-RU" sz="18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6"/>
          <p:cNvSpPr txBox="1">
            <a:spLocks noChangeArrowheads="1"/>
          </p:cNvSpPr>
          <p:nvPr/>
        </p:nvSpPr>
        <p:spPr bwMode="auto">
          <a:xfrm>
            <a:off x="971550" y="2060575"/>
            <a:ext cx="7486650" cy="1616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0">
                <a:solidFill>
                  <a:schemeClr val="tx1"/>
                </a:solidFill>
              </a:rPr>
              <a:t>Важнейшими показателями признания научных достижений ученых и университетов являются наукометрические данные об их публикационной активности в международных информационных базах </a:t>
            </a:r>
            <a:r>
              <a:rPr lang="en-US" sz="2000" i="0">
                <a:solidFill>
                  <a:schemeClr val="tx1"/>
                </a:solidFill>
              </a:rPr>
              <a:t>SCOPUS </a:t>
            </a:r>
            <a:r>
              <a:rPr lang="ru-RU" sz="2000" i="0">
                <a:solidFill>
                  <a:schemeClr val="tx1"/>
                </a:solidFill>
              </a:rPr>
              <a:t>и </a:t>
            </a:r>
            <a:r>
              <a:rPr lang="en-US" sz="2000" i="0">
                <a:solidFill>
                  <a:schemeClr val="tx1"/>
                </a:solidFill>
              </a:rPr>
              <a:t>Web of Science</a:t>
            </a:r>
            <a:r>
              <a:rPr lang="ru-RU" sz="2000" i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72" name="Text Box 27"/>
          <p:cNvSpPr txBox="1">
            <a:spLocks noChangeArrowheads="1"/>
          </p:cNvSpPr>
          <p:nvPr/>
        </p:nvSpPr>
        <p:spPr bwMode="auto">
          <a:xfrm>
            <a:off x="3132138" y="4221163"/>
            <a:ext cx="345598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i="0">
                <a:solidFill>
                  <a:schemeClr val="tx1"/>
                </a:solidFill>
              </a:rPr>
              <a:t>Индекс Хирша ИГХТУ = 28</a:t>
            </a:r>
          </a:p>
        </p:txBody>
      </p:sp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pic>
        <p:nvPicPr>
          <p:cNvPr id="7174" name="Picture 33" descr="Thomson Reuter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6202363"/>
            <a:ext cx="2114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9" descr="Web of Scienc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6267450"/>
            <a:ext cx="46863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8" descr="Scopus Header Ima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115888"/>
            <a:ext cx="7429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6" descr="Elsevier homepage (opens in a new window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6550" y="115888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84438" y="-892175"/>
            <a:ext cx="15240001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0" y="2420938"/>
            <a:ext cx="6769100" cy="647700"/>
          </a:xfrm>
          <a:prstGeom prst="ellips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68313" y="981075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0" i="0">
                <a:solidFill>
                  <a:schemeClr val="tx2"/>
                </a:solidFill>
              </a:rPr>
              <a:t>ИГХТУ – №1 в Иванове</a:t>
            </a:r>
          </a:p>
        </p:txBody>
      </p:sp>
      <p:pic>
        <p:nvPicPr>
          <p:cNvPr id="8201" name="Picture 38" descr="Scopus Header Im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3" y="0"/>
            <a:ext cx="950595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6" descr="Elsevier homepage (opens in a new window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0"/>
            <a:ext cx="7921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3000" y="-81915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Oval 5"/>
          <p:cNvSpPr>
            <a:spLocks noChangeArrowheads="1"/>
          </p:cNvSpPr>
          <p:nvPr/>
        </p:nvSpPr>
        <p:spPr bwMode="auto">
          <a:xfrm>
            <a:off x="0" y="2852738"/>
            <a:ext cx="6769100" cy="647700"/>
          </a:xfrm>
          <a:prstGeom prst="ellips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-468313" y="4868863"/>
            <a:ext cx="9864726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0" i="0">
                <a:solidFill>
                  <a:schemeClr val="tx2"/>
                </a:solidFill>
              </a:rPr>
              <a:t>ИГХТУ – №5 среди технологических университетов России</a:t>
            </a:r>
          </a:p>
        </p:txBody>
      </p:sp>
      <p:pic>
        <p:nvPicPr>
          <p:cNvPr id="9222" name="Picture 38" descr="Scopus Header Im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505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6" descr="Elsevier homepage (opens in a new window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6575" y="0"/>
            <a:ext cx="7921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 bwMode="black">
          <a:xfrm>
            <a:off x="0" y="5876925"/>
            <a:ext cx="4392613" cy="360363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chemeClr val="tx1"/>
                </a:solidFill>
              </a:rPr>
              <a:t>Руководитель – 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член-корр. РАН, О. И. Койфман, 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Президент ИГХТУ</a:t>
            </a:r>
            <a:endParaRPr lang="en-US" sz="1600" smtClean="0">
              <a:solidFill>
                <a:schemeClr val="tx1"/>
              </a:solidFill>
            </a:endParaRP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0"/>
            <a:ext cx="252095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&amp;Kcy;&amp;ocy;&amp;jcy;&amp;fcy;&amp;mcy;&amp;acy;&amp;ncy; &amp;Ocy;.&amp;Icy;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3068638"/>
            <a:ext cx="20748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 descr="&amp;Gcy;&amp;lcy;&amp;acy;&amp;vcy;&amp;ncy;&amp;acy;&amp;y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188913"/>
            <a:ext cx="280828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 descr="sharnin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3213100"/>
            <a:ext cx="1628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2"/>
          <p:cNvSpPr>
            <a:spLocks noChangeArrowheads="1"/>
          </p:cNvSpPr>
          <p:nvPr/>
        </p:nvSpPr>
        <p:spPr bwMode="black">
          <a:xfrm>
            <a:off x="4751388" y="6021388"/>
            <a:ext cx="43926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0" i="0">
                <a:solidFill>
                  <a:schemeClr val="tx1"/>
                </a:solidFill>
              </a:rPr>
              <a:t>Руководитель –</a:t>
            </a:r>
            <a:br>
              <a:rPr lang="ru-RU" sz="1600" b="0" i="0">
                <a:solidFill>
                  <a:schemeClr val="tx1"/>
                </a:solidFill>
              </a:rPr>
            </a:br>
            <a:r>
              <a:rPr lang="ru-RU" sz="1600" b="0" i="0">
                <a:solidFill>
                  <a:schemeClr val="tx1"/>
                </a:solidFill>
              </a:rPr>
              <a:t> профессор В. А. Шарнин,</a:t>
            </a:r>
          </a:p>
          <a:p>
            <a:pPr algn="ctr"/>
            <a:r>
              <a:rPr lang="ru-RU" sz="1600" b="0" i="0">
                <a:solidFill>
                  <a:schemeClr val="tx1"/>
                </a:solidFill>
              </a:rPr>
              <a:t>Ректор ИГХТУ</a:t>
            </a:r>
            <a:endParaRPr lang="en-US" sz="1600" b="0" i="0">
              <a:solidFill>
                <a:schemeClr val="tx1"/>
              </a:solidFill>
            </a:endParaRPr>
          </a:p>
        </p:txBody>
      </p:sp>
      <p:sp>
        <p:nvSpPr>
          <p:cNvPr id="10248" name="Rectangle 15"/>
          <p:cNvSpPr>
            <a:spLocks noChangeArrowheads="1"/>
          </p:cNvSpPr>
          <p:nvPr/>
        </p:nvSpPr>
        <p:spPr bwMode="auto">
          <a:xfrm>
            <a:off x="4967288" y="2492375"/>
            <a:ext cx="417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0" i="0">
                <a:solidFill>
                  <a:schemeClr val="tx1"/>
                </a:solidFill>
              </a:rPr>
              <a:t>Институт термодинамики и кинетики химических процессов</a:t>
            </a:r>
            <a:r>
              <a:rPr lang="ru-RU" sz="1800" i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9" name="Rectangle 16"/>
          <p:cNvSpPr>
            <a:spLocks noChangeArrowheads="1"/>
          </p:cNvSpPr>
          <p:nvPr/>
        </p:nvSpPr>
        <p:spPr bwMode="auto">
          <a:xfrm>
            <a:off x="179388" y="2557463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0" i="0">
                <a:solidFill>
                  <a:schemeClr val="tx1"/>
                </a:solidFill>
              </a:rPr>
              <a:t>Институт химии макрогетероциклов</a:t>
            </a:r>
            <a:r>
              <a:rPr lang="ru-RU" sz="1800" i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2420938"/>
            <a:ext cx="4535488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23850" y="395288"/>
            <a:ext cx="84963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i="0">
                <a:solidFill>
                  <a:schemeClr val="tx1"/>
                </a:solidFill>
              </a:rPr>
              <a:t>профессор Г. В. Гиричев</a:t>
            </a:r>
            <a:r>
              <a:rPr lang="ru-RU" sz="1800" i="0">
                <a:solidFill>
                  <a:schemeClr val="tx1"/>
                </a:solidFill>
              </a:rPr>
              <a:t> –</a:t>
            </a:r>
            <a:br>
              <a:rPr lang="ru-RU" sz="1800" i="0">
                <a:solidFill>
                  <a:schemeClr val="tx1"/>
                </a:solidFill>
              </a:rPr>
            </a:br>
            <a:r>
              <a:rPr lang="ru-RU" sz="1800" b="0">
                <a:solidFill>
                  <a:schemeClr val="tx1"/>
                </a:solidFill>
              </a:rPr>
              <a:t>руководитель Лаборатории структуры и энергетики молекул, заведующий отделом газофазных процессов,</a:t>
            </a:r>
          </a:p>
          <a:p>
            <a:r>
              <a:rPr lang="ru-RU" sz="1800" b="0">
                <a:solidFill>
                  <a:schemeClr val="tx1"/>
                </a:solidFill>
              </a:rPr>
              <a:t>иностранный член Норвежской академии наук</a:t>
            </a:r>
            <a:r>
              <a:rPr lang="ru-RU" sz="1800" i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5776913" y="2322513"/>
            <a:ext cx="336708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i="0">
              <a:solidFill>
                <a:srgbClr val="00B0F0"/>
              </a:solidFill>
            </a:endParaRPr>
          </a:p>
          <a:p>
            <a:r>
              <a:rPr lang="ru-RU" sz="1400" i="0" u="sng">
                <a:solidFill>
                  <a:srgbClr val="FF0000"/>
                </a:solidFill>
              </a:rPr>
              <a:t>На долю лаборатории приходится более 50% из всех проведенных в мире высокотемпературных электронографических исследований молекул веществ, состоящих из элементов от водорода до урана 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250825" y="5910263"/>
            <a:ext cx="5349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0" i="0">
                <a:solidFill>
                  <a:schemeClr val="tx1"/>
                </a:solidFill>
              </a:rPr>
              <a:t>научное сотрудничество с лабораториями Германии, Норвегии, США, Исландии, Австрии, Бельгии, Шотландии, Новой Зеландии</a:t>
            </a:r>
            <a:r>
              <a:rPr lang="ru-RU" sz="1600" i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270" name="Picture 11" descr="giriche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773238"/>
            <a:ext cx="14668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</TotalTime>
  <Words>411</Words>
  <Application>Microsoft Office PowerPoint</Application>
  <PresentationFormat>Экран (4:3)</PresentationFormat>
  <Paragraphs>78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Verdana</vt:lpstr>
      <vt:lpstr>Times New Roman</vt:lpstr>
      <vt:lpstr>Comic Sans MS</vt:lpstr>
      <vt:lpstr>Оформление по умолчанию</vt:lpstr>
      <vt:lpstr>Прекрасная …НАУКА</vt:lpstr>
      <vt:lpstr>Слайд 2</vt:lpstr>
      <vt:lpstr>Слайд 3</vt:lpstr>
      <vt:lpstr>Слайд 4</vt:lpstr>
      <vt:lpstr>Слайд 5</vt:lpstr>
      <vt:lpstr>Слайд 6</vt:lpstr>
      <vt:lpstr>Слайд 7</vt:lpstr>
      <vt:lpstr>Руководитель –  член-корр. РАН, О. И. Койфман,  Президент ИГХТУ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Презентации</cp:lastModifiedBy>
  <cp:revision>34</cp:revision>
  <dcterms:created xsi:type="dcterms:W3CDTF">2015-03-29T05:28:18Z</dcterms:created>
  <dcterms:modified xsi:type="dcterms:W3CDTF">2015-04-01T13:01:58Z</dcterms:modified>
</cp:coreProperties>
</file>