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diagrams/layout3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Default Extension="xlsx" ContentType="application/vnd.openxmlformats-officedocument.spreadsheetml.sheet"/>
  <Override PartName="/ppt/charts/chart3.xml" ContentType="application/vnd.openxmlformats-officedocument.drawingml.char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rawings/drawing1.xml" ContentType="application/vnd.openxmlformats-officedocument.drawingml.chartshapes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diagrams/quickStyle1.xml" ContentType="application/vnd.openxmlformats-officedocument.drawingml.diagramStyle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Default Extension="gif" ContentType="image/gif"/>
  <Override PartName="/ppt/charts/chart4.xml" ContentType="application/vnd.openxmlformats-officedocument.drawingml.chart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charts/chart2.xml" ContentType="application/vnd.openxmlformats-officedocument.drawingml.chart+xml"/>
  <Override PartName="/ppt/diagrams/colors3.xml" ContentType="application/vnd.openxmlformats-officedocument.drawingml.diagramColor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</p:sldMasterIdLst>
  <p:notesMasterIdLst>
    <p:notesMasterId r:id="rId52"/>
  </p:notesMasterIdLst>
  <p:sldIdLst>
    <p:sldId id="286" r:id="rId3"/>
    <p:sldId id="300" r:id="rId4"/>
    <p:sldId id="298" r:id="rId5"/>
    <p:sldId id="299" r:id="rId6"/>
    <p:sldId id="292" r:id="rId7"/>
    <p:sldId id="287" r:id="rId8"/>
    <p:sldId id="288" r:id="rId9"/>
    <p:sldId id="256" r:id="rId10"/>
    <p:sldId id="270" r:id="rId11"/>
    <p:sldId id="272" r:id="rId12"/>
    <p:sldId id="289" r:id="rId13"/>
    <p:sldId id="265" r:id="rId14"/>
    <p:sldId id="346" r:id="rId15"/>
    <p:sldId id="263" r:id="rId16"/>
    <p:sldId id="284" r:id="rId17"/>
    <p:sldId id="296" r:id="rId18"/>
    <p:sldId id="291" r:id="rId19"/>
    <p:sldId id="327" r:id="rId20"/>
    <p:sldId id="332" r:id="rId21"/>
    <p:sldId id="330" r:id="rId22"/>
    <p:sldId id="348" r:id="rId23"/>
    <p:sldId id="355" r:id="rId24"/>
    <p:sldId id="353" r:id="rId25"/>
    <p:sldId id="354" r:id="rId26"/>
    <p:sldId id="349" r:id="rId27"/>
    <p:sldId id="350" r:id="rId28"/>
    <p:sldId id="351" r:id="rId29"/>
    <p:sldId id="356" r:id="rId30"/>
    <p:sldId id="357" r:id="rId31"/>
    <p:sldId id="342" r:id="rId32"/>
    <p:sldId id="343" r:id="rId33"/>
    <p:sldId id="352" r:id="rId34"/>
    <p:sldId id="344" r:id="rId35"/>
    <p:sldId id="345" r:id="rId36"/>
    <p:sldId id="303" r:id="rId37"/>
    <p:sldId id="313" r:id="rId38"/>
    <p:sldId id="312" r:id="rId39"/>
    <p:sldId id="316" r:id="rId40"/>
    <p:sldId id="333" r:id="rId41"/>
    <p:sldId id="334" r:id="rId42"/>
    <p:sldId id="335" r:id="rId43"/>
    <p:sldId id="336" r:id="rId44"/>
    <p:sldId id="337" r:id="rId45"/>
    <p:sldId id="338" r:id="rId46"/>
    <p:sldId id="341" r:id="rId47"/>
    <p:sldId id="339" r:id="rId48"/>
    <p:sldId id="340" r:id="rId49"/>
    <p:sldId id="347" r:id="rId50"/>
    <p:sldId id="314" r:id="rId5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53" autoAdjust="0"/>
    <p:restoredTop sz="94660"/>
  </p:normalViewPr>
  <p:slideViewPr>
    <p:cSldViewPr>
      <p:cViewPr varScale="1">
        <p:scale>
          <a:sx n="102" d="100"/>
          <a:sy n="102" d="100"/>
        </p:scale>
        <p:origin x="51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UI\AppData\Local\Temp\&#1050;&#1086;&#1083;&#1080;&#1095;&#1077;&#1089;&#1090;&#1074;&#1086;%20&#1080;&#1085;&#1086;&#1089;&#1090;&#1088;&#1072;&#1085;&#1085;&#1099;&#1093;%20&#1089;&#1090;&#1091;&#1076;&#1077;&#1085;&#1090;&#1086;&#1074;%20&#1087;&#1086;%20&#1085;&#1072;&#1087;&#1088;&#1072;&#1074;&#1083;&#1077;&#1085;&#1080;&#1103;&#1084;-2.xls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35"/>
  <c:chart>
    <c:autoTitleDeleted val="1"/>
    <c:view3D>
      <c:rAngAx val="1"/>
    </c:view3D>
    <c:sideWall>
      <c:spPr>
        <a:gradFill>
          <a:gsLst>
            <a:gs pos="0">
              <a:schemeClr val="accent1">
                <a:tint val="66000"/>
                <a:satMod val="160000"/>
              </a:schemeClr>
            </a:gs>
            <a:gs pos="27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c:spPr>
    </c:sideWall>
    <c:backWall>
      <c:spPr>
        <a:gradFill>
          <a:gsLst>
            <a:gs pos="0">
              <a:schemeClr val="accent1">
                <a:tint val="66000"/>
                <a:satMod val="160000"/>
              </a:schemeClr>
            </a:gs>
            <a:gs pos="27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c:spPr>
    </c:backWall>
    <c:plotArea>
      <c:layout>
        <c:manualLayout>
          <c:layoutTarget val="inner"/>
          <c:xMode val="edge"/>
          <c:yMode val="edge"/>
          <c:x val="7.6704429933650994E-2"/>
          <c:y val="3.1993955571094336E-2"/>
          <c:w val="0.74463205988140369"/>
          <c:h val="0.81396694628557764"/>
        </c:manualLayout>
      </c:layout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1">
                <a:alpha val="52000"/>
              </a:schemeClr>
            </a:solidFill>
          </c:spPr>
          <c:dLbls>
            <c:txPr>
              <a:bodyPr/>
              <a:lstStyle/>
              <a:p>
                <a:pPr>
                  <a:defRPr sz="2000" b="1" i="0" baseline="0"/>
                </a:pPr>
                <a:endParaRPr lang="ru-RU"/>
              </a:p>
            </c:txPr>
            <c:showVal val="1"/>
          </c:dLbls>
          <c:cat>
            <c:strRef>
              <c:f>Лист1!$A$2:$A$11</c:f>
              <c:strCache>
                <c:ptCount val="10"/>
                <c:pt idx="0">
                  <c:v>2005/2006</c:v>
                </c:pt>
                <c:pt idx="1">
                  <c:v>2006/2007</c:v>
                </c:pt>
                <c:pt idx="2">
                  <c:v>2007/2008</c:v>
                </c:pt>
                <c:pt idx="3">
                  <c:v>2008/2009</c:v>
                </c:pt>
                <c:pt idx="4">
                  <c:v>2009/2010</c:v>
                </c:pt>
                <c:pt idx="5">
                  <c:v>2010/2011</c:v>
                </c:pt>
                <c:pt idx="6">
                  <c:v>2011/2012</c:v>
                </c:pt>
                <c:pt idx="7">
                  <c:v>2012/2013</c:v>
                </c:pt>
                <c:pt idx="8">
                  <c:v>2013/2014</c:v>
                </c:pt>
                <c:pt idx="9">
                  <c:v>2014/2015</c:v>
                </c:pt>
              </c:strCache>
            </c:strRef>
          </c:cat>
          <c:val>
            <c:numRef>
              <c:f>Лист1!$B$2:$B$11</c:f>
              <c:numCache>
                <c:formatCode>General</c:formatCode>
                <c:ptCount val="10"/>
                <c:pt idx="0">
                  <c:v>61</c:v>
                </c:pt>
                <c:pt idx="1">
                  <c:v>61</c:v>
                </c:pt>
                <c:pt idx="2">
                  <c:v>74</c:v>
                </c:pt>
                <c:pt idx="3">
                  <c:v>86</c:v>
                </c:pt>
                <c:pt idx="4">
                  <c:v>146</c:v>
                </c:pt>
                <c:pt idx="5">
                  <c:v>150</c:v>
                </c:pt>
                <c:pt idx="6">
                  <c:v>155</c:v>
                </c:pt>
                <c:pt idx="7">
                  <c:v>135</c:v>
                </c:pt>
                <c:pt idx="8">
                  <c:v>122</c:v>
                </c:pt>
                <c:pt idx="9">
                  <c:v>135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dLbls>
            <c:dLbl>
              <c:idx val="2"/>
              <c:layout>
                <c:manualLayout>
                  <c:x val="2.86779337074562E-3"/>
                  <c:y val="0"/>
                </c:manualLayout>
              </c:layout>
              <c:showVal val="1"/>
            </c:dLbl>
            <c:txPr>
              <a:bodyPr/>
              <a:lstStyle/>
              <a:p>
                <a:pPr>
                  <a:defRPr b="1" i="0" baseline="0"/>
                </a:pPr>
                <a:endParaRPr lang="ru-RU"/>
              </a:p>
            </c:txPr>
            <c:showVal val="1"/>
          </c:dLbls>
          <c:cat>
            <c:strRef>
              <c:f>Лист1!$A$2:$A$11</c:f>
              <c:strCache>
                <c:ptCount val="10"/>
                <c:pt idx="0">
                  <c:v>2005/2006</c:v>
                </c:pt>
                <c:pt idx="1">
                  <c:v>2006/2007</c:v>
                </c:pt>
                <c:pt idx="2">
                  <c:v>2007/2008</c:v>
                </c:pt>
                <c:pt idx="3">
                  <c:v>2008/2009</c:v>
                </c:pt>
                <c:pt idx="4">
                  <c:v>2009/2010</c:v>
                </c:pt>
                <c:pt idx="5">
                  <c:v>2010/2011</c:v>
                </c:pt>
                <c:pt idx="6">
                  <c:v>2011/2012</c:v>
                </c:pt>
                <c:pt idx="7">
                  <c:v>2012/2013</c:v>
                </c:pt>
                <c:pt idx="8">
                  <c:v>2013/2014</c:v>
                </c:pt>
                <c:pt idx="9">
                  <c:v>2014/2015</c:v>
                </c:pt>
              </c:strCache>
            </c:strRef>
          </c:cat>
          <c:val>
            <c:numRef>
              <c:f>Лист1!$C$2:$C$11</c:f>
              <c:numCache>
                <c:formatCode>General</c:formatCode>
                <c:ptCount val="10"/>
                <c:pt idx="0">
                  <c:v>13</c:v>
                </c:pt>
                <c:pt idx="1">
                  <c:v>11</c:v>
                </c:pt>
                <c:pt idx="2">
                  <c:v>11</c:v>
                </c:pt>
                <c:pt idx="3">
                  <c:v>17</c:v>
                </c:pt>
                <c:pt idx="4">
                  <c:v>17</c:v>
                </c:pt>
                <c:pt idx="5">
                  <c:v>11</c:v>
                </c:pt>
                <c:pt idx="6">
                  <c:v>10</c:v>
                </c:pt>
                <c:pt idx="7">
                  <c:v>16</c:v>
                </c:pt>
                <c:pt idx="8">
                  <c:v>18</c:v>
                </c:pt>
                <c:pt idx="9">
                  <c:v>14</c:v>
                </c:pt>
              </c:numCache>
            </c:numRef>
          </c:val>
        </c:ser>
        <c:shape val="cylinder"/>
        <c:axId val="154766720"/>
        <c:axId val="154772608"/>
        <c:axId val="0"/>
      </c:bar3DChart>
      <c:catAx>
        <c:axId val="154766720"/>
        <c:scaling>
          <c:orientation val="minMax"/>
        </c:scaling>
        <c:axPos val="b"/>
        <c:tickLblPos val="nextTo"/>
        <c:spPr>
          <a:effectLst>
            <a:outerShdw blurRad="50800" dist="977900" dir="5400000" algn="ctr" rotWithShape="0">
              <a:schemeClr val="tx2">
                <a:lumMod val="20000"/>
                <a:lumOff val="80000"/>
              </a:schemeClr>
            </a:outerShdw>
          </a:effectLst>
        </c:spPr>
        <c:txPr>
          <a:bodyPr/>
          <a:lstStyle/>
          <a:p>
            <a:pPr>
              <a:defRPr sz="1500" baseline="0"/>
            </a:pPr>
            <a:endParaRPr lang="ru-RU"/>
          </a:p>
        </c:txPr>
        <c:crossAx val="154772608"/>
        <c:crosses val="autoZero"/>
        <c:auto val="1"/>
        <c:lblAlgn val="ctr"/>
        <c:lblOffset val="100"/>
      </c:catAx>
      <c:valAx>
        <c:axId val="154772608"/>
        <c:scaling>
          <c:orientation val="minMax"/>
        </c:scaling>
        <c:axPos val="l"/>
        <c:majorGridlines/>
        <c:numFmt formatCode="General" sourceLinked="1"/>
        <c:tickLblPos val="nextTo"/>
        <c:crossAx val="154766720"/>
        <c:crosses val="autoZero"/>
        <c:crossBetween val="between"/>
      </c:valAx>
    </c:plotArea>
    <c:plotVisOnly val="1"/>
    <c:dispBlanksAs val="gap"/>
  </c:chart>
  <c:spPr>
    <a:ln>
      <a:noFill/>
    </a:ln>
  </c:spPr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otX val="50"/>
      <c:rotY val="10"/>
      <c:perspective val="0"/>
    </c:view3D>
    <c:floor>
      <c:spPr>
        <a:solidFill>
          <a:schemeClr val="bg1"/>
        </a:solidFill>
      </c:spPr>
    </c:floor>
    <c:sideWall>
      <c:spPr>
        <a:gradFill>
          <a:gsLst>
            <a:gs pos="0">
              <a:schemeClr val="accent1">
                <a:tint val="66000"/>
                <a:satMod val="160000"/>
              </a:schemeClr>
            </a:gs>
            <a:gs pos="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c:spPr>
    </c:sideWall>
    <c:backWall>
      <c:spPr>
        <a:gradFill>
          <a:gsLst>
            <a:gs pos="0">
              <a:schemeClr val="accent1">
                <a:tint val="66000"/>
                <a:satMod val="160000"/>
              </a:schemeClr>
            </a:gs>
            <a:gs pos="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c:spPr>
    </c:backWall>
    <c:plotArea>
      <c:layout>
        <c:manualLayout>
          <c:layoutTarget val="inner"/>
          <c:xMode val="edge"/>
          <c:yMode val="edge"/>
          <c:x val="5.6895418761591425E-2"/>
          <c:y val="2.8772454987994533E-2"/>
          <c:w val="0.93511951338662358"/>
          <c:h val="0.90841550485320199"/>
        </c:manualLayout>
      </c:layout>
      <c:bar3DChart>
        <c:barDir val="col"/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Гос.квотирование</c:v>
                </c:pt>
              </c:strCache>
            </c:strRef>
          </c:tx>
          <c:dLbls>
            <c:txPr>
              <a:bodyPr/>
              <a:lstStyle/>
              <a:p>
                <a:pPr>
                  <a:defRPr sz="1600" b="1" i="0" baseline="0"/>
                </a:pPr>
                <a:endParaRPr lang="ru-RU"/>
              </a:p>
            </c:txPr>
            <c:showVal val="1"/>
          </c:dLbls>
          <c:cat>
            <c:numRef>
              <c:f>Лист1!$A$2:$A$11</c:f>
              <c:numCache>
                <c:formatCode>General</c:formatCode>
                <c:ptCount val="10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</c:numCache>
            </c:numRef>
          </c:cat>
          <c:val>
            <c:numRef>
              <c:f>Лист1!$B$2:$B$11</c:f>
              <c:numCache>
                <c:formatCode>General</c:formatCode>
                <c:ptCount val="10"/>
                <c:pt idx="0">
                  <c:v>12</c:v>
                </c:pt>
                <c:pt idx="1">
                  <c:v>8</c:v>
                </c:pt>
                <c:pt idx="2">
                  <c:v>9</c:v>
                </c:pt>
                <c:pt idx="3">
                  <c:v>9</c:v>
                </c:pt>
                <c:pt idx="4">
                  <c:v>4</c:v>
                </c:pt>
                <c:pt idx="5">
                  <c:v>3</c:v>
                </c:pt>
                <c:pt idx="6">
                  <c:v>8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Бюджетная</c:v>
                </c:pt>
              </c:strCache>
            </c:strRef>
          </c:tx>
          <c:dLbls>
            <c:dLbl>
              <c:idx val="0"/>
              <c:delete val="1"/>
            </c:dLbl>
            <c:dLbl>
              <c:idx val="1"/>
              <c:delete val="1"/>
            </c:dLbl>
            <c:dLbl>
              <c:idx val="2"/>
              <c:delete val="1"/>
            </c:dLbl>
            <c:dLbl>
              <c:idx val="3"/>
              <c:delete val="1"/>
            </c:dLbl>
            <c:txPr>
              <a:bodyPr/>
              <a:lstStyle/>
              <a:p>
                <a:pPr>
                  <a:defRPr sz="1600" b="1" i="0" baseline="0"/>
                </a:pPr>
                <a:endParaRPr lang="ru-RU"/>
              </a:p>
            </c:txPr>
            <c:showVal val="1"/>
          </c:dLbls>
          <c:cat>
            <c:numRef>
              <c:f>Лист1!$A$2:$A$11</c:f>
              <c:numCache>
                <c:formatCode>General</c:formatCode>
                <c:ptCount val="10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</c:numCache>
            </c:numRef>
          </c:cat>
          <c:val>
            <c:numRef>
              <c:f>Лист1!$C$2:$C$11</c:f>
              <c:numCache>
                <c:formatCode>General</c:formatCode>
                <c:ptCount val="10"/>
                <c:pt idx="4">
                  <c:v>35</c:v>
                </c:pt>
                <c:pt idx="5">
                  <c:v>11</c:v>
                </c:pt>
                <c:pt idx="6">
                  <c:v>8</c:v>
                </c:pt>
                <c:pt idx="7">
                  <c:v>8</c:v>
                </c:pt>
                <c:pt idx="8">
                  <c:v>10</c:v>
                </c:pt>
                <c:pt idx="9">
                  <c:v>16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Коммерческая</c:v>
                </c:pt>
              </c:strCache>
            </c:strRef>
          </c:tx>
          <c:dLbls>
            <c:dLbl>
              <c:idx val="4"/>
              <c:layout>
                <c:manualLayout>
                  <c:x val="1.7843787422237401E-2"/>
                  <c:y val="-1.7996866561311782E-3"/>
                </c:manualLayout>
              </c:layout>
              <c:showVal val="1"/>
            </c:dLbl>
            <c:txPr>
              <a:bodyPr/>
              <a:lstStyle/>
              <a:p>
                <a:pPr>
                  <a:defRPr sz="1600" b="1" i="0" baseline="0"/>
                </a:pPr>
                <a:endParaRPr lang="ru-RU"/>
              </a:p>
            </c:txPr>
            <c:showVal val="1"/>
          </c:dLbls>
          <c:cat>
            <c:numRef>
              <c:f>Лист1!$A$2:$A$11</c:f>
              <c:numCache>
                <c:formatCode>General</c:formatCode>
                <c:ptCount val="10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</c:numCache>
            </c:numRef>
          </c:cat>
          <c:val>
            <c:numRef>
              <c:f>Лист1!$D$2:$D$11</c:f>
              <c:numCache>
                <c:formatCode>General</c:formatCode>
                <c:ptCount val="10"/>
                <c:pt idx="0">
                  <c:v>10</c:v>
                </c:pt>
                <c:pt idx="1">
                  <c:v>16</c:v>
                </c:pt>
                <c:pt idx="2">
                  <c:v>25</c:v>
                </c:pt>
                <c:pt idx="3">
                  <c:v>30</c:v>
                </c:pt>
                <c:pt idx="4">
                  <c:v>20</c:v>
                </c:pt>
                <c:pt idx="5">
                  <c:v>25</c:v>
                </c:pt>
                <c:pt idx="6">
                  <c:v>25</c:v>
                </c:pt>
                <c:pt idx="7">
                  <c:v>17</c:v>
                </c:pt>
                <c:pt idx="8">
                  <c:v>12</c:v>
                </c:pt>
                <c:pt idx="9">
                  <c:v>26</c:v>
                </c:pt>
              </c:numCache>
            </c:numRef>
          </c:val>
        </c:ser>
        <c:gapDepth val="440"/>
        <c:shape val="cylinder"/>
        <c:axId val="154881408"/>
        <c:axId val="154899584"/>
        <c:axId val="154546624"/>
      </c:bar3DChart>
      <c:catAx>
        <c:axId val="154881408"/>
        <c:scaling>
          <c:orientation val="minMax"/>
        </c:scaling>
        <c:axPos val="b"/>
        <c:numFmt formatCode="General" sourceLinked="1"/>
        <c:tickLblPos val="nextTo"/>
        <c:spPr>
          <a:noFill/>
        </c:spPr>
        <c:crossAx val="154899584"/>
        <c:crosses val="autoZero"/>
        <c:auto val="1"/>
        <c:lblAlgn val="ctr"/>
        <c:lblOffset val="100"/>
      </c:catAx>
      <c:valAx>
        <c:axId val="154899584"/>
        <c:scaling>
          <c:orientation val="minMax"/>
        </c:scaling>
        <c:axPos val="l"/>
        <c:majorGridlines/>
        <c:numFmt formatCode="General" sourceLinked="1"/>
        <c:tickLblPos val="nextTo"/>
        <c:crossAx val="154881408"/>
        <c:crosses val="autoZero"/>
        <c:crossBetween val="between"/>
      </c:valAx>
      <c:serAx>
        <c:axId val="154546624"/>
        <c:scaling>
          <c:orientation val="minMax"/>
        </c:scaling>
        <c:delete val="1"/>
        <c:axPos val="b"/>
        <c:tickLblPos val="none"/>
        <c:crossAx val="154899584"/>
        <c:crosses val="autoZero"/>
      </c:serAx>
    </c:plotArea>
    <c:legend>
      <c:legendPos val="r"/>
      <c:layout>
        <c:manualLayout>
          <c:xMode val="edge"/>
          <c:yMode val="edge"/>
          <c:x val="0.7229855217821739"/>
          <c:y val="5.9737551836644032E-2"/>
          <c:w val="0.22817740464219483"/>
          <c:h val="0.14985197222984289"/>
        </c:manualLayout>
      </c:layout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AngAx val="1"/>
    </c:view3D>
    <c:floor>
      <c:spPr>
        <a:solidFill>
          <a:schemeClr val="bg1">
            <a:lumMod val="85000"/>
          </a:schemeClr>
        </a:solidFill>
      </c:spPr>
    </c:floor>
    <c:sideWall>
      <c:spPr>
        <a:solidFill>
          <a:schemeClr val="bg1">
            <a:lumMod val="85000"/>
          </a:schemeClr>
        </a:solidFill>
      </c:spPr>
    </c:sideWall>
    <c:backWall>
      <c:sp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c:spPr>
    </c:backWall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38</c:v>
                </c:pt>
              </c:strCache>
            </c:strRef>
          </c:tx>
          <c:dLbls>
            <c:txPr>
              <a:bodyPr/>
              <a:lstStyle/>
              <a:p>
                <a:pPr>
                  <a:defRPr b="1" i="0" baseline="0"/>
                </a:pPr>
                <a:endParaRPr lang="ru-RU"/>
              </a:p>
            </c:txPr>
            <c:showVal val="1"/>
          </c:dLbls>
          <c:cat>
            <c:strRef>
              <c:f>Лист1!$A$2:$A$20</c:f>
              <c:strCache>
                <c:ptCount val="19"/>
                <c:pt idx="0">
                  <c:v>Таджикистан</c:v>
                </c:pt>
                <c:pt idx="1">
                  <c:v>Китай</c:v>
                </c:pt>
                <c:pt idx="2">
                  <c:v>Ангола</c:v>
                </c:pt>
                <c:pt idx="3">
                  <c:v>Туркменистан</c:v>
                </c:pt>
                <c:pt idx="4">
                  <c:v>Молдова</c:v>
                </c:pt>
                <c:pt idx="5">
                  <c:v>Вьетнам</c:v>
                </c:pt>
                <c:pt idx="6">
                  <c:v>Монголия</c:v>
                </c:pt>
                <c:pt idx="7">
                  <c:v>Украина</c:v>
                </c:pt>
                <c:pt idx="8">
                  <c:v>Армения</c:v>
                </c:pt>
                <c:pt idx="9">
                  <c:v>Узбекистан</c:v>
                </c:pt>
                <c:pt idx="10">
                  <c:v>Афганистан</c:v>
                </c:pt>
                <c:pt idx="11">
                  <c:v>Конго</c:v>
                </c:pt>
                <c:pt idx="12">
                  <c:v>Кот Д' Ивуар</c:v>
                </c:pt>
                <c:pt idx="13">
                  <c:v>Белоруссия</c:v>
                </c:pt>
                <c:pt idx="14">
                  <c:v>Литва</c:v>
                </c:pt>
                <c:pt idx="15">
                  <c:v>Судан</c:v>
                </c:pt>
                <c:pt idx="16">
                  <c:v>Нигерия</c:v>
                </c:pt>
                <c:pt idx="17">
                  <c:v>Кыргызстан</c:v>
                </c:pt>
                <c:pt idx="18">
                  <c:v>Палестина</c:v>
                </c:pt>
              </c:strCache>
            </c:strRef>
          </c:cat>
          <c:val>
            <c:numRef>
              <c:f>Лист1!$B$2:$B$20</c:f>
              <c:numCache>
                <c:formatCode>General</c:formatCode>
                <c:ptCount val="19"/>
                <c:pt idx="0">
                  <c:v>38</c:v>
                </c:pt>
                <c:pt idx="1">
                  <c:v>22</c:v>
                </c:pt>
                <c:pt idx="2">
                  <c:v>21</c:v>
                </c:pt>
                <c:pt idx="3">
                  <c:v>10</c:v>
                </c:pt>
                <c:pt idx="4">
                  <c:v>8</c:v>
                </c:pt>
                <c:pt idx="5">
                  <c:v>7</c:v>
                </c:pt>
                <c:pt idx="6">
                  <c:v>6</c:v>
                </c:pt>
                <c:pt idx="7">
                  <c:v>5</c:v>
                </c:pt>
                <c:pt idx="8">
                  <c:v>3</c:v>
                </c:pt>
                <c:pt idx="9">
                  <c:v>3</c:v>
                </c:pt>
                <c:pt idx="10">
                  <c:v>2</c:v>
                </c:pt>
                <c:pt idx="11">
                  <c:v>2</c:v>
                </c:pt>
                <c:pt idx="12">
                  <c:v>2</c:v>
                </c:pt>
                <c:pt idx="13">
                  <c:v>1</c:v>
                </c:pt>
                <c:pt idx="14">
                  <c:v>1</c:v>
                </c:pt>
                <c:pt idx="15">
                  <c:v>1</c:v>
                </c:pt>
                <c:pt idx="16">
                  <c:v>1</c:v>
                </c:pt>
                <c:pt idx="17">
                  <c:v>1</c:v>
                </c:pt>
                <c:pt idx="18">
                  <c:v>1</c:v>
                </c:pt>
              </c:numCache>
            </c:numRef>
          </c:val>
        </c:ser>
        <c:shape val="cylinder"/>
        <c:axId val="155036288"/>
        <c:axId val="155042176"/>
        <c:axId val="0"/>
      </c:bar3DChart>
      <c:catAx>
        <c:axId val="155036288"/>
        <c:scaling>
          <c:orientation val="minMax"/>
        </c:scaling>
        <c:axPos val="b"/>
        <c:tickLblPos val="nextTo"/>
        <c:spPr>
          <a:noFill/>
        </c:spPr>
        <c:crossAx val="155042176"/>
        <c:crosses val="autoZero"/>
        <c:lblAlgn val="ctr"/>
        <c:lblOffset val="100"/>
      </c:catAx>
      <c:valAx>
        <c:axId val="155042176"/>
        <c:scaling>
          <c:orientation val="minMax"/>
        </c:scaling>
        <c:axPos val="l"/>
        <c:majorGridlines/>
        <c:numFmt formatCode="General" sourceLinked="1"/>
        <c:tickLblPos val="nextTo"/>
        <c:crossAx val="155036288"/>
        <c:crosses val="autoZero"/>
        <c:crossBetween val="between"/>
      </c:valAx>
      <c:spPr>
        <a:effectLst>
          <a:glow rad="63500">
            <a:schemeClr val="accent1">
              <a:satMod val="175000"/>
              <a:alpha val="40000"/>
            </a:schemeClr>
          </a:glow>
        </a:effectLst>
      </c:spPr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4"/>
  <c:clrMapOvr bg1="lt1" tx1="dk1" bg2="lt2" tx2="dk2" accent1="accent1" accent2="accent2" accent3="accent3" accent4="accent4" accent5="accent5" accent6="accent6" hlink="hlink" folHlink="folHlink"/>
  <c:chart>
    <c:autoTitleDeleted val="1"/>
    <c:view3D>
      <c:rAngAx val="1"/>
    </c:view3D>
    <c:floor>
      <c:spPr>
        <a:solidFill>
          <a:sysClr val="window" lastClr="FFFFFF">
            <a:lumMod val="95000"/>
          </a:sysClr>
        </a:solidFill>
      </c:spPr>
    </c:floor>
    <c:sideWall>
      <c:spPr>
        <a:solidFill>
          <a:sysClr val="window" lastClr="FFFFFF">
            <a:lumMod val="95000"/>
          </a:sysClr>
        </a:solidFill>
      </c:spPr>
    </c:sideWall>
    <c:backWall>
      <c:spPr>
        <a:gradFill>
          <a:gsLst>
            <a:gs pos="0">
              <a:srgbClr val="4F81BD">
                <a:tint val="66000"/>
                <a:satMod val="160000"/>
              </a:srgbClr>
            </a:gs>
            <a:gs pos="6000">
              <a:srgbClr val="4F81BD">
                <a:tint val="44500"/>
                <a:satMod val="160000"/>
              </a:srgbClr>
            </a:gs>
            <a:gs pos="100000">
              <a:srgbClr val="4F81BD">
                <a:tint val="23500"/>
                <a:satMod val="160000"/>
              </a:srgbClr>
            </a:gs>
          </a:gsLst>
          <a:lin ang="5400000" scaled="0"/>
        </a:gradFill>
      </c:spPr>
    </c:backWall>
    <c:plotArea>
      <c:layout/>
      <c:bar3DChart>
        <c:barDir val="bar"/>
        <c:grouping val="clustered"/>
        <c:ser>
          <c:idx val="0"/>
          <c:order val="0"/>
          <c:dLbls>
            <c:txPr>
              <a:bodyPr/>
              <a:lstStyle/>
              <a:p>
                <a:pPr>
                  <a:defRPr sz="2400" b="1" i="0" baseline="0"/>
                </a:pPr>
                <a:endParaRPr lang="ru-RU"/>
              </a:p>
            </c:txPr>
            <c:showVal val="1"/>
          </c:dLbls>
          <c:cat>
            <c:strRef>
              <c:f>Лист1!$A$5:$A$13</c:f>
              <c:strCache>
                <c:ptCount val="9"/>
                <c:pt idx="0">
                  <c:v>Химическая технология</c:v>
                </c:pt>
                <c:pt idx="1">
                  <c:v>Экономика</c:v>
                </c:pt>
                <c:pt idx="2">
                  <c:v>Стандартизация и метрология</c:v>
                </c:pt>
                <c:pt idx="3">
                  <c:v>Технологические машины и оборудование</c:v>
                </c:pt>
                <c:pt idx="4">
                  <c:v> Автоматизация технологических процессов и производств</c:v>
                </c:pt>
                <c:pt idx="5">
                  <c:v>Менеджмент</c:v>
                </c:pt>
                <c:pt idx="6">
                  <c:v>Продукты питания из растительного сырья</c:v>
                </c:pt>
                <c:pt idx="7">
                  <c:v>Энерго- и ресурсосберегающие процессы в хим. технологии, нефтехимии и биотехнологии</c:v>
                </c:pt>
                <c:pt idx="8">
                  <c:v>Информационные системы и технологии</c:v>
                </c:pt>
              </c:strCache>
            </c:strRef>
          </c:cat>
          <c:val>
            <c:numRef>
              <c:f>Лист1!$B$5:$B$13</c:f>
              <c:numCache>
                <c:formatCode>General</c:formatCode>
                <c:ptCount val="9"/>
                <c:pt idx="0">
                  <c:v>49</c:v>
                </c:pt>
                <c:pt idx="1">
                  <c:v>33</c:v>
                </c:pt>
                <c:pt idx="2">
                  <c:v>8</c:v>
                </c:pt>
                <c:pt idx="3">
                  <c:v>8</c:v>
                </c:pt>
                <c:pt idx="4">
                  <c:v>7</c:v>
                </c:pt>
                <c:pt idx="5">
                  <c:v>5</c:v>
                </c:pt>
                <c:pt idx="6">
                  <c:v>4</c:v>
                </c:pt>
                <c:pt idx="7">
                  <c:v>4</c:v>
                </c:pt>
                <c:pt idx="8">
                  <c:v>3</c:v>
                </c:pt>
              </c:numCache>
            </c:numRef>
          </c:val>
        </c:ser>
        <c:ser>
          <c:idx val="1"/>
          <c:order val="1"/>
          <c:cat>
            <c:strRef>
              <c:f>Лист1!$A$5:$A$13</c:f>
              <c:strCache>
                <c:ptCount val="9"/>
                <c:pt idx="0">
                  <c:v>Химическая технология</c:v>
                </c:pt>
                <c:pt idx="1">
                  <c:v>Экономика</c:v>
                </c:pt>
                <c:pt idx="2">
                  <c:v>Стандартизация и метрология</c:v>
                </c:pt>
                <c:pt idx="3">
                  <c:v>Технологические машины и оборудование</c:v>
                </c:pt>
                <c:pt idx="4">
                  <c:v> Автоматизация технологических процессов и производств</c:v>
                </c:pt>
                <c:pt idx="5">
                  <c:v>Менеджмент</c:v>
                </c:pt>
                <c:pt idx="6">
                  <c:v>Продукты питания из растительного сырья</c:v>
                </c:pt>
                <c:pt idx="7">
                  <c:v>Энерго- и ресурсосберегающие процессы в хим. технологии, нефтехимии и биотехнологии</c:v>
                </c:pt>
                <c:pt idx="8">
                  <c:v>Информационные системы и технологии</c:v>
                </c:pt>
              </c:strCache>
            </c:strRef>
          </c:cat>
          <c:val>
            <c:numRef>
              <c:f>Лист1!$C$5:$C$13</c:f>
              <c:numCache>
                <c:formatCode>General</c:formatCode>
                <c:ptCount val="9"/>
              </c:numCache>
            </c:numRef>
          </c:val>
        </c:ser>
        <c:gapWidth val="75"/>
        <c:shape val="box"/>
        <c:axId val="116570368"/>
        <c:axId val="117325824"/>
        <c:axId val="0"/>
      </c:bar3DChart>
      <c:catAx>
        <c:axId val="116570368"/>
        <c:scaling>
          <c:orientation val="minMax"/>
        </c:scaling>
        <c:axPos val="l"/>
        <c:numFmt formatCode="@" sourceLinked="0"/>
        <c:majorTickMark val="none"/>
        <c:tickLblPos val="nextTo"/>
        <c:txPr>
          <a:bodyPr/>
          <a:lstStyle/>
          <a:p>
            <a:pPr>
              <a:defRPr sz="1700" baseline="0"/>
            </a:pPr>
            <a:endParaRPr lang="ru-RU"/>
          </a:p>
        </c:txPr>
        <c:crossAx val="117325824"/>
        <c:crosses val="autoZero"/>
        <c:auto val="1"/>
        <c:lblAlgn val="ctr"/>
        <c:lblOffset val="100"/>
      </c:catAx>
      <c:valAx>
        <c:axId val="117325824"/>
        <c:scaling>
          <c:orientation val="minMax"/>
        </c:scaling>
        <c:delete val="1"/>
        <c:axPos val="b"/>
        <c:majorGridlines/>
        <c:numFmt formatCode="General" sourceLinked="1"/>
        <c:majorTickMark val="none"/>
        <c:tickLblPos val="none"/>
        <c:crossAx val="116570368"/>
        <c:crosses val="autoZero"/>
        <c:crossBetween val="between"/>
      </c:valAx>
    </c:plotArea>
    <c:plotVisOnly val="1"/>
    <c:dispBlanksAs val="gap"/>
  </c:chart>
  <c:externalData r:id="rId2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EFE840E-B00B-4C9F-A8C5-B7B8BD361C9E}" type="doc">
      <dgm:prSet loTypeId="urn:microsoft.com/office/officeart/2005/8/layout/hierarchy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A0B5442-7BB1-4AA3-AE1C-25B321BFB77F}">
      <dgm:prSet phldrT="[Текст]"/>
      <dgm:spPr/>
      <dgm:t>
        <a:bodyPr/>
        <a:lstStyle/>
        <a:p>
          <a:r>
            <a:rPr lang="ru-RU" dirty="0" smtClean="0">
              <a:solidFill>
                <a:schemeClr val="bg1"/>
              </a:solidFill>
            </a:rPr>
            <a:t>Основные</a:t>
          </a:r>
          <a:endParaRPr lang="ru-RU" dirty="0">
            <a:solidFill>
              <a:schemeClr val="bg1"/>
            </a:solidFill>
          </a:endParaRPr>
        </a:p>
      </dgm:t>
    </dgm:pt>
    <dgm:pt modelId="{797FE2A6-2D70-4F39-A60B-43036EF6DD42}" type="parTrans" cxnId="{B6F78C9E-95F4-46E4-A986-780FAA5BE4CC}">
      <dgm:prSet/>
      <dgm:spPr/>
      <dgm:t>
        <a:bodyPr/>
        <a:lstStyle/>
        <a:p>
          <a:endParaRPr lang="ru-RU"/>
        </a:p>
      </dgm:t>
    </dgm:pt>
    <dgm:pt modelId="{77BFCF81-08EE-4FEF-8891-7E3C3018173B}" type="sibTrans" cxnId="{B6F78C9E-95F4-46E4-A986-780FAA5BE4CC}">
      <dgm:prSet/>
      <dgm:spPr/>
      <dgm:t>
        <a:bodyPr/>
        <a:lstStyle/>
        <a:p>
          <a:endParaRPr lang="ru-RU"/>
        </a:p>
      </dgm:t>
    </dgm:pt>
    <dgm:pt modelId="{AC0705DF-E7FA-4872-B069-C5FAAFE31834}">
      <dgm:prSet phldrT="[Текст]" custT="1"/>
      <dgm:spPr/>
      <dgm:t>
        <a:bodyPr/>
        <a:lstStyle/>
        <a:p>
          <a:r>
            <a:rPr lang="ru-RU" sz="1600" dirty="0" smtClean="0"/>
            <a:t>состав, численность, возрастной ценз и квалификация ППС;</a:t>
          </a:r>
          <a:endParaRPr lang="ru-RU" sz="1600" dirty="0"/>
        </a:p>
      </dgm:t>
    </dgm:pt>
    <dgm:pt modelId="{E51B0CD9-9932-4686-AB50-30F8E7F06193}" type="parTrans" cxnId="{8EE9E81F-1F2B-4579-91F6-AC2191611E40}">
      <dgm:prSet/>
      <dgm:spPr/>
      <dgm:t>
        <a:bodyPr/>
        <a:lstStyle/>
        <a:p>
          <a:endParaRPr lang="ru-RU"/>
        </a:p>
      </dgm:t>
    </dgm:pt>
    <dgm:pt modelId="{FA34CD36-9305-4579-A426-832F4D7B1F16}" type="sibTrans" cxnId="{8EE9E81F-1F2B-4579-91F6-AC2191611E40}">
      <dgm:prSet/>
      <dgm:spPr/>
      <dgm:t>
        <a:bodyPr/>
        <a:lstStyle/>
        <a:p>
          <a:endParaRPr lang="ru-RU"/>
        </a:p>
      </dgm:t>
    </dgm:pt>
    <dgm:pt modelId="{1C001316-0A2A-43BE-85A0-D9C3C799848F}">
      <dgm:prSet phldrT="[Текст]" custT="1"/>
      <dgm:spPr/>
      <dgm:t>
        <a:bodyPr/>
        <a:lstStyle/>
        <a:p>
          <a:r>
            <a:rPr lang="ru-RU" sz="1600" dirty="0" smtClean="0"/>
            <a:t>материально-техническая база университета, включая источники и суммы её (базы) и его (университета в целом) финансирования (собственные и фискальные);</a:t>
          </a:r>
          <a:endParaRPr lang="ru-RU" sz="1600" dirty="0"/>
        </a:p>
      </dgm:t>
    </dgm:pt>
    <dgm:pt modelId="{5D7A3A2C-68D9-4169-AD2D-7C23A9AD0AEC}" type="parTrans" cxnId="{61FC8E87-365A-4EB9-B60D-6938DEEAF865}">
      <dgm:prSet/>
      <dgm:spPr/>
      <dgm:t>
        <a:bodyPr/>
        <a:lstStyle/>
        <a:p>
          <a:endParaRPr lang="ru-RU"/>
        </a:p>
      </dgm:t>
    </dgm:pt>
    <dgm:pt modelId="{1234F21F-3386-4D6D-B779-E0CD35D4B6B0}" type="sibTrans" cxnId="{61FC8E87-365A-4EB9-B60D-6938DEEAF865}">
      <dgm:prSet/>
      <dgm:spPr/>
      <dgm:t>
        <a:bodyPr/>
        <a:lstStyle/>
        <a:p>
          <a:endParaRPr lang="ru-RU"/>
        </a:p>
      </dgm:t>
    </dgm:pt>
    <dgm:pt modelId="{D5E0EB85-364F-4175-8FF5-CEFD77E01731}">
      <dgm:prSet phldrT="[Текст]"/>
      <dgm:spPr/>
      <dgm:t>
        <a:bodyPr/>
        <a:lstStyle/>
        <a:p>
          <a:r>
            <a:rPr lang="ru-RU" dirty="0" smtClean="0">
              <a:solidFill>
                <a:schemeClr val="bg1"/>
              </a:solidFill>
            </a:rPr>
            <a:t>Дополнительные</a:t>
          </a:r>
          <a:endParaRPr lang="ru-RU" dirty="0">
            <a:solidFill>
              <a:schemeClr val="bg1"/>
            </a:solidFill>
          </a:endParaRPr>
        </a:p>
      </dgm:t>
    </dgm:pt>
    <dgm:pt modelId="{B1DC18AC-9132-466C-AE7C-FBCAA1DA8046}" type="parTrans" cxnId="{154A3589-3E66-4D83-BF28-C221DB9CF517}">
      <dgm:prSet/>
      <dgm:spPr/>
      <dgm:t>
        <a:bodyPr/>
        <a:lstStyle/>
        <a:p>
          <a:endParaRPr lang="ru-RU"/>
        </a:p>
      </dgm:t>
    </dgm:pt>
    <dgm:pt modelId="{6F45D1BD-08F4-477F-ACAF-C4B1D2C9C82B}" type="sibTrans" cxnId="{154A3589-3E66-4D83-BF28-C221DB9CF517}">
      <dgm:prSet/>
      <dgm:spPr/>
      <dgm:t>
        <a:bodyPr/>
        <a:lstStyle/>
        <a:p>
          <a:endParaRPr lang="ru-RU"/>
        </a:p>
      </dgm:t>
    </dgm:pt>
    <dgm:pt modelId="{8573E3FF-8162-4643-876A-13CC70671230}">
      <dgm:prSet phldrT="[Текст]" custT="1"/>
      <dgm:spPr/>
      <dgm:t>
        <a:bodyPr/>
        <a:lstStyle/>
        <a:p>
          <a:r>
            <a:rPr lang="ru-RU" sz="1600" dirty="0" smtClean="0"/>
            <a:t>месторасположение вуза (включая расходы по территориальному перемещению)</a:t>
          </a:r>
          <a:endParaRPr lang="ru-RU" sz="1600" dirty="0"/>
        </a:p>
      </dgm:t>
    </dgm:pt>
    <dgm:pt modelId="{4BC5D1A8-6FAD-44EE-9735-9867F1253320}" type="parTrans" cxnId="{04EC2152-1A18-4267-AA85-B479CD8C11C4}">
      <dgm:prSet/>
      <dgm:spPr/>
      <dgm:t>
        <a:bodyPr/>
        <a:lstStyle/>
        <a:p>
          <a:endParaRPr lang="ru-RU"/>
        </a:p>
      </dgm:t>
    </dgm:pt>
    <dgm:pt modelId="{A7826A2E-559E-44A1-9CB4-20AFFEB54244}" type="sibTrans" cxnId="{04EC2152-1A18-4267-AA85-B479CD8C11C4}">
      <dgm:prSet/>
      <dgm:spPr/>
      <dgm:t>
        <a:bodyPr/>
        <a:lstStyle/>
        <a:p>
          <a:endParaRPr lang="ru-RU"/>
        </a:p>
      </dgm:t>
    </dgm:pt>
    <dgm:pt modelId="{C85CE376-72C5-42A0-B02D-8D234B90E557}">
      <dgm:prSet phldrT="[Текст]" custT="1"/>
      <dgm:spPr/>
      <dgm:t>
        <a:bodyPr/>
        <a:lstStyle/>
        <a:p>
          <a:r>
            <a:rPr lang="ru-RU" sz="1600" dirty="0" smtClean="0"/>
            <a:t>обеспеченность общежитием</a:t>
          </a:r>
          <a:endParaRPr lang="ru-RU" sz="1600" dirty="0"/>
        </a:p>
      </dgm:t>
    </dgm:pt>
    <dgm:pt modelId="{A2E1C8BE-7D32-4EA8-86D2-05859D7A3482}" type="parTrans" cxnId="{C516F2B1-F0C3-41CD-B19F-314A976F0725}">
      <dgm:prSet/>
      <dgm:spPr/>
      <dgm:t>
        <a:bodyPr/>
        <a:lstStyle/>
        <a:p>
          <a:endParaRPr lang="ru-RU"/>
        </a:p>
      </dgm:t>
    </dgm:pt>
    <dgm:pt modelId="{56168B1E-1053-4C4E-A280-E0806B09A689}" type="sibTrans" cxnId="{C516F2B1-F0C3-41CD-B19F-314A976F0725}">
      <dgm:prSet/>
      <dgm:spPr/>
      <dgm:t>
        <a:bodyPr/>
        <a:lstStyle/>
        <a:p>
          <a:endParaRPr lang="ru-RU"/>
        </a:p>
      </dgm:t>
    </dgm:pt>
    <dgm:pt modelId="{7226308B-7CD6-48D7-9716-FC0F08CFD80F}">
      <dgm:prSet custT="1"/>
      <dgm:spPr/>
      <dgm:t>
        <a:bodyPr/>
        <a:lstStyle/>
        <a:p>
          <a:r>
            <a:rPr lang="ru-RU" sz="1600" dirty="0" smtClean="0"/>
            <a:t>динамика конкурсных отборов, методы отбора и статистика результатов приёмных испытаний (экзаменов);</a:t>
          </a:r>
          <a:endParaRPr lang="ru-RU" sz="1600" dirty="0"/>
        </a:p>
      </dgm:t>
    </dgm:pt>
    <dgm:pt modelId="{EE6157B3-A1F6-49B3-AB64-C636E17D1E46}" type="parTrans" cxnId="{D8F6B7E9-CBC2-4C77-9874-EBAF46A25807}">
      <dgm:prSet/>
      <dgm:spPr/>
      <dgm:t>
        <a:bodyPr/>
        <a:lstStyle/>
        <a:p>
          <a:endParaRPr lang="ru-RU"/>
        </a:p>
      </dgm:t>
    </dgm:pt>
    <dgm:pt modelId="{4F947E36-5789-4C6F-AEAC-ED1EDECCFC1C}" type="sibTrans" cxnId="{D8F6B7E9-CBC2-4C77-9874-EBAF46A25807}">
      <dgm:prSet/>
      <dgm:spPr/>
      <dgm:t>
        <a:bodyPr/>
        <a:lstStyle/>
        <a:p>
          <a:endParaRPr lang="ru-RU"/>
        </a:p>
      </dgm:t>
    </dgm:pt>
    <dgm:pt modelId="{C3958E2E-DBC9-4D3F-BE4F-8DFB9922AD6A}">
      <dgm:prSet custT="1"/>
      <dgm:spPr/>
      <dgm:t>
        <a:bodyPr/>
        <a:lstStyle/>
        <a:p>
          <a:r>
            <a:rPr lang="ru-RU" sz="1600" dirty="0" smtClean="0"/>
            <a:t>трудоустройство выпускников (свободное, по заявкам предприятий и организаций, оказание помощи в трудоустройстве со стороны вуза и др.).</a:t>
          </a:r>
          <a:endParaRPr lang="ru-RU" sz="1600" dirty="0"/>
        </a:p>
      </dgm:t>
    </dgm:pt>
    <dgm:pt modelId="{7EB1F7E7-E8C2-4ECB-B730-8DEFE64AA23E}" type="parTrans" cxnId="{F6C8D879-D7FC-4BBE-A955-1E9A5F5E7C86}">
      <dgm:prSet/>
      <dgm:spPr/>
      <dgm:t>
        <a:bodyPr/>
        <a:lstStyle/>
        <a:p>
          <a:endParaRPr lang="ru-RU"/>
        </a:p>
      </dgm:t>
    </dgm:pt>
    <dgm:pt modelId="{B5CDF7E9-F602-4AEC-8F94-72085AFFAA34}" type="sibTrans" cxnId="{F6C8D879-D7FC-4BBE-A955-1E9A5F5E7C86}">
      <dgm:prSet/>
      <dgm:spPr/>
      <dgm:t>
        <a:bodyPr/>
        <a:lstStyle/>
        <a:p>
          <a:endParaRPr lang="ru-RU"/>
        </a:p>
      </dgm:t>
    </dgm:pt>
    <dgm:pt modelId="{F5559218-F572-4353-BDE3-5F50255B0D37}">
      <dgm:prSet custT="1"/>
      <dgm:spPr/>
      <dgm:t>
        <a:bodyPr/>
        <a:lstStyle/>
        <a:p>
          <a:r>
            <a:rPr lang="ru-RU" sz="1600" dirty="0" smtClean="0"/>
            <a:t>форма обучения (очная, </a:t>
          </a:r>
          <a:r>
            <a:rPr lang="ru-RU" sz="1600" dirty="0" err="1" smtClean="0"/>
            <a:t>очно-заочная</a:t>
          </a:r>
          <a:r>
            <a:rPr lang="ru-RU" sz="1600" dirty="0" smtClean="0"/>
            <a:t>, заочная)</a:t>
          </a:r>
          <a:endParaRPr lang="ru-RU" sz="1600" dirty="0"/>
        </a:p>
      </dgm:t>
    </dgm:pt>
    <dgm:pt modelId="{4454CE71-E116-400E-B1FB-8A9A1E01FB3A}" type="parTrans" cxnId="{6D3BF764-9DCE-44DB-9E5C-531BE4EF023D}">
      <dgm:prSet/>
      <dgm:spPr/>
      <dgm:t>
        <a:bodyPr/>
        <a:lstStyle/>
        <a:p>
          <a:endParaRPr lang="ru-RU"/>
        </a:p>
      </dgm:t>
    </dgm:pt>
    <dgm:pt modelId="{659A4A1E-38E3-48F7-A510-261539F654DD}" type="sibTrans" cxnId="{6D3BF764-9DCE-44DB-9E5C-531BE4EF023D}">
      <dgm:prSet/>
      <dgm:spPr/>
      <dgm:t>
        <a:bodyPr/>
        <a:lstStyle/>
        <a:p>
          <a:endParaRPr lang="ru-RU"/>
        </a:p>
      </dgm:t>
    </dgm:pt>
    <dgm:pt modelId="{FC27FBB3-ECF1-49FA-AFC3-CCFD87E3B450}">
      <dgm:prSet custT="1"/>
      <dgm:spPr/>
      <dgm:t>
        <a:bodyPr/>
        <a:lstStyle/>
        <a:p>
          <a:r>
            <a:rPr lang="ru-RU" sz="1600" dirty="0" smtClean="0"/>
            <a:t>плата за обучение и другие</a:t>
          </a:r>
          <a:endParaRPr lang="ru-RU" sz="1600" dirty="0"/>
        </a:p>
      </dgm:t>
    </dgm:pt>
    <dgm:pt modelId="{04852F9F-4BC3-4523-BD0C-70482AED8F11}" type="parTrans" cxnId="{93016456-ADEF-4524-B6D2-2ABC9FFE998C}">
      <dgm:prSet/>
      <dgm:spPr/>
      <dgm:t>
        <a:bodyPr/>
        <a:lstStyle/>
        <a:p>
          <a:endParaRPr lang="ru-RU"/>
        </a:p>
      </dgm:t>
    </dgm:pt>
    <dgm:pt modelId="{1169D178-8F37-4B79-B442-4CA237F7D84B}" type="sibTrans" cxnId="{93016456-ADEF-4524-B6D2-2ABC9FFE998C}">
      <dgm:prSet/>
      <dgm:spPr/>
      <dgm:t>
        <a:bodyPr/>
        <a:lstStyle/>
        <a:p>
          <a:endParaRPr lang="ru-RU"/>
        </a:p>
      </dgm:t>
    </dgm:pt>
    <dgm:pt modelId="{179CFA57-2729-4B12-8835-5877F5712386}" type="pres">
      <dgm:prSet presAssocID="{AEFE840E-B00B-4C9F-A8C5-B7B8BD361C9E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152DDEF3-3603-49F3-8A21-6CAE61C9EBF5}" type="pres">
      <dgm:prSet presAssocID="{5A0B5442-7BB1-4AA3-AE1C-25B321BFB77F}" presName="root" presStyleCnt="0"/>
      <dgm:spPr/>
    </dgm:pt>
    <dgm:pt modelId="{7F37745A-F2D2-42E7-A9DD-554549858E2B}" type="pres">
      <dgm:prSet presAssocID="{5A0B5442-7BB1-4AA3-AE1C-25B321BFB77F}" presName="rootComposite" presStyleCnt="0"/>
      <dgm:spPr/>
    </dgm:pt>
    <dgm:pt modelId="{EC0EB798-689E-4737-8D80-3AF97A36A766}" type="pres">
      <dgm:prSet presAssocID="{5A0B5442-7BB1-4AA3-AE1C-25B321BFB77F}" presName="rootText" presStyleLbl="node1" presStyleIdx="0" presStyleCnt="2" custScaleX="171204"/>
      <dgm:spPr/>
      <dgm:t>
        <a:bodyPr/>
        <a:lstStyle/>
        <a:p>
          <a:endParaRPr lang="ru-RU"/>
        </a:p>
      </dgm:t>
    </dgm:pt>
    <dgm:pt modelId="{AF04B6E7-ECBB-45A6-BA64-398AFFCC32DB}" type="pres">
      <dgm:prSet presAssocID="{5A0B5442-7BB1-4AA3-AE1C-25B321BFB77F}" presName="rootConnector" presStyleLbl="node1" presStyleIdx="0" presStyleCnt="2"/>
      <dgm:spPr/>
      <dgm:t>
        <a:bodyPr/>
        <a:lstStyle/>
        <a:p>
          <a:endParaRPr lang="ru-RU"/>
        </a:p>
      </dgm:t>
    </dgm:pt>
    <dgm:pt modelId="{59672787-34AB-4E51-8C7F-628BFA6051FF}" type="pres">
      <dgm:prSet presAssocID="{5A0B5442-7BB1-4AA3-AE1C-25B321BFB77F}" presName="childShape" presStyleCnt="0"/>
      <dgm:spPr/>
    </dgm:pt>
    <dgm:pt modelId="{88A61D4D-0456-44D5-8FD7-B0A29B23BE1B}" type="pres">
      <dgm:prSet presAssocID="{E51B0CD9-9932-4686-AB50-30F8E7F06193}" presName="Name13" presStyleLbl="parChTrans1D2" presStyleIdx="0" presStyleCnt="8"/>
      <dgm:spPr/>
      <dgm:t>
        <a:bodyPr/>
        <a:lstStyle/>
        <a:p>
          <a:endParaRPr lang="ru-RU"/>
        </a:p>
      </dgm:t>
    </dgm:pt>
    <dgm:pt modelId="{C50A917D-3A83-46EA-9825-3580B5A278FD}" type="pres">
      <dgm:prSet presAssocID="{AC0705DF-E7FA-4872-B069-C5FAAFE31834}" presName="childText" presStyleLbl="bgAcc1" presStyleIdx="0" presStyleCnt="8" custScaleX="29647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2D4716F-4D14-4F0A-907D-8C24D25849D9}" type="pres">
      <dgm:prSet presAssocID="{5D7A3A2C-68D9-4169-AD2D-7C23A9AD0AEC}" presName="Name13" presStyleLbl="parChTrans1D2" presStyleIdx="1" presStyleCnt="8"/>
      <dgm:spPr/>
      <dgm:t>
        <a:bodyPr/>
        <a:lstStyle/>
        <a:p>
          <a:endParaRPr lang="ru-RU"/>
        </a:p>
      </dgm:t>
    </dgm:pt>
    <dgm:pt modelId="{D445CBA9-74A1-4C50-85E2-122E84442FBD}" type="pres">
      <dgm:prSet presAssocID="{1C001316-0A2A-43BE-85A0-D9C3C799848F}" presName="childText" presStyleLbl="bgAcc1" presStyleIdx="1" presStyleCnt="8" custScaleX="305481" custScaleY="12678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BC9EC9D-72A1-4821-8D34-7ABDE5783AC6}" type="pres">
      <dgm:prSet presAssocID="{7EB1F7E7-E8C2-4ECB-B730-8DEFE64AA23E}" presName="Name13" presStyleLbl="parChTrans1D2" presStyleIdx="2" presStyleCnt="8"/>
      <dgm:spPr/>
      <dgm:t>
        <a:bodyPr/>
        <a:lstStyle/>
        <a:p>
          <a:endParaRPr lang="ru-RU"/>
        </a:p>
      </dgm:t>
    </dgm:pt>
    <dgm:pt modelId="{B4BA0C69-1C89-41B6-ACB0-C3C65F076B6F}" type="pres">
      <dgm:prSet presAssocID="{C3958E2E-DBC9-4D3F-BE4F-8DFB9922AD6A}" presName="childText" presStyleLbl="bgAcc1" presStyleIdx="2" presStyleCnt="8" custScaleX="29647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AEF8A71-02C3-4502-A954-C786F43F43CD}" type="pres">
      <dgm:prSet presAssocID="{EE6157B3-A1F6-49B3-AB64-C636E17D1E46}" presName="Name13" presStyleLbl="parChTrans1D2" presStyleIdx="3" presStyleCnt="8"/>
      <dgm:spPr/>
      <dgm:t>
        <a:bodyPr/>
        <a:lstStyle/>
        <a:p>
          <a:endParaRPr lang="ru-RU"/>
        </a:p>
      </dgm:t>
    </dgm:pt>
    <dgm:pt modelId="{B3C48182-82BB-4873-8CC2-CE0268F915EA}" type="pres">
      <dgm:prSet presAssocID="{7226308B-7CD6-48D7-9716-FC0F08CFD80F}" presName="childText" presStyleLbl="bgAcc1" presStyleIdx="3" presStyleCnt="8" custScaleX="29647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CF0B1C6-548F-430E-83D7-4EE9BBDA07A3}" type="pres">
      <dgm:prSet presAssocID="{D5E0EB85-364F-4175-8FF5-CEFD77E01731}" presName="root" presStyleCnt="0"/>
      <dgm:spPr/>
    </dgm:pt>
    <dgm:pt modelId="{A6101F78-3332-46DA-9CCB-3F8FD8DF3457}" type="pres">
      <dgm:prSet presAssocID="{D5E0EB85-364F-4175-8FF5-CEFD77E01731}" presName="rootComposite" presStyleCnt="0"/>
      <dgm:spPr/>
    </dgm:pt>
    <dgm:pt modelId="{C00D634C-46CC-4CEA-A4B4-953D13B9B828}" type="pres">
      <dgm:prSet presAssocID="{D5E0EB85-364F-4175-8FF5-CEFD77E01731}" presName="rootText" presStyleLbl="node1" presStyleIdx="1" presStyleCnt="2" custScaleX="149135"/>
      <dgm:spPr/>
      <dgm:t>
        <a:bodyPr/>
        <a:lstStyle/>
        <a:p>
          <a:endParaRPr lang="ru-RU"/>
        </a:p>
      </dgm:t>
    </dgm:pt>
    <dgm:pt modelId="{1D0F2DF1-0251-4B76-9C55-13A67910D5DC}" type="pres">
      <dgm:prSet presAssocID="{D5E0EB85-364F-4175-8FF5-CEFD77E01731}" presName="rootConnector" presStyleLbl="node1" presStyleIdx="1" presStyleCnt="2"/>
      <dgm:spPr/>
      <dgm:t>
        <a:bodyPr/>
        <a:lstStyle/>
        <a:p>
          <a:endParaRPr lang="ru-RU"/>
        </a:p>
      </dgm:t>
    </dgm:pt>
    <dgm:pt modelId="{906D937B-7269-4003-A3BE-40081AEBF0A3}" type="pres">
      <dgm:prSet presAssocID="{D5E0EB85-364F-4175-8FF5-CEFD77E01731}" presName="childShape" presStyleCnt="0"/>
      <dgm:spPr/>
    </dgm:pt>
    <dgm:pt modelId="{F71A008A-85C5-4CE5-911E-3DA5B8798464}" type="pres">
      <dgm:prSet presAssocID="{4BC5D1A8-6FAD-44EE-9735-9867F1253320}" presName="Name13" presStyleLbl="parChTrans1D2" presStyleIdx="4" presStyleCnt="8"/>
      <dgm:spPr/>
      <dgm:t>
        <a:bodyPr/>
        <a:lstStyle/>
        <a:p>
          <a:endParaRPr lang="ru-RU"/>
        </a:p>
      </dgm:t>
    </dgm:pt>
    <dgm:pt modelId="{E2AE8AB2-D2AA-4F23-8562-C8DF04EC2ED7}" type="pres">
      <dgm:prSet presAssocID="{8573E3FF-8162-4643-876A-13CC70671230}" presName="childText" presStyleLbl="bgAcc1" presStyleIdx="4" presStyleCnt="8" custScaleX="27014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9DB8C77-AFEA-4E78-AFF0-F329F76150A2}" type="pres">
      <dgm:prSet presAssocID="{4454CE71-E116-400E-B1FB-8A9A1E01FB3A}" presName="Name13" presStyleLbl="parChTrans1D2" presStyleIdx="5" presStyleCnt="8"/>
      <dgm:spPr/>
      <dgm:t>
        <a:bodyPr/>
        <a:lstStyle/>
        <a:p>
          <a:endParaRPr lang="ru-RU"/>
        </a:p>
      </dgm:t>
    </dgm:pt>
    <dgm:pt modelId="{DB5AF53F-0B81-4545-B0A4-83246E8D4D0D}" type="pres">
      <dgm:prSet presAssocID="{F5559218-F572-4353-BDE3-5F50255B0D37}" presName="childText" presStyleLbl="bgAcc1" presStyleIdx="5" presStyleCnt="8" custScaleX="27014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AD59D97-229F-4A5F-BD1B-7743C83D2A82}" type="pres">
      <dgm:prSet presAssocID="{A2E1C8BE-7D32-4EA8-86D2-05859D7A3482}" presName="Name13" presStyleLbl="parChTrans1D2" presStyleIdx="6" presStyleCnt="8"/>
      <dgm:spPr/>
      <dgm:t>
        <a:bodyPr/>
        <a:lstStyle/>
        <a:p>
          <a:endParaRPr lang="ru-RU"/>
        </a:p>
      </dgm:t>
    </dgm:pt>
    <dgm:pt modelId="{CC983B33-5947-4E92-9DC1-2CA90EA23284}" type="pres">
      <dgm:prSet presAssocID="{C85CE376-72C5-42A0-B02D-8D234B90E557}" presName="childText" presStyleLbl="bgAcc1" presStyleIdx="6" presStyleCnt="8" custScaleX="27014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3A52003-A9B6-40CF-AE3E-91D3EE352655}" type="pres">
      <dgm:prSet presAssocID="{04852F9F-4BC3-4523-BD0C-70482AED8F11}" presName="Name13" presStyleLbl="parChTrans1D2" presStyleIdx="7" presStyleCnt="8"/>
      <dgm:spPr/>
      <dgm:t>
        <a:bodyPr/>
        <a:lstStyle/>
        <a:p>
          <a:endParaRPr lang="ru-RU"/>
        </a:p>
      </dgm:t>
    </dgm:pt>
    <dgm:pt modelId="{FD12E5B7-0E86-4B7C-90A6-12B226EE9267}" type="pres">
      <dgm:prSet presAssocID="{FC27FBB3-ECF1-49FA-AFC3-CCFD87E3B450}" presName="childText" presStyleLbl="bgAcc1" presStyleIdx="7" presStyleCnt="8" custScaleX="27014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516F2B1-F0C3-41CD-B19F-314A976F0725}" srcId="{D5E0EB85-364F-4175-8FF5-CEFD77E01731}" destId="{C85CE376-72C5-42A0-B02D-8D234B90E557}" srcOrd="2" destOrd="0" parTransId="{A2E1C8BE-7D32-4EA8-86D2-05859D7A3482}" sibTransId="{56168B1E-1053-4C4E-A280-E0806B09A689}"/>
    <dgm:cxn modelId="{8EE9E81F-1F2B-4579-91F6-AC2191611E40}" srcId="{5A0B5442-7BB1-4AA3-AE1C-25B321BFB77F}" destId="{AC0705DF-E7FA-4872-B069-C5FAAFE31834}" srcOrd="0" destOrd="0" parTransId="{E51B0CD9-9932-4686-AB50-30F8E7F06193}" sibTransId="{FA34CD36-9305-4579-A426-832F4D7B1F16}"/>
    <dgm:cxn modelId="{F2305FAA-6159-44FA-858E-8FBB736627D5}" type="presOf" srcId="{D5E0EB85-364F-4175-8FF5-CEFD77E01731}" destId="{1D0F2DF1-0251-4B76-9C55-13A67910D5DC}" srcOrd="1" destOrd="0" presId="urn:microsoft.com/office/officeart/2005/8/layout/hierarchy3"/>
    <dgm:cxn modelId="{0FB1C37B-18D2-493B-97C2-4278280ECDD4}" type="presOf" srcId="{F5559218-F572-4353-BDE3-5F50255B0D37}" destId="{DB5AF53F-0B81-4545-B0A4-83246E8D4D0D}" srcOrd="0" destOrd="0" presId="urn:microsoft.com/office/officeart/2005/8/layout/hierarchy3"/>
    <dgm:cxn modelId="{978E7B41-FE87-4E67-BDA7-251A9F38C023}" type="presOf" srcId="{E51B0CD9-9932-4686-AB50-30F8E7F06193}" destId="{88A61D4D-0456-44D5-8FD7-B0A29B23BE1B}" srcOrd="0" destOrd="0" presId="urn:microsoft.com/office/officeart/2005/8/layout/hierarchy3"/>
    <dgm:cxn modelId="{6D3BF764-9DCE-44DB-9E5C-531BE4EF023D}" srcId="{D5E0EB85-364F-4175-8FF5-CEFD77E01731}" destId="{F5559218-F572-4353-BDE3-5F50255B0D37}" srcOrd="1" destOrd="0" parTransId="{4454CE71-E116-400E-B1FB-8A9A1E01FB3A}" sibTransId="{659A4A1E-38E3-48F7-A510-261539F654DD}"/>
    <dgm:cxn modelId="{E6927631-4F49-47D5-B780-C7864BF90CC3}" type="presOf" srcId="{5A0B5442-7BB1-4AA3-AE1C-25B321BFB77F}" destId="{EC0EB798-689E-4737-8D80-3AF97A36A766}" srcOrd="0" destOrd="0" presId="urn:microsoft.com/office/officeart/2005/8/layout/hierarchy3"/>
    <dgm:cxn modelId="{F6C8D879-D7FC-4BBE-A955-1E9A5F5E7C86}" srcId="{5A0B5442-7BB1-4AA3-AE1C-25B321BFB77F}" destId="{C3958E2E-DBC9-4D3F-BE4F-8DFB9922AD6A}" srcOrd="2" destOrd="0" parTransId="{7EB1F7E7-E8C2-4ECB-B730-8DEFE64AA23E}" sibTransId="{B5CDF7E9-F602-4AEC-8F94-72085AFFAA34}"/>
    <dgm:cxn modelId="{B51A9C26-6AE8-46C0-80B5-EEDBAC02F861}" type="presOf" srcId="{4454CE71-E116-400E-B1FB-8A9A1E01FB3A}" destId="{59DB8C77-AFEA-4E78-AFF0-F329F76150A2}" srcOrd="0" destOrd="0" presId="urn:microsoft.com/office/officeart/2005/8/layout/hierarchy3"/>
    <dgm:cxn modelId="{903FD045-4493-4873-A2D8-A0C109D32D83}" type="presOf" srcId="{A2E1C8BE-7D32-4EA8-86D2-05859D7A3482}" destId="{5AD59D97-229F-4A5F-BD1B-7743C83D2A82}" srcOrd="0" destOrd="0" presId="urn:microsoft.com/office/officeart/2005/8/layout/hierarchy3"/>
    <dgm:cxn modelId="{93016456-ADEF-4524-B6D2-2ABC9FFE998C}" srcId="{D5E0EB85-364F-4175-8FF5-CEFD77E01731}" destId="{FC27FBB3-ECF1-49FA-AFC3-CCFD87E3B450}" srcOrd="3" destOrd="0" parTransId="{04852F9F-4BC3-4523-BD0C-70482AED8F11}" sibTransId="{1169D178-8F37-4B79-B442-4CA237F7D84B}"/>
    <dgm:cxn modelId="{B0064783-0B7E-4CC3-9753-47B80244E076}" type="presOf" srcId="{4BC5D1A8-6FAD-44EE-9735-9867F1253320}" destId="{F71A008A-85C5-4CE5-911E-3DA5B8798464}" srcOrd="0" destOrd="0" presId="urn:microsoft.com/office/officeart/2005/8/layout/hierarchy3"/>
    <dgm:cxn modelId="{93419DC3-D2A2-422E-A369-5FD19FC50745}" type="presOf" srcId="{AEFE840E-B00B-4C9F-A8C5-B7B8BD361C9E}" destId="{179CFA57-2729-4B12-8835-5877F5712386}" srcOrd="0" destOrd="0" presId="urn:microsoft.com/office/officeart/2005/8/layout/hierarchy3"/>
    <dgm:cxn modelId="{CC05FE18-5830-4F39-9D9A-D704BBE919CF}" type="presOf" srcId="{7EB1F7E7-E8C2-4ECB-B730-8DEFE64AA23E}" destId="{3BC9EC9D-72A1-4821-8D34-7ABDE5783AC6}" srcOrd="0" destOrd="0" presId="urn:microsoft.com/office/officeart/2005/8/layout/hierarchy3"/>
    <dgm:cxn modelId="{61FC8E87-365A-4EB9-B60D-6938DEEAF865}" srcId="{5A0B5442-7BB1-4AA3-AE1C-25B321BFB77F}" destId="{1C001316-0A2A-43BE-85A0-D9C3C799848F}" srcOrd="1" destOrd="0" parTransId="{5D7A3A2C-68D9-4169-AD2D-7C23A9AD0AEC}" sibTransId="{1234F21F-3386-4D6D-B779-E0CD35D4B6B0}"/>
    <dgm:cxn modelId="{154A3589-3E66-4D83-BF28-C221DB9CF517}" srcId="{AEFE840E-B00B-4C9F-A8C5-B7B8BD361C9E}" destId="{D5E0EB85-364F-4175-8FF5-CEFD77E01731}" srcOrd="1" destOrd="0" parTransId="{B1DC18AC-9132-466C-AE7C-FBCAA1DA8046}" sibTransId="{6F45D1BD-08F4-477F-ACAF-C4B1D2C9C82B}"/>
    <dgm:cxn modelId="{6D246431-8C55-48F5-8CC4-5DE524F29C35}" type="presOf" srcId="{FC27FBB3-ECF1-49FA-AFC3-CCFD87E3B450}" destId="{FD12E5B7-0E86-4B7C-90A6-12B226EE9267}" srcOrd="0" destOrd="0" presId="urn:microsoft.com/office/officeart/2005/8/layout/hierarchy3"/>
    <dgm:cxn modelId="{E5DC9828-6A1A-4139-BE48-C304EFA00FEE}" type="presOf" srcId="{C85CE376-72C5-42A0-B02D-8D234B90E557}" destId="{CC983B33-5947-4E92-9DC1-2CA90EA23284}" srcOrd="0" destOrd="0" presId="urn:microsoft.com/office/officeart/2005/8/layout/hierarchy3"/>
    <dgm:cxn modelId="{EEE667F6-CABE-424C-9273-42186C04165D}" type="presOf" srcId="{EE6157B3-A1F6-49B3-AB64-C636E17D1E46}" destId="{EAEF8A71-02C3-4502-A954-C786F43F43CD}" srcOrd="0" destOrd="0" presId="urn:microsoft.com/office/officeart/2005/8/layout/hierarchy3"/>
    <dgm:cxn modelId="{9E39CE24-1FC8-4473-941A-004CA496E941}" type="presOf" srcId="{D5E0EB85-364F-4175-8FF5-CEFD77E01731}" destId="{C00D634C-46CC-4CEA-A4B4-953D13B9B828}" srcOrd="0" destOrd="0" presId="urn:microsoft.com/office/officeart/2005/8/layout/hierarchy3"/>
    <dgm:cxn modelId="{B6F78C9E-95F4-46E4-A986-780FAA5BE4CC}" srcId="{AEFE840E-B00B-4C9F-A8C5-B7B8BD361C9E}" destId="{5A0B5442-7BB1-4AA3-AE1C-25B321BFB77F}" srcOrd="0" destOrd="0" parTransId="{797FE2A6-2D70-4F39-A60B-43036EF6DD42}" sibTransId="{77BFCF81-08EE-4FEF-8891-7E3C3018173B}"/>
    <dgm:cxn modelId="{BFB9EBCF-AB7C-44CF-AE0F-F905BA5401D8}" type="presOf" srcId="{5D7A3A2C-68D9-4169-AD2D-7C23A9AD0AEC}" destId="{12D4716F-4D14-4F0A-907D-8C24D25849D9}" srcOrd="0" destOrd="0" presId="urn:microsoft.com/office/officeart/2005/8/layout/hierarchy3"/>
    <dgm:cxn modelId="{A1C5A9C8-7B5C-49F2-BE96-146145A69130}" type="presOf" srcId="{8573E3FF-8162-4643-876A-13CC70671230}" destId="{E2AE8AB2-D2AA-4F23-8562-C8DF04EC2ED7}" srcOrd="0" destOrd="0" presId="urn:microsoft.com/office/officeart/2005/8/layout/hierarchy3"/>
    <dgm:cxn modelId="{3F77739C-E0F7-4D76-89DA-F9F96554F803}" type="presOf" srcId="{5A0B5442-7BB1-4AA3-AE1C-25B321BFB77F}" destId="{AF04B6E7-ECBB-45A6-BA64-398AFFCC32DB}" srcOrd="1" destOrd="0" presId="urn:microsoft.com/office/officeart/2005/8/layout/hierarchy3"/>
    <dgm:cxn modelId="{555F372A-50EF-47BC-B964-77D9A6FDFE3A}" type="presOf" srcId="{1C001316-0A2A-43BE-85A0-D9C3C799848F}" destId="{D445CBA9-74A1-4C50-85E2-122E84442FBD}" srcOrd="0" destOrd="0" presId="urn:microsoft.com/office/officeart/2005/8/layout/hierarchy3"/>
    <dgm:cxn modelId="{C31945C3-57F2-4FAD-AB51-7645F1EBAF74}" type="presOf" srcId="{7226308B-7CD6-48D7-9716-FC0F08CFD80F}" destId="{B3C48182-82BB-4873-8CC2-CE0268F915EA}" srcOrd="0" destOrd="0" presId="urn:microsoft.com/office/officeart/2005/8/layout/hierarchy3"/>
    <dgm:cxn modelId="{2B55802B-AE47-48BB-822E-491280AFB4C5}" type="presOf" srcId="{C3958E2E-DBC9-4D3F-BE4F-8DFB9922AD6A}" destId="{B4BA0C69-1C89-41B6-ACB0-C3C65F076B6F}" srcOrd="0" destOrd="0" presId="urn:microsoft.com/office/officeart/2005/8/layout/hierarchy3"/>
    <dgm:cxn modelId="{C681B9F6-0EC3-42D2-BCCD-621B25DEE739}" type="presOf" srcId="{04852F9F-4BC3-4523-BD0C-70482AED8F11}" destId="{A3A52003-A9B6-40CF-AE3E-91D3EE352655}" srcOrd="0" destOrd="0" presId="urn:microsoft.com/office/officeart/2005/8/layout/hierarchy3"/>
    <dgm:cxn modelId="{D8F6B7E9-CBC2-4C77-9874-EBAF46A25807}" srcId="{5A0B5442-7BB1-4AA3-AE1C-25B321BFB77F}" destId="{7226308B-7CD6-48D7-9716-FC0F08CFD80F}" srcOrd="3" destOrd="0" parTransId="{EE6157B3-A1F6-49B3-AB64-C636E17D1E46}" sibTransId="{4F947E36-5789-4C6F-AEAC-ED1EDECCFC1C}"/>
    <dgm:cxn modelId="{CDD169DF-B9F6-4FFF-AE73-3A4A06B7BB52}" type="presOf" srcId="{AC0705DF-E7FA-4872-B069-C5FAAFE31834}" destId="{C50A917D-3A83-46EA-9825-3580B5A278FD}" srcOrd="0" destOrd="0" presId="urn:microsoft.com/office/officeart/2005/8/layout/hierarchy3"/>
    <dgm:cxn modelId="{04EC2152-1A18-4267-AA85-B479CD8C11C4}" srcId="{D5E0EB85-364F-4175-8FF5-CEFD77E01731}" destId="{8573E3FF-8162-4643-876A-13CC70671230}" srcOrd="0" destOrd="0" parTransId="{4BC5D1A8-6FAD-44EE-9735-9867F1253320}" sibTransId="{A7826A2E-559E-44A1-9CB4-20AFFEB54244}"/>
    <dgm:cxn modelId="{EE7B1C63-2170-4DC1-9A2B-5AAEB6A02957}" type="presParOf" srcId="{179CFA57-2729-4B12-8835-5877F5712386}" destId="{152DDEF3-3603-49F3-8A21-6CAE61C9EBF5}" srcOrd="0" destOrd="0" presId="urn:microsoft.com/office/officeart/2005/8/layout/hierarchy3"/>
    <dgm:cxn modelId="{736991F9-556C-4AFB-84BD-A71BC5448B4C}" type="presParOf" srcId="{152DDEF3-3603-49F3-8A21-6CAE61C9EBF5}" destId="{7F37745A-F2D2-42E7-A9DD-554549858E2B}" srcOrd="0" destOrd="0" presId="urn:microsoft.com/office/officeart/2005/8/layout/hierarchy3"/>
    <dgm:cxn modelId="{B438DC8E-39A2-4971-A932-BE38BC25931A}" type="presParOf" srcId="{7F37745A-F2D2-42E7-A9DD-554549858E2B}" destId="{EC0EB798-689E-4737-8D80-3AF97A36A766}" srcOrd="0" destOrd="0" presId="urn:microsoft.com/office/officeart/2005/8/layout/hierarchy3"/>
    <dgm:cxn modelId="{B85287B4-6271-4BBF-AE21-29DE2AF2A859}" type="presParOf" srcId="{7F37745A-F2D2-42E7-A9DD-554549858E2B}" destId="{AF04B6E7-ECBB-45A6-BA64-398AFFCC32DB}" srcOrd="1" destOrd="0" presId="urn:microsoft.com/office/officeart/2005/8/layout/hierarchy3"/>
    <dgm:cxn modelId="{57A1A167-86C1-4D17-964F-830BCA89E6A5}" type="presParOf" srcId="{152DDEF3-3603-49F3-8A21-6CAE61C9EBF5}" destId="{59672787-34AB-4E51-8C7F-628BFA6051FF}" srcOrd="1" destOrd="0" presId="urn:microsoft.com/office/officeart/2005/8/layout/hierarchy3"/>
    <dgm:cxn modelId="{F2FDDD49-A624-4B43-813F-44B3EEEE7B7D}" type="presParOf" srcId="{59672787-34AB-4E51-8C7F-628BFA6051FF}" destId="{88A61D4D-0456-44D5-8FD7-B0A29B23BE1B}" srcOrd="0" destOrd="0" presId="urn:microsoft.com/office/officeart/2005/8/layout/hierarchy3"/>
    <dgm:cxn modelId="{9A67BD6C-F5FC-45A7-868E-8CC6EDB21681}" type="presParOf" srcId="{59672787-34AB-4E51-8C7F-628BFA6051FF}" destId="{C50A917D-3A83-46EA-9825-3580B5A278FD}" srcOrd="1" destOrd="0" presId="urn:microsoft.com/office/officeart/2005/8/layout/hierarchy3"/>
    <dgm:cxn modelId="{31A3B0A5-7209-48B7-BF35-81DC7D300CB9}" type="presParOf" srcId="{59672787-34AB-4E51-8C7F-628BFA6051FF}" destId="{12D4716F-4D14-4F0A-907D-8C24D25849D9}" srcOrd="2" destOrd="0" presId="urn:microsoft.com/office/officeart/2005/8/layout/hierarchy3"/>
    <dgm:cxn modelId="{14ECA30A-8D91-4044-8CCB-DE9C4B38C16A}" type="presParOf" srcId="{59672787-34AB-4E51-8C7F-628BFA6051FF}" destId="{D445CBA9-74A1-4C50-85E2-122E84442FBD}" srcOrd="3" destOrd="0" presId="urn:microsoft.com/office/officeart/2005/8/layout/hierarchy3"/>
    <dgm:cxn modelId="{5BC68241-375F-4AB0-8B8D-62D63133AD1A}" type="presParOf" srcId="{59672787-34AB-4E51-8C7F-628BFA6051FF}" destId="{3BC9EC9D-72A1-4821-8D34-7ABDE5783AC6}" srcOrd="4" destOrd="0" presId="urn:microsoft.com/office/officeart/2005/8/layout/hierarchy3"/>
    <dgm:cxn modelId="{EAAE352E-F563-45C3-A060-38F9BED0A1DC}" type="presParOf" srcId="{59672787-34AB-4E51-8C7F-628BFA6051FF}" destId="{B4BA0C69-1C89-41B6-ACB0-C3C65F076B6F}" srcOrd="5" destOrd="0" presId="urn:microsoft.com/office/officeart/2005/8/layout/hierarchy3"/>
    <dgm:cxn modelId="{A12064A9-42D4-4644-A7E4-67D0FB12A5D3}" type="presParOf" srcId="{59672787-34AB-4E51-8C7F-628BFA6051FF}" destId="{EAEF8A71-02C3-4502-A954-C786F43F43CD}" srcOrd="6" destOrd="0" presId="urn:microsoft.com/office/officeart/2005/8/layout/hierarchy3"/>
    <dgm:cxn modelId="{9230AAF1-C3F5-4A5E-A1B8-DC5FD3D40AA0}" type="presParOf" srcId="{59672787-34AB-4E51-8C7F-628BFA6051FF}" destId="{B3C48182-82BB-4873-8CC2-CE0268F915EA}" srcOrd="7" destOrd="0" presId="urn:microsoft.com/office/officeart/2005/8/layout/hierarchy3"/>
    <dgm:cxn modelId="{50D0A6C7-84DE-4C37-8D6B-38D58E5E9EF3}" type="presParOf" srcId="{179CFA57-2729-4B12-8835-5877F5712386}" destId="{7CF0B1C6-548F-430E-83D7-4EE9BBDA07A3}" srcOrd="1" destOrd="0" presId="urn:microsoft.com/office/officeart/2005/8/layout/hierarchy3"/>
    <dgm:cxn modelId="{245EAAE9-1375-4FDD-A1C4-842266B6B2D5}" type="presParOf" srcId="{7CF0B1C6-548F-430E-83D7-4EE9BBDA07A3}" destId="{A6101F78-3332-46DA-9CCB-3F8FD8DF3457}" srcOrd="0" destOrd="0" presId="urn:microsoft.com/office/officeart/2005/8/layout/hierarchy3"/>
    <dgm:cxn modelId="{B9EDA9E4-BD2B-42EF-9C90-272BFDA0DDA0}" type="presParOf" srcId="{A6101F78-3332-46DA-9CCB-3F8FD8DF3457}" destId="{C00D634C-46CC-4CEA-A4B4-953D13B9B828}" srcOrd="0" destOrd="0" presId="urn:microsoft.com/office/officeart/2005/8/layout/hierarchy3"/>
    <dgm:cxn modelId="{002E7F95-CE79-4B93-82CA-D5C87E0E1489}" type="presParOf" srcId="{A6101F78-3332-46DA-9CCB-3F8FD8DF3457}" destId="{1D0F2DF1-0251-4B76-9C55-13A67910D5DC}" srcOrd="1" destOrd="0" presId="urn:microsoft.com/office/officeart/2005/8/layout/hierarchy3"/>
    <dgm:cxn modelId="{B536D1E3-4BD2-4D25-A030-AECF7B6963D3}" type="presParOf" srcId="{7CF0B1C6-548F-430E-83D7-4EE9BBDA07A3}" destId="{906D937B-7269-4003-A3BE-40081AEBF0A3}" srcOrd="1" destOrd="0" presId="urn:microsoft.com/office/officeart/2005/8/layout/hierarchy3"/>
    <dgm:cxn modelId="{D735BD84-3F81-4E05-AF20-2BE6F8DE7A5A}" type="presParOf" srcId="{906D937B-7269-4003-A3BE-40081AEBF0A3}" destId="{F71A008A-85C5-4CE5-911E-3DA5B8798464}" srcOrd="0" destOrd="0" presId="urn:microsoft.com/office/officeart/2005/8/layout/hierarchy3"/>
    <dgm:cxn modelId="{CCF5AE76-6C3E-4FF1-A2C2-A12A2B718BA2}" type="presParOf" srcId="{906D937B-7269-4003-A3BE-40081AEBF0A3}" destId="{E2AE8AB2-D2AA-4F23-8562-C8DF04EC2ED7}" srcOrd="1" destOrd="0" presId="urn:microsoft.com/office/officeart/2005/8/layout/hierarchy3"/>
    <dgm:cxn modelId="{791907E5-5C35-488E-B16E-24752E0F3D1C}" type="presParOf" srcId="{906D937B-7269-4003-A3BE-40081AEBF0A3}" destId="{59DB8C77-AFEA-4E78-AFF0-F329F76150A2}" srcOrd="2" destOrd="0" presId="urn:microsoft.com/office/officeart/2005/8/layout/hierarchy3"/>
    <dgm:cxn modelId="{152E9B67-475D-40F6-BFE8-42FC18A8104A}" type="presParOf" srcId="{906D937B-7269-4003-A3BE-40081AEBF0A3}" destId="{DB5AF53F-0B81-4545-B0A4-83246E8D4D0D}" srcOrd="3" destOrd="0" presId="urn:microsoft.com/office/officeart/2005/8/layout/hierarchy3"/>
    <dgm:cxn modelId="{14E64D7E-929C-4F0F-9AA3-74007D9C2FEB}" type="presParOf" srcId="{906D937B-7269-4003-A3BE-40081AEBF0A3}" destId="{5AD59D97-229F-4A5F-BD1B-7743C83D2A82}" srcOrd="4" destOrd="0" presId="urn:microsoft.com/office/officeart/2005/8/layout/hierarchy3"/>
    <dgm:cxn modelId="{42A436B3-7B9B-4CFB-B0EB-1284B7E33B2D}" type="presParOf" srcId="{906D937B-7269-4003-A3BE-40081AEBF0A3}" destId="{CC983B33-5947-4E92-9DC1-2CA90EA23284}" srcOrd="5" destOrd="0" presId="urn:microsoft.com/office/officeart/2005/8/layout/hierarchy3"/>
    <dgm:cxn modelId="{7F5C6A80-8405-414B-9688-2E34EA05C2B7}" type="presParOf" srcId="{906D937B-7269-4003-A3BE-40081AEBF0A3}" destId="{A3A52003-A9B6-40CF-AE3E-91D3EE352655}" srcOrd="6" destOrd="0" presId="urn:microsoft.com/office/officeart/2005/8/layout/hierarchy3"/>
    <dgm:cxn modelId="{1FE77FD1-DBA6-467E-9E2A-94C4AEE7EA33}" type="presParOf" srcId="{906D937B-7269-4003-A3BE-40081AEBF0A3}" destId="{FD12E5B7-0E86-4B7C-90A6-12B226EE9267}" srcOrd="7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E592D7B-DCF9-4947-ABA6-832CBA9B5040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A65551D-E297-417B-9157-20770CCF5AD1}">
      <dgm:prSet phldrT="[Текст]"/>
      <dgm:spPr/>
      <dgm:t>
        <a:bodyPr/>
        <a:lstStyle/>
        <a:p>
          <a:r>
            <a:rPr lang="ru-RU" dirty="0" smtClean="0"/>
            <a:t>Деканат по работе с иностранными студентами</a:t>
          </a:r>
          <a:endParaRPr lang="ru-RU" dirty="0"/>
        </a:p>
      </dgm:t>
    </dgm:pt>
    <dgm:pt modelId="{4D5AD48F-DDF3-49C7-AB5B-903DE0AE0D8C}" type="parTrans" cxnId="{85431A9E-CEFE-430E-90FF-DD6C60397CAA}">
      <dgm:prSet/>
      <dgm:spPr/>
      <dgm:t>
        <a:bodyPr/>
        <a:lstStyle/>
        <a:p>
          <a:endParaRPr lang="ru-RU"/>
        </a:p>
      </dgm:t>
    </dgm:pt>
    <dgm:pt modelId="{F30642E2-7D5F-4D91-8EA2-9C095C21CADA}" type="sibTrans" cxnId="{85431A9E-CEFE-430E-90FF-DD6C60397CAA}">
      <dgm:prSet/>
      <dgm:spPr/>
      <dgm:t>
        <a:bodyPr/>
        <a:lstStyle/>
        <a:p>
          <a:endParaRPr lang="ru-RU"/>
        </a:p>
      </dgm:t>
    </dgm:pt>
    <dgm:pt modelId="{9AE1F175-3C77-4B98-ABB3-FE3B2DC38B8E}">
      <dgm:prSet phldrT="[Текст]"/>
      <dgm:spPr/>
      <dgm:t>
        <a:bodyPr/>
        <a:lstStyle/>
        <a:p>
          <a:r>
            <a:rPr lang="ru-RU" dirty="0" smtClean="0"/>
            <a:t>Центр подготовки и тестирования иностранных граждан  </a:t>
          </a:r>
          <a:endParaRPr lang="ru-RU" dirty="0"/>
        </a:p>
      </dgm:t>
    </dgm:pt>
    <dgm:pt modelId="{D231DDBA-ACC2-4F96-B276-8D74CC23F805}" type="parTrans" cxnId="{51E81C91-4176-4733-A0E8-88EE92E7ECC9}">
      <dgm:prSet/>
      <dgm:spPr/>
      <dgm:t>
        <a:bodyPr/>
        <a:lstStyle/>
        <a:p>
          <a:endParaRPr lang="ru-RU"/>
        </a:p>
      </dgm:t>
    </dgm:pt>
    <dgm:pt modelId="{0C63D007-6D1A-4BA9-A0C7-A7BC9A389251}" type="sibTrans" cxnId="{51E81C91-4176-4733-A0E8-88EE92E7ECC9}">
      <dgm:prSet/>
      <dgm:spPr/>
      <dgm:t>
        <a:bodyPr/>
        <a:lstStyle/>
        <a:p>
          <a:endParaRPr lang="ru-RU"/>
        </a:p>
      </dgm:t>
    </dgm:pt>
    <dgm:pt modelId="{98202A4D-A855-4E61-9D96-3BA767212234}">
      <dgm:prSet phldrT="[Текст]"/>
      <dgm:spPr/>
      <dgm:t>
        <a:bodyPr/>
        <a:lstStyle/>
        <a:p>
          <a:r>
            <a:rPr lang="ru-RU" dirty="0" smtClean="0"/>
            <a:t>Проректор по НИР</a:t>
          </a:r>
          <a:endParaRPr lang="ru-RU" dirty="0"/>
        </a:p>
      </dgm:t>
    </dgm:pt>
    <dgm:pt modelId="{50770146-8A8C-4577-AFE2-5C14E1464107}" type="parTrans" cxnId="{40200ABE-2644-4622-8CEF-16E08FDE7D89}">
      <dgm:prSet/>
      <dgm:spPr/>
      <dgm:t>
        <a:bodyPr/>
        <a:lstStyle/>
        <a:p>
          <a:endParaRPr lang="ru-RU"/>
        </a:p>
      </dgm:t>
    </dgm:pt>
    <dgm:pt modelId="{420559D0-A891-434B-9467-CEB3D6902E8D}" type="sibTrans" cxnId="{40200ABE-2644-4622-8CEF-16E08FDE7D89}">
      <dgm:prSet/>
      <dgm:spPr/>
      <dgm:t>
        <a:bodyPr/>
        <a:lstStyle/>
        <a:p>
          <a:endParaRPr lang="ru-RU"/>
        </a:p>
      </dgm:t>
    </dgm:pt>
    <dgm:pt modelId="{5621F4AF-4F34-4CBD-9006-E172D7C23E2C}">
      <dgm:prSet phldrT="[Текст]"/>
      <dgm:spPr/>
      <dgm:t>
        <a:bodyPr/>
        <a:lstStyle/>
        <a:p>
          <a:r>
            <a:rPr lang="ru-RU" dirty="0" smtClean="0"/>
            <a:t>Международный отдел</a:t>
          </a:r>
          <a:endParaRPr lang="ru-RU" dirty="0"/>
        </a:p>
      </dgm:t>
    </dgm:pt>
    <dgm:pt modelId="{B05CED0F-9564-492F-B5A3-D44DCDD0BC66}" type="parTrans" cxnId="{698F6E96-E507-4525-ADDB-CB9804EFC53F}">
      <dgm:prSet/>
      <dgm:spPr/>
      <dgm:t>
        <a:bodyPr/>
        <a:lstStyle/>
        <a:p>
          <a:endParaRPr lang="ru-RU"/>
        </a:p>
      </dgm:t>
    </dgm:pt>
    <dgm:pt modelId="{D97E7A19-19AF-4DEB-A321-978EEFC7D029}" type="sibTrans" cxnId="{698F6E96-E507-4525-ADDB-CB9804EFC53F}">
      <dgm:prSet/>
      <dgm:spPr/>
      <dgm:t>
        <a:bodyPr/>
        <a:lstStyle/>
        <a:p>
          <a:endParaRPr lang="ru-RU"/>
        </a:p>
      </dgm:t>
    </dgm:pt>
    <dgm:pt modelId="{BDB5CCB1-BF93-4805-8F51-4154FC936A10}">
      <dgm:prSet phldrT="[Текст]"/>
      <dgm:spPr/>
      <dgm:t>
        <a:bodyPr/>
        <a:lstStyle/>
        <a:p>
          <a:r>
            <a:rPr lang="ru-RU" dirty="0" smtClean="0"/>
            <a:t>Проректор по УР</a:t>
          </a:r>
          <a:endParaRPr lang="ru-RU" dirty="0"/>
        </a:p>
      </dgm:t>
    </dgm:pt>
    <dgm:pt modelId="{6F35EDD2-5DF5-443F-8AC4-2473BF43A4AB}" type="sibTrans" cxnId="{C1217EE8-29B7-4B53-AC21-3423C10EB737}">
      <dgm:prSet/>
      <dgm:spPr/>
      <dgm:t>
        <a:bodyPr/>
        <a:lstStyle/>
        <a:p>
          <a:endParaRPr lang="ru-RU"/>
        </a:p>
      </dgm:t>
    </dgm:pt>
    <dgm:pt modelId="{2515D7D9-C30D-41E7-810A-87067C0C963A}" type="parTrans" cxnId="{C1217EE8-29B7-4B53-AC21-3423C10EB737}">
      <dgm:prSet/>
      <dgm:spPr/>
      <dgm:t>
        <a:bodyPr/>
        <a:lstStyle/>
        <a:p>
          <a:endParaRPr lang="ru-RU"/>
        </a:p>
      </dgm:t>
    </dgm:pt>
    <dgm:pt modelId="{6EBD3339-385D-4AE3-B27D-4ADB079FF5B1}">
      <dgm:prSet phldrT="[Текст]"/>
      <dgm:spPr/>
      <dgm:t>
        <a:bodyPr/>
        <a:lstStyle/>
        <a:p>
          <a:r>
            <a:rPr lang="ru-RU" dirty="0" smtClean="0"/>
            <a:t>Ректор</a:t>
          </a:r>
          <a:endParaRPr lang="ru-RU" dirty="0"/>
        </a:p>
      </dgm:t>
    </dgm:pt>
    <dgm:pt modelId="{D4BEB851-45B7-4EAF-92D1-797668FC4D58}" type="sibTrans" cxnId="{0ACA303D-A32D-4E2D-8ECD-CFB624D8FF54}">
      <dgm:prSet/>
      <dgm:spPr/>
      <dgm:t>
        <a:bodyPr/>
        <a:lstStyle/>
        <a:p>
          <a:endParaRPr lang="ru-RU"/>
        </a:p>
      </dgm:t>
    </dgm:pt>
    <dgm:pt modelId="{20BB24A2-F422-4CCB-855E-CD7396C822EC}" type="parTrans" cxnId="{0ACA303D-A32D-4E2D-8ECD-CFB624D8FF54}">
      <dgm:prSet/>
      <dgm:spPr/>
      <dgm:t>
        <a:bodyPr/>
        <a:lstStyle/>
        <a:p>
          <a:endParaRPr lang="ru-RU"/>
        </a:p>
      </dgm:t>
    </dgm:pt>
    <dgm:pt modelId="{B1C000BA-7378-4476-8AE1-7D29363A199B}" type="pres">
      <dgm:prSet presAssocID="{9E592D7B-DCF9-4947-ABA6-832CBA9B5040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34B16BF1-9A12-449C-99F8-130129741C83}" type="pres">
      <dgm:prSet presAssocID="{6EBD3339-385D-4AE3-B27D-4ADB079FF5B1}" presName="hierRoot1" presStyleCnt="0"/>
      <dgm:spPr/>
    </dgm:pt>
    <dgm:pt modelId="{EF7743EF-F130-41AE-B953-1B34A0850A61}" type="pres">
      <dgm:prSet presAssocID="{6EBD3339-385D-4AE3-B27D-4ADB079FF5B1}" presName="composite" presStyleCnt="0"/>
      <dgm:spPr/>
    </dgm:pt>
    <dgm:pt modelId="{F4424903-795E-423C-A339-A0EB2691F193}" type="pres">
      <dgm:prSet presAssocID="{6EBD3339-385D-4AE3-B27D-4ADB079FF5B1}" presName="background" presStyleLbl="node0" presStyleIdx="0" presStyleCnt="1"/>
      <dgm:spPr/>
    </dgm:pt>
    <dgm:pt modelId="{1E352020-20F5-472A-94C3-416B8ACCEBD6}" type="pres">
      <dgm:prSet presAssocID="{6EBD3339-385D-4AE3-B27D-4ADB079FF5B1}" presName="text" presStyleLbl="fgAcc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26B4336-5B0C-4D7F-AFE6-8BA2BF144F80}" type="pres">
      <dgm:prSet presAssocID="{6EBD3339-385D-4AE3-B27D-4ADB079FF5B1}" presName="hierChild2" presStyleCnt="0"/>
      <dgm:spPr/>
    </dgm:pt>
    <dgm:pt modelId="{4C06C553-9661-40DA-8180-4909B510BD85}" type="pres">
      <dgm:prSet presAssocID="{2515D7D9-C30D-41E7-810A-87067C0C963A}" presName="Name10" presStyleLbl="parChTrans1D2" presStyleIdx="0" presStyleCnt="2"/>
      <dgm:spPr/>
      <dgm:t>
        <a:bodyPr/>
        <a:lstStyle/>
        <a:p>
          <a:endParaRPr lang="ru-RU"/>
        </a:p>
      </dgm:t>
    </dgm:pt>
    <dgm:pt modelId="{C21F2E45-D281-4C0B-9D3C-DBE1F6D2AD3B}" type="pres">
      <dgm:prSet presAssocID="{BDB5CCB1-BF93-4805-8F51-4154FC936A10}" presName="hierRoot2" presStyleCnt="0"/>
      <dgm:spPr/>
    </dgm:pt>
    <dgm:pt modelId="{063AA8BB-5898-4CA5-AC2D-581297909095}" type="pres">
      <dgm:prSet presAssocID="{BDB5CCB1-BF93-4805-8F51-4154FC936A10}" presName="composite2" presStyleCnt="0"/>
      <dgm:spPr/>
    </dgm:pt>
    <dgm:pt modelId="{2F17DAF6-F62C-44D1-AD60-CD12EF576488}" type="pres">
      <dgm:prSet presAssocID="{BDB5CCB1-BF93-4805-8F51-4154FC936A10}" presName="background2" presStyleLbl="node2" presStyleIdx="0" presStyleCnt="2"/>
      <dgm:spPr/>
    </dgm:pt>
    <dgm:pt modelId="{6EC9EA50-A21A-4E15-B8BF-873A62FFEF0F}" type="pres">
      <dgm:prSet presAssocID="{BDB5CCB1-BF93-4805-8F51-4154FC936A10}" presName="text2" presStyleLbl="fgAcc2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2120B81-0309-4047-9392-CA606696368F}" type="pres">
      <dgm:prSet presAssocID="{BDB5CCB1-BF93-4805-8F51-4154FC936A10}" presName="hierChild3" presStyleCnt="0"/>
      <dgm:spPr/>
    </dgm:pt>
    <dgm:pt modelId="{660E8BB1-4F2C-4AE4-8A2E-D5FAF9CEE2AD}" type="pres">
      <dgm:prSet presAssocID="{4D5AD48F-DDF3-49C7-AB5B-903DE0AE0D8C}" presName="Name17" presStyleLbl="parChTrans1D3" presStyleIdx="0" presStyleCnt="3"/>
      <dgm:spPr/>
      <dgm:t>
        <a:bodyPr/>
        <a:lstStyle/>
        <a:p>
          <a:endParaRPr lang="ru-RU"/>
        </a:p>
      </dgm:t>
    </dgm:pt>
    <dgm:pt modelId="{981550A5-68E2-4433-8941-2B7FC91BA966}" type="pres">
      <dgm:prSet presAssocID="{0A65551D-E297-417B-9157-20770CCF5AD1}" presName="hierRoot3" presStyleCnt="0"/>
      <dgm:spPr/>
    </dgm:pt>
    <dgm:pt modelId="{7C121E8C-E7C7-4160-B781-C399208E37EF}" type="pres">
      <dgm:prSet presAssocID="{0A65551D-E297-417B-9157-20770CCF5AD1}" presName="composite3" presStyleCnt="0"/>
      <dgm:spPr/>
    </dgm:pt>
    <dgm:pt modelId="{8DC51386-79DD-4B99-8CB1-0DCB7D8122A8}" type="pres">
      <dgm:prSet presAssocID="{0A65551D-E297-417B-9157-20770CCF5AD1}" presName="background3" presStyleLbl="node3" presStyleIdx="0" presStyleCnt="3"/>
      <dgm:spPr/>
    </dgm:pt>
    <dgm:pt modelId="{F45C3813-19C2-4F78-BC48-7BDBF38BBE8F}" type="pres">
      <dgm:prSet presAssocID="{0A65551D-E297-417B-9157-20770CCF5AD1}" presName="text3" presStyleLbl="fgAcc3" presStyleIdx="0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1F81A60-4FCE-4B9E-BD2A-9522A9DC0922}" type="pres">
      <dgm:prSet presAssocID="{0A65551D-E297-417B-9157-20770CCF5AD1}" presName="hierChild4" presStyleCnt="0"/>
      <dgm:spPr/>
    </dgm:pt>
    <dgm:pt modelId="{C627E65F-1588-4EF2-AD70-1E5AB265744D}" type="pres">
      <dgm:prSet presAssocID="{D231DDBA-ACC2-4F96-B276-8D74CC23F805}" presName="Name17" presStyleLbl="parChTrans1D3" presStyleIdx="1" presStyleCnt="3"/>
      <dgm:spPr/>
      <dgm:t>
        <a:bodyPr/>
        <a:lstStyle/>
        <a:p>
          <a:endParaRPr lang="ru-RU"/>
        </a:p>
      </dgm:t>
    </dgm:pt>
    <dgm:pt modelId="{758B6804-AA04-48BA-93FE-636949E8E31C}" type="pres">
      <dgm:prSet presAssocID="{9AE1F175-3C77-4B98-ABB3-FE3B2DC38B8E}" presName="hierRoot3" presStyleCnt="0"/>
      <dgm:spPr/>
    </dgm:pt>
    <dgm:pt modelId="{9BF57556-B430-4A6E-91B4-6D25BBABB19D}" type="pres">
      <dgm:prSet presAssocID="{9AE1F175-3C77-4B98-ABB3-FE3B2DC38B8E}" presName="composite3" presStyleCnt="0"/>
      <dgm:spPr/>
    </dgm:pt>
    <dgm:pt modelId="{3C34C8D2-6006-4290-8896-0AFBDA3B801A}" type="pres">
      <dgm:prSet presAssocID="{9AE1F175-3C77-4B98-ABB3-FE3B2DC38B8E}" presName="background3" presStyleLbl="node3" presStyleIdx="1" presStyleCnt="3"/>
      <dgm:spPr/>
    </dgm:pt>
    <dgm:pt modelId="{0F85B37A-7E2F-45A9-B393-B309FC314697}" type="pres">
      <dgm:prSet presAssocID="{9AE1F175-3C77-4B98-ABB3-FE3B2DC38B8E}" presName="text3" presStyleLbl="fgAcc3" presStyleIdx="1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015A13B-3A66-46D3-AC8A-49CF8E638C41}" type="pres">
      <dgm:prSet presAssocID="{9AE1F175-3C77-4B98-ABB3-FE3B2DC38B8E}" presName="hierChild4" presStyleCnt="0"/>
      <dgm:spPr/>
    </dgm:pt>
    <dgm:pt modelId="{383BD8EA-E917-499D-A0CD-ECC919D7146C}" type="pres">
      <dgm:prSet presAssocID="{50770146-8A8C-4577-AFE2-5C14E1464107}" presName="Name10" presStyleLbl="parChTrans1D2" presStyleIdx="1" presStyleCnt="2"/>
      <dgm:spPr/>
      <dgm:t>
        <a:bodyPr/>
        <a:lstStyle/>
        <a:p>
          <a:endParaRPr lang="ru-RU"/>
        </a:p>
      </dgm:t>
    </dgm:pt>
    <dgm:pt modelId="{45176AA8-E2AC-4425-BA3C-BF9B2189B150}" type="pres">
      <dgm:prSet presAssocID="{98202A4D-A855-4E61-9D96-3BA767212234}" presName="hierRoot2" presStyleCnt="0"/>
      <dgm:spPr/>
    </dgm:pt>
    <dgm:pt modelId="{79D0CE87-81C1-46F5-B659-5805D3785904}" type="pres">
      <dgm:prSet presAssocID="{98202A4D-A855-4E61-9D96-3BA767212234}" presName="composite2" presStyleCnt="0"/>
      <dgm:spPr/>
    </dgm:pt>
    <dgm:pt modelId="{51FC92FF-CD62-47AF-BD41-4D79F94E9F42}" type="pres">
      <dgm:prSet presAssocID="{98202A4D-A855-4E61-9D96-3BA767212234}" presName="background2" presStyleLbl="node2" presStyleIdx="1" presStyleCnt="2"/>
      <dgm:spPr/>
    </dgm:pt>
    <dgm:pt modelId="{EAF55F0C-0AAC-4DCE-8D86-9F1588357C9A}" type="pres">
      <dgm:prSet presAssocID="{98202A4D-A855-4E61-9D96-3BA767212234}" presName="text2" presStyleLbl="fgAcc2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EA85A36-8C96-43A1-ADE8-07F78B0F9EEF}" type="pres">
      <dgm:prSet presAssocID="{98202A4D-A855-4E61-9D96-3BA767212234}" presName="hierChild3" presStyleCnt="0"/>
      <dgm:spPr/>
    </dgm:pt>
    <dgm:pt modelId="{38D5631B-9C26-40E3-856A-026612FDD3DA}" type="pres">
      <dgm:prSet presAssocID="{B05CED0F-9564-492F-B5A3-D44DCDD0BC66}" presName="Name17" presStyleLbl="parChTrans1D3" presStyleIdx="2" presStyleCnt="3"/>
      <dgm:spPr/>
      <dgm:t>
        <a:bodyPr/>
        <a:lstStyle/>
        <a:p>
          <a:endParaRPr lang="ru-RU"/>
        </a:p>
      </dgm:t>
    </dgm:pt>
    <dgm:pt modelId="{BD742F1C-8047-47FD-8375-B3CE7CAEDD85}" type="pres">
      <dgm:prSet presAssocID="{5621F4AF-4F34-4CBD-9006-E172D7C23E2C}" presName="hierRoot3" presStyleCnt="0"/>
      <dgm:spPr/>
    </dgm:pt>
    <dgm:pt modelId="{A663E7EC-7C9B-4714-A9DC-4077330069F7}" type="pres">
      <dgm:prSet presAssocID="{5621F4AF-4F34-4CBD-9006-E172D7C23E2C}" presName="composite3" presStyleCnt="0"/>
      <dgm:spPr/>
    </dgm:pt>
    <dgm:pt modelId="{6C8DFFCE-4DB7-404A-9E46-0AA77ECBDBCF}" type="pres">
      <dgm:prSet presAssocID="{5621F4AF-4F34-4CBD-9006-E172D7C23E2C}" presName="background3" presStyleLbl="node3" presStyleIdx="2" presStyleCnt="3"/>
      <dgm:spPr/>
    </dgm:pt>
    <dgm:pt modelId="{36361B22-6C5E-4453-A223-D1D577A9FFBB}" type="pres">
      <dgm:prSet presAssocID="{5621F4AF-4F34-4CBD-9006-E172D7C23E2C}" presName="text3" presStyleLbl="fgAcc3" presStyleIdx="2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F64B6B1-5139-401B-877C-42C15D70A389}" type="pres">
      <dgm:prSet presAssocID="{5621F4AF-4F34-4CBD-9006-E172D7C23E2C}" presName="hierChild4" presStyleCnt="0"/>
      <dgm:spPr/>
    </dgm:pt>
  </dgm:ptLst>
  <dgm:cxnLst>
    <dgm:cxn modelId="{37741411-DA4D-4007-B879-C181B211739F}" type="presOf" srcId="{D231DDBA-ACC2-4F96-B276-8D74CC23F805}" destId="{C627E65F-1588-4EF2-AD70-1E5AB265744D}" srcOrd="0" destOrd="0" presId="urn:microsoft.com/office/officeart/2005/8/layout/hierarchy1"/>
    <dgm:cxn modelId="{02AE50BD-B6C1-49F2-B741-744624C22252}" type="presOf" srcId="{BDB5CCB1-BF93-4805-8F51-4154FC936A10}" destId="{6EC9EA50-A21A-4E15-B8BF-873A62FFEF0F}" srcOrd="0" destOrd="0" presId="urn:microsoft.com/office/officeart/2005/8/layout/hierarchy1"/>
    <dgm:cxn modelId="{445F4D29-0C16-4B47-8C35-1E74FF43A08A}" type="presOf" srcId="{4D5AD48F-DDF3-49C7-AB5B-903DE0AE0D8C}" destId="{660E8BB1-4F2C-4AE4-8A2E-D5FAF9CEE2AD}" srcOrd="0" destOrd="0" presId="urn:microsoft.com/office/officeart/2005/8/layout/hierarchy1"/>
    <dgm:cxn modelId="{189FC847-4EB6-4D33-BA8C-668E0A7959B9}" type="presOf" srcId="{2515D7D9-C30D-41E7-810A-87067C0C963A}" destId="{4C06C553-9661-40DA-8180-4909B510BD85}" srcOrd="0" destOrd="0" presId="urn:microsoft.com/office/officeart/2005/8/layout/hierarchy1"/>
    <dgm:cxn modelId="{6FE7B0D6-0C62-4BB9-9C73-9E80EE55B6E7}" type="presOf" srcId="{9E592D7B-DCF9-4947-ABA6-832CBA9B5040}" destId="{B1C000BA-7378-4476-8AE1-7D29363A199B}" srcOrd="0" destOrd="0" presId="urn:microsoft.com/office/officeart/2005/8/layout/hierarchy1"/>
    <dgm:cxn modelId="{036385FC-CC57-4075-B659-57EB0CEF7A08}" type="presOf" srcId="{50770146-8A8C-4577-AFE2-5C14E1464107}" destId="{383BD8EA-E917-499D-A0CD-ECC919D7146C}" srcOrd="0" destOrd="0" presId="urn:microsoft.com/office/officeart/2005/8/layout/hierarchy1"/>
    <dgm:cxn modelId="{3E872AB8-2EC0-4C78-8319-4B2DB34D9699}" type="presOf" srcId="{6EBD3339-385D-4AE3-B27D-4ADB079FF5B1}" destId="{1E352020-20F5-472A-94C3-416B8ACCEBD6}" srcOrd="0" destOrd="0" presId="urn:microsoft.com/office/officeart/2005/8/layout/hierarchy1"/>
    <dgm:cxn modelId="{40200ABE-2644-4622-8CEF-16E08FDE7D89}" srcId="{6EBD3339-385D-4AE3-B27D-4ADB079FF5B1}" destId="{98202A4D-A855-4E61-9D96-3BA767212234}" srcOrd="1" destOrd="0" parTransId="{50770146-8A8C-4577-AFE2-5C14E1464107}" sibTransId="{420559D0-A891-434B-9467-CEB3D6902E8D}"/>
    <dgm:cxn modelId="{698F6E96-E507-4525-ADDB-CB9804EFC53F}" srcId="{98202A4D-A855-4E61-9D96-3BA767212234}" destId="{5621F4AF-4F34-4CBD-9006-E172D7C23E2C}" srcOrd="0" destOrd="0" parTransId="{B05CED0F-9564-492F-B5A3-D44DCDD0BC66}" sibTransId="{D97E7A19-19AF-4DEB-A321-978EEFC7D029}"/>
    <dgm:cxn modelId="{85431A9E-CEFE-430E-90FF-DD6C60397CAA}" srcId="{BDB5CCB1-BF93-4805-8F51-4154FC936A10}" destId="{0A65551D-E297-417B-9157-20770CCF5AD1}" srcOrd="0" destOrd="0" parTransId="{4D5AD48F-DDF3-49C7-AB5B-903DE0AE0D8C}" sibTransId="{F30642E2-7D5F-4D91-8EA2-9C095C21CADA}"/>
    <dgm:cxn modelId="{081C33DF-C22A-4179-9E79-64B04FFD0B0F}" type="presOf" srcId="{0A65551D-E297-417B-9157-20770CCF5AD1}" destId="{F45C3813-19C2-4F78-BC48-7BDBF38BBE8F}" srcOrd="0" destOrd="0" presId="urn:microsoft.com/office/officeart/2005/8/layout/hierarchy1"/>
    <dgm:cxn modelId="{A85C3289-7098-402F-9977-FC1E45E6727C}" type="presOf" srcId="{9AE1F175-3C77-4B98-ABB3-FE3B2DC38B8E}" destId="{0F85B37A-7E2F-45A9-B393-B309FC314697}" srcOrd="0" destOrd="0" presId="urn:microsoft.com/office/officeart/2005/8/layout/hierarchy1"/>
    <dgm:cxn modelId="{B1A24963-113E-4FF1-A47D-76B0BDF83182}" type="presOf" srcId="{5621F4AF-4F34-4CBD-9006-E172D7C23E2C}" destId="{36361B22-6C5E-4453-A223-D1D577A9FFBB}" srcOrd="0" destOrd="0" presId="urn:microsoft.com/office/officeart/2005/8/layout/hierarchy1"/>
    <dgm:cxn modelId="{0ACA303D-A32D-4E2D-8ECD-CFB624D8FF54}" srcId="{9E592D7B-DCF9-4947-ABA6-832CBA9B5040}" destId="{6EBD3339-385D-4AE3-B27D-4ADB079FF5B1}" srcOrd="0" destOrd="0" parTransId="{20BB24A2-F422-4CCB-855E-CD7396C822EC}" sibTransId="{D4BEB851-45B7-4EAF-92D1-797668FC4D58}"/>
    <dgm:cxn modelId="{58AD29A5-C187-4151-9FB7-E2556C14DB4E}" type="presOf" srcId="{B05CED0F-9564-492F-B5A3-D44DCDD0BC66}" destId="{38D5631B-9C26-40E3-856A-026612FDD3DA}" srcOrd="0" destOrd="0" presId="urn:microsoft.com/office/officeart/2005/8/layout/hierarchy1"/>
    <dgm:cxn modelId="{C1217EE8-29B7-4B53-AC21-3423C10EB737}" srcId="{6EBD3339-385D-4AE3-B27D-4ADB079FF5B1}" destId="{BDB5CCB1-BF93-4805-8F51-4154FC936A10}" srcOrd="0" destOrd="0" parTransId="{2515D7D9-C30D-41E7-810A-87067C0C963A}" sibTransId="{6F35EDD2-5DF5-443F-8AC4-2473BF43A4AB}"/>
    <dgm:cxn modelId="{51E81C91-4176-4733-A0E8-88EE92E7ECC9}" srcId="{BDB5CCB1-BF93-4805-8F51-4154FC936A10}" destId="{9AE1F175-3C77-4B98-ABB3-FE3B2DC38B8E}" srcOrd="1" destOrd="0" parTransId="{D231DDBA-ACC2-4F96-B276-8D74CC23F805}" sibTransId="{0C63D007-6D1A-4BA9-A0C7-A7BC9A389251}"/>
    <dgm:cxn modelId="{405C6BB1-4F51-491E-B8B8-AA86758A09D7}" type="presOf" srcId="{98202A4D-A855-4E61-9D96-3BA767212234}" destId="{EAF55F0C-0AAC-4DCE-8D86-9F1588357C9A}" srcOrd="0" destOrd="0" presId="urn:microsoft.com/office/officeart/2005/8/layout/hierarchy1"/>
    <dgm:cxn modelId="{2B121CD3-A1B9-4F18-BEB6-53F2DCBBD227}" type="presParOf" srcId="{B1C000BA-7378-4476-8AE1-7D29363A199B}" destId="{34B16BF1-9A12-449C-99F8-130129741C83}" srcOrd="0" destOrd="0" presId="urn:microsoft.com/office/officeart/2005/8/layout/hierarchy1"/>
    <dgm:cxn modelId="{9E254AD6-61C0-4FA7-A3DB-4E1CF8FEA156}" type="presParOf" srcId="{34B16BF1-9A12-449C-99F8-130129741C83}" destId="{EF7743EF-F130-41AE-B953-1B34A0850A61}" srcOrd="0" destOrd="0" presId="urn:microsoft.com/office/officeart/2005/8/layout/hierarchy1"/>
    <dgm:cxn modelId="{29279B4C-4EAC-45EC-9350-3645EEBF043B}" type="presParOf" srcId="{EF7743EF-F130-41AE-B953-1B34A0850A61}" destId="{F4424903-795E-423C-A339-A0EB2691F193}" srcOrd="0" destOrd="0" presId="urn:microsoft.com/office/officeart/2005/8/layout/hierarchy1"/>
    <dgm:cxn modelId="{C34D7282-90D2-4BEE-9064-E518F76BDC0A}" type="presParOf" srcId="{EF7743EF-F130-41AE-B953-1B34A0850A61}" destId="{1E352020-20F5-472A-94C3-416B8ACCEBD6}" srcOrd="1" destOrd="0" presId="urn:microsoft.com/office/officeart/2005/8/layout/hierarchy1"/>
    <dgm:cxn modelId="{9352D766-8B01-4BA9-B7A4-73283B2C8C19}" type="presParOf" srcId="{34B16BF1-9A12-449C-99F8-130129741C83}" destId="{126B4336-5B0C-4D7F-AFE6-8BA2BF144F80}" srcOrd="1" destOrd="0" presId="urn:microsoft.com/office/officeart/2005/8/layout/hierarchy1"/>
    <dgm:cxn modelId="{FAF68EFD-C75E-4791-AC8B-19526DEF6782}" type="presParOf" srcId="{126B4336-5B0C-4D7F-AFE6-8BA2BF144F80}" destId="{4C06C553-9661-40DA-8180-4909B510BD85}" srcOrd="0" destOrd="0" presId="urn:microsoft.com/office/officeart/2005/8/layout/hierarchy1"/>
    <dgm:cxn modelId="{2910CAA2-7BCB-4D90-8D20-258087A35CF0}" type="presParOf" srcId="{126B4336-5B0C-4D7F-AFE6-8BA2BF144F80}" destId="{C21F2E45-D281-4C0B-9D3C-DBE1F6D2AD3B}" srcOrd="1" destOrd="0" presId="urn:microsoft.com/office/officeart/2005/8/layout/hierarchy1"/>
    <dgm:cxn modelId="{32494B5E-AF12-4842-B247-A2B5DBC6E564}" type="presParOf" srcId="{C21F2E45-D281-4C0B-9D3C-DBE1F6D2AD3B}" destId="{063AA8BB-5898-4CA5-AC2D-581297909095}" srcOrd="0" destOrd="0" presId="urn:microsoft.com/office/officeart/2005/8/layout/hierarchy1"/>
    <dgm:cxn modelId="{67B53A94-8826-4253-9AA6-37A5C3E70C1E}" type="presParOf" srcId="{063AA8BB-5898-4CA5-AC2D-581297909095}" destId="{2F17DAF6-F62C-44D1-AD60-CD12EF576488}" srcOrd="0" destOrd="0" presId="urn:microsoft.com/office/officeart/2005/8/layout/hierarchy1"/>
    <dgm:cxn modelId="{45BA9046-F906-4BA5-828E-4B0108B9B53A}" type="presParOf" srcId="{063AA8BB-5898-4CA5-AC2D-581297909095}" destId="{6EC9EA50-A21A-4E15-B8BF-873A62FFEF0F}" srcOrd="1" destOrd="0" presId="urn:microsoft.com/office/officeart/2005/8/layout/hierarchy1"/>
    <dgm:cxn modelId="{F9CF60BA-1EE7-4BA2-9E83-CDEC9F779C8B}" type="presParOf" srcId="{C21F2E45-D281-4C0B-9D3C-DBE1F6D2AD3B}" destId="{22120B81-0309-4047-9392-CA606696368F}" srcOrd="1" destOrd="0" presId="urn:microsoft.com/office/officeart/2005/8/layout/hierarchy1"/>
    <dgm:cxn modelId="{FBC135AC-893F-42FF-825C-B132E6400F96}" type="presParOf" srcId="{22120B81-0309-4047-9392-CA606696368F}" destId="{660E8BB1-4F2C-4AE4-8A2E-D5FAF9CEE2AD}" srcOrd="0" destOrd="0" presId="urn:microsoft.com/office/officeart/2005/8/layout/hierarchy1"/>
    <dgm:cxn modelId="{989EA1B9-327A-4539-BC7D-C6795608CB58}" type="presParOf" srcId="{22120B81-0309-4047-9392-CA606696368F}" destId="{981550A5-68E2-4433-8941-2B7FC91BA966}" srcOrd="1" destOrd="0" presId="urn:microsoft.com/office/officeart/2005/8/layout/hierarchy1"/>
    <dgm:cxn modelId="{6F74039F-5CDD-4A11-A121-190D0A221C7B}" type="presParOf" srcId="{981550A5-68E2-4433-8941-2B7FC91BA966}" destId="{7C121E8C-E7C7-4160-B781-C399208E37EF}" srcOrd="0" destOrd="0" presId="urn:microsoft.com/office/officeart/2005/8/layout/hierarchy1"/>
    <dgm:cxn modelId="{B64C832F-6B34-4388-B6FC-94F7BF8CB0B8}" type="presParOf" srcId="{7C121E8C-E7C7-4160-B781-C399208E37EF}" destId="{8DC51386-79DD-4B99-8CB1-0DCB7D8122A8}" srcOrd="0" destOrd="0" presId="urn:microsoft.com/office/officeart/2005/8/layout/hierarchy1"/>
    <dgm:cxn modelId="{62740115-F038-4192-9548-AE7236DC222D}" type="presParOf" srcId="{7C121E8C-E7C7-4160-B781-C399208E37EF}" destId="{F45C3813-19C2-4F78-BC48-7BDBF38BBE8F}" srcOrd="1" destOrd="0" presId="urn:microsoft.com/office/officeart/2005/8/layout/hierarchy1"/>
    <dgm:cxn modelId="{664CD77C-78FD-49FC-BB30-A125F67A47FA}" type="presParOf" srcId="{981550A5-68E2-4433-8941-2B7FC91BA966}" destId="{A1F81A60-4FCE-4B9E-BD2A-9522A9DC0922}" srcOrd="1" destOrd="0" presId="urn:microsoft.com/office/officeart/2005/8/layout/hierarchy1"/>
    <dgm:cxn modelId="{7855AD0F-85ED-4A1C-94A8-D7396DE3811C}" type="presParOf" srcId="{22120B81-0309-4047-9392-CA606696368F}" destId="{C627E65F-1588-4EF2-AD70-1E5AB265744D}" srcOrd="2" destOrd="0" presId="urn:microsoft.com/office/officeart/2005/8/layout/hierarchy1"/>
    <dgm:cxn modelId="{BCBB97BD-80B4-4D5B-9648-97D45AC8AAA6}" type="presParOf" srcId="{22120B81-0309-4047-9392-CA606696368F}" destId="{758B6804-AA04-48BA-93FE-636949E8E31C}" srcOrd="3" destOrd="0" presId="urn:microsoft.com/office/officeart/2005/8/layout/hierarchy1"/>
    <dgm:cxn modelId="{08D2F507-71F5-421F-8335-F78F82116B01}" type="presParOf" srcId="{758B6804-AA04-48BA-93FE-636949E8E31C}" destId="{9BF57556-B430-4A6E-91B4-6D25BBABB19D}" srcOrd="0" destOrd="0" presId="urn:microsoft.com/office/officeart/2005/8/layout/hierarchy1"/>
    <dgm:cxn modelId="{717297DD-B7BE-4427-B7A4-54F0FCA691A8}" type="presParOf" srcId="{9BF57556-B430-4A6E-91B4-6D25BBABB19D}" destId="{3C34C8D2-6006-4290-8896-0AFBDA3B801A}" srcOrd="0" destOrd="0" presId="urn:microsoft.com/office/officeart/2005/8/layout/hierarchy1"/>
    <dgm:cxn modelId="{26B5AC49-7FA3-43E0-A97C-C60F7054F2B3}" type="presParOf" srcId="{9BF57556-B430-4A6E-91B4-6D25BBABB19D}" destId="{0F85B37A-7E2F-45A9-B393-B309FC314697}" srcOrd="1" destOrd="0" presId="urn:microsoft.com/office/officeart/2005/8/layout/hierarchy1"/>
    <dgm:cxn modelId="{1C51C22D-B951-49BC-A24D-043823D62468}" type="presParOf" srcId="{758B6804-AA04-48BA-93FE-636949E8E31C}" destId="{1015A13B-3A66-46D3-AC8A-49CF8E638C41}" srcOrd="1" destOrd="0" presId="urn:microsoft.com/office/officeart/2005/8/layout/hierarchy1"/>
    <dgm:cxn modelId="{ED03B27A-C5FB-4239-B364-BBC512A34338}" type="presParOf" srcId="{126B4336-5B0C-4D7F-AFE6-8BA2BF144F80}" destId="{383BD8EA-E917-499D-A0CD-ECC919D7146C}" srcOrd="2" destOrd="0" presId="urn:microsoft.com/office/officeart/2005/8/layout/hierarchy1"/>
    <dgm:cxn modelId="{C029E7FF-CAA0-44B5-BFF3-9F9EB7078786}" type="presParOf" srcId="{126B4336-5B0C-4D7F-AFE6-8BA2BF144F80}" destId="{45176AA8-E2AC-4425-BA3C-BF9B2189B150}" srcOrd="3" destOrd="0" presId="urn:microsoft.com/office/officeart/2005/8/layout/hierarchy1"/>
    <dgm:cxn modelId="{305D7ABF-5A48-4C0E-8823-A67FF9AED985}" type="presParOf" srcId="{45176AA8-E2AC-4425-BA3C-BF9B2189B150}" destId="{79D0CE87-81C1-46F5-B659-5805D3785904}" srcOrd="0" destOrd="0" presId="urn:microsoft.com/office/officeart/2005/8/layout/hierarchy1"/>
    <dgm:cxn modelId="{8DE0AF11-6F2B-4ABC-A90D-7BD54835D33B}" type="presParOf" srcId="{79D0CE87-81C1-46F5-B659-5805D3785904}" destId="{51FC92FF-CD62-47AF-BD41-4D79F94E9F42}" srcOrd="0" destOrd="0" presId="urn:microsoft.com/office/officeart/2005/8/layout/hierarchy1"/>
    <dgm:cxn modelId="{18C20407-FDDD-454D-86A3-CF4520447CFC}" type="presParOf" srcId="{79D0CE87-81C1-46F5-B659-5805D3785904}" destId="{EAF55F0C-0AAC-4DCE-8D86-9F1588357C9A}" srcOrd="1" destOrd="0" presId="urn:microsoft.com/office/officeart/2005/8/layout/hierarchy1"/>
    <dgm:cxn modelId="{7C86D5EA-217B-4532-B4AB-9FAD6FFD0C91}" type="presParOf" srcId="{45176AA8-E2AC-4425-BA3C-BF9B2189B150}" destId="{CEA85A36-8C96-43A1-ADE8-07F78B0F9EEF}" srcOrd="1" destOrd="0" presId="urn:microsoft.com/office/officeart/2005/8/layout/hierarchy1"/>
    <dgm:cxn modelId="{A5D66F48-0324-4CC2-B3FB-AD58A1029DF6}" type="presParOf" srcId="{CEA85A36-8C96-43A1-ADE8-07F78B0F9EEF}" destId="{38D5631B-9C26-40E3-856A-026612FDD3DA}" srcOrd="0" destOrd="0" presId="urn:microsoft.com/office/officeart/2005/8/layout/hierarchy1"/>
    <dgm:cxn modelId="{FAC586FC-1EF5-41B8-ABC2-C72ABE98BAAB}" type="presParOf" srcId="{CEA85A36-8C96-43A1-ADE8-07F78B0F9EEF}" destId="{BD742F1C-8047-47FD-8375-B3CE7CAEDD85}" srcOrd="1" destOrd="0" presId="urn:microsoft.com/office/officeart/2005/8/layout/hierarchy1"/>
    <dgm:cxn modelId="{3314496F-A38E-4820-A7B4-352F8D89C0BE}" type="presParOf" srcId="{BD742F1C-8047-47FD-8375-B3CE7CAEDD85}" destId="{A663E7EC-7C9B-4714-A9DC-4077330069F7}" srcOrd="0" destOrd="0" presId="urn:microsoft.com/office/officeart/2005/8/layout/hierarchy1"/>
    <dgm:cxn modelId="{2FECEC45-2EE0-4A9B-957E-6FB13D7F4AD3}" type="presParOf" srcId="{A663E7EC-7C9B-4714-A9DC-4077330069F7}" destId="{6C8DFFCE-4DB7-404A-9E46-0AA77ECBDBCF}" srcOrd="0" destOrd="0" presId="urn:microsoft.com/office/officeart/2005/8/layout/hierarchy1"/>
    <dgm:cxn modelId="{BC92310A-DC68-43A6-AE85-B8F8C83ABF98}" type="presParOf" srcId="{A663E7EC-7C9B-4714-A9DC-4077330069F7}" destId="{36361B22-6C5E-4453-A223-D1D577A9FFBB}" srcOrd="1" destOrd="0" presId="urn:microsoft.com/office/officeart/2005/8/layout/hierarchy1"/>
    <dgm:cxn modelId="{9480CECD-7946-4F7F-B8E6-4AEB512D30C2}" type="presParOf" srcId="{BD742F1C-8047-47FD-8375-B3CE7CAEDD85}" destId="{AF64B6B1-5139-401B-877C-42C15D70A389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0A8599A-A595-479E-8229-5FBDB1BF00E0}" type="doc">
      <dgm:prSet loTypeId="urn:microsoft.com/office/officeart/2009/3/layout/IncreasingArrows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A38CE59-6410-4198-99C7-B8E0CF96CC99}">
      <dgm:prSet phldrT="[Текст]" phldr="1"/>
      <dgm:spPr/>
      <dgm:t>
        <a:bodyPr/>
        <a:lstStyle/>
        <a:p>
          <a:endParaRPr lang="ru-RU" dirty="0"/>
        </a:p>
      </dgm:t>
    </dgm:pt>
    <dgm:pt modelId="{3E7C4002-AE46-4DBC-9ACD-B9FFCE7D711C}" type="parTrans" cxnId="{A6B57FDF-6321-49AF-86A2-92025ABE6CC0}">
      <dgm:prSet/>
      <dgm:spPr/>
      <dgm:t>
        <a:bodyPr/>
        <a:lstStyle/>
        <a:p>
          <a:endParaRPr lang="ru-RU"/>
        </a:p>
      </dgm:t>
    </dgm:pt>
    <dgm:pt modelId="{F6E82E5E-9377-438B-9D98-2A20B8B56D7F}" type="sibTrans" cxnId="{A6B57FDF-6321-49AF-86A2-92025ABE6CC0}">
      <dgm:prSet/>
      <dgm:spPr/>
      <dgm:t>
        <a:bodyPr/>
        <a:lstStyle/>
        <a:p>
          <a:endParaRPr lang="ru-RU"/>
        </a:p>
      </dgm:t>
    </dgm:pt>
    <dgm:pt modelId="{E95FD816-2492-452D-BB83-F37207CCCF49}">
      <dgm:prSet phldrT="[Текст]"/>
      <dgm:spPr/>
      <dgm:t>
        <a:bodyPr/>
        <a:lstStyle/>
        <a:p>
          <a:r>
            <a:rPr lang="ru-RU" dirty="0" smtClean="0"/>
            <a:t>Подготовка и тестирование по русскому языку</a:t>
          </a:r>
          <a:endParaRPr lang="ru-RU" dirty="0"/>
        </a:p>
      </dgm:t>
    </dgm:pt>
    <dgm:pt modelId="{F6FE941E-AAE8-4C83-A3B2-BBABBFA49873}" type="parTrans" cxnId="{206FF27F-D32C-40B4-BFB3-DEADD47EABFB}">
      <dgm:prSet/>
      <dgm:spPr/>
      <dgm:t>
        <a:bodyPr/>
        <a:lstStyle/>
        <a:p>
          <a:endParaRPr lang="ru-RU"/>
        </a:p>
      </dgm:t>
    </dgm:pt>
    <dgm:pt modelId="{6D0E1429-6CA0-44CD-BDC7-0C642202098C}" type="sibTrans" cxnId="{206FF27F-D32C-40B4-BFB3-DEADD47EABFB}">
      <dgm:prSet/>
      <dgm:spPr/>
      <dgm:t>
        <a:bodyPr/>
        <a:lstStyle/>
        <a:p>
          <a:endParaRPr lang="ru-RU"/>
        </a:p>
      </dgm:t>
    </dgm:pt>
    <dgm:pt modelId="{A5D2FD9C-095C-4D8C-9AFE-2B4C708A3A81}">
      <dgm:prSet phldrT="[Текст]" phldr="1"/>
      <dgm:spPr/>
      <dgm:t>
        <a:bodyPr/>
        <a:lstStyle/>
        <a:p>
          <a:endParaRPr lang="ru-RU"/>
        </a:p>
      </dgm:t>
    </dgm:pt>
    <dgm:pt modelId="{5C88F049-6C5E-4DCC-8A64-3AB2021CA759}" type="parTrans" cxnId="{D4DDAFE0-9813-4DF8-8E95-A3C701C23D43}">
      <dgm:prSet/>
      <dgm:spPr/>
      <dgm:t>
        <a:bodyPr/>
        <a:lstStyle/>
        <a:p>
          <a:endParaRPr lang="ru-RU"/>
        </a:p>
      </dgm:t>
    </dgm:pt>
    <dgm:pt modelId="{CC411DA3-D652-4EFB-8614-60C9F8394AC1}" type="sibTrans" cxnId="{D4DDAFE0-9813-4DF8-8E95-A3C701C23D43}">
      <dgm:prSet/>
      <dgm:spPr/>
      <dgm:t>
        <a:bodyPr/>
        <a:lstStyle/>
        <a:p>
          <a:endParaRPr lang="ru-RU"/>
        </a:p>
      </dgm:t>
    </dgm:pt>
    <dgm:pt modelId="{157A0A4C-B012-44BD-B8B3-FD8BDEADF9F0}">
      <dgm:prSet phldrT="[Текст]"/>
      <dgm:spPr/>
      <dgm:t>
        <a:bodyPr/>
        <a:lstStyle/>
        <a:p>
          <a:r>
            <a:rPr lang="ru-RU" dirty="0" smtClean="0"/>
            <a:t>Проведение комплексного экзамена для трудовых мигрантов</a:t>
          </a:r>
          <a:endParaRPr lang="ru-RU" dirty="0"/>
        </a:p>
      </dgm:t>
    </dgm:pt>
    <dgm:pt modelId="{47F9C6A3-54CE-4BED-B1A0-BE3482357170}" type="parTrans" cxnId="{82DA843F-8A94-4106-A76A-18A8E7B0C77B}">
      <dgm:prSet/>
      <dgm:spPr/>
      <dgm:t>
        <a:bodyPr/>
        <a:lstStyle/>
        <a:p>
          <a:endParaRPr lang="ru-RU"/>
        </a:p>
      </dgm:t>
    </dgm:pt>
    <dgm:pt modelId="{E9EABA54-2FC9-4460-9235-86F72D854613}" type="sibTrans" cxnId="{82DA843F-8A94-4106-A76A-18A8E7B0C77B}">
      <dgm:prSet/>
      <dgm:spPr/>
      <dgm:t>
        <a:bodyPr/>
        <a:lstStyle/>
        <a:p>
          <a:endParaRPr lang="ru-RU"/>
        </a:p>
      </dgm:t>
    </dgm:pt>
    <dgm:pt modelId="{9C9C7FAD-8F06-4BE2-9FFD-039DBDF691BA}">
      <dgm:prSet phldrT="[Текст]" phldr="1"/>
      <dgm:spPr/>
      <dgm:t>
        <a:bodyPr/>
        <a:lstStyle/>
        <a:p>
          <a:endParaRPr lang="ru-RU" dirty="0"/>
        </a:p>
      </dgm:t>
    </dgm:pt>
    <dgm:pt modelId="{476B803F-D4EC-4A3D-976E-8BFA9EF7A421}" type="parTrans" cxnId="{9F76A915-0492-4F60-BC12-1D816488B17C}">
      <dgm:prSet/>
      <dgm:spPr/>
      <dgm:t>
        <a:bodyPr/>
        <a:lstStyle/>
        <a:p>
          <a:endParaRPr lang="ru-RU"/>
        </a:p>
      </dgm:t>
    </dgm:pt>
    <dgm:pt modelId="{4CBD6FCC-A6F3-4998-852F-75B9448E1B2A}" type="sibTrans" cxnId="{9F76A915-0492-4F60-BC12-1D816488B17C}">
      <dgm:prSet/>
      <dgm:spPr/>
      <dgm:t>
        <a:bodyPr/>
        <a:lstStyle/>
        <a:p>
          <a:endParaRPr lang="ru-RU"/>
        </a:p>
      </dgm:t>
    </dgm:pt>
    <dgm:pt modelId="{2DE86C70-4DC4-4468-93CF-1FE0594CFC5B}">
      <dgm:prSet phldrT="[Текст]" custT="1"/>
      <dgm:spPr/>
      <dgm:t>
        <a:bodyPr/>
        <a:lstStyle/>
        <a:p>
          <a:endParaRPr lang="ru-RU" sz="1000" dirty="0" smtClean="0"/>
        </a:p>
        <a:p>
          <a:r>
            <a:rPr lang="ru-RU" sz="1900" dirty="0" smtClean="0"/>
            <a:t>Изучение китайского языка</a:t>
          </a:r>
          <a:endParaRPr lang="ru-RU" sz="1900" dirty="0"/>
        </a:p>
      </dgm:t>
    </dgm:pt>
    <dgm:pt modelId="{74E1E3B0-4660-4535-A425-6E0FFD16154F}" type="parTrans" cxnId="{0237826E-8B44-4C19-BB45-3331C075F54D}">
      <dgm:prSet/>
      <dgm:spPr/>
      <dgm:t>
        <a:bodyPr/>
        <a:lstStyle/>
        <a:p>
          <a:endParaRPr lang="ru-RU"/>
        </a:p>
      </dgm:t>
    </dgm:pt>
    <dgm:pt modelId="{46FA3CE0-9FA3-4CF4-A71F-5C71C40117A1}" type="sibTrans" cxnId="{0237826E-8B44-4C19-BB45-3331C075F54D}">
      <dgm:prSet/>
      <dgm:spPr/>
      <dgm:t>
        <a:bodyPr/>
        <a:lstStyle/>
        <a:p>
          <a:endParaRPr lang="ru-RU"/>
        </a:p>
      </dgm:t>
    </dgm:pt>
    <dgm:pt modelId="{0EB9A132-8FAE-4BF8-979B-53315F48B0ED}" type="pres">
      <dgm:prSet presAssocID="{D0A8599A-A595-479E-8229-5FBDB1BF00E0}" presName="Name0" presStyleCnt="0">
        <dgm:presLayoutVars>
          <dgm:chMax val="5"/>
          <dgm:chPref val="5"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E11ADB94-78C4-412A-B372-0EE5AB4C4FEA}" type="pres">
      <dgm:prSet presAssocID="{8A38CE59-6410-4198-99C7-B8E0CF96CC99}" presName="parentText1" presStyleLbl="node1" presStyleIdx="0" presStyleCnt="3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4DFD17D-F44F-4203-AE89-1D3B3FE50DED}" type="pres">
      <dgm:prSet presAssocID="{8A38CE59-6410-4198-99C7-B8E0CF96CC99}" presName="childText1" presStyleLbl="solidAlignAcc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EB029AC-D116-4790-AD45-4650FCAD5DC1}" type="pres">
      <dgm:prSet presAssocID="{A5D2FD9C-095C-4D8C-9AFE-2B4C708A3A81}" presName="parentText2" presStyleLbl="node1" presStyleIdx="1" presStyleCnt="3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8DBAFAC-8A9E-4F54-8B7F-7C5D5E89E17A}" type="pres">
      <dgm:prSet presAssocID="{A5D2FD9C-095C-4D8C-9AFE-2B4C708A3A81}" presName="childText2" presStyleLbl="solidAlignAcc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CF45A69-D5CA-48D4-B718-73D602F4A32D}" type="pres">
      <dgm:prSet presAssocID="{9C9C7FAD-8F06-4BE2-9FFD-039DBDF691BA}" presName="parentText3" presStyleLbl="node1" presStyleIdx="2" presStyleCnt="3" custLinFactNeighborX="3407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08B06F7-3A06-4427-9ED0-61177D74F12D}" type="pres">
      <dgm:prSet presAssocID="{9C9C7FAD-8F06-4BE2-9FFD-039DBDF691BA}" presName="childText3" presStyleLbl="solidAlignAcc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47923BF-E441-4BB9-B2CE-8B0A1B3113B1}" type="presOf" srcId="{9C9C7FAD-8F06-4BE2-9FFD-039DBDF691BA}" destId="{BCF45A69-D5CA-48D4-B718-73D602F4A32D}" srcOrd="0" destOrd="0" presId="urn:microsoft.com/office/officeart/2009/3/layout/IncreasingArrowsProcess"/>
    <dgm:cxn modelId="{206FF27F-D32C-40B4-BFB3-DEADD47EABFB}" srcId="{8A38CE59-6410-4198-99C7-B8E0CF96CC99}" destId="{E95FD816-2492-452D-BB83-F37207CCCF49}" srcOrd="0" destOrd="0" parTransId="{F6FE941E-AAE8-4C83-A3B2-BBABBFA49873}" sibTransId="{6D0E1429-6CA0-44CD-BDC7-0C642202098C}"/>
    <dgm:cxn modelId="{A9EAAAD3-F483-4EEF-89FE-ECBBB7AADAF4}" type="presOf" srcId="{2DE86C70-4DC4-4468-93CF-1FE0594CFC5B}" destId="{708B06F7-3A06-4427-9ED0-61177D74F12D}" srcOrd="0" destOrd="0" presId="urn:microsoft.com/office/officeart/2009/3/layout/IncreasingArrowsProcess"/>
    <dgm:cxn modelId="{7C8AB715-C21A-45CB-9110-93D9DBEFBD8F}" type="presOf" srcId="{8A38CE59-6410-4198-99C7-B8E0CF96CC99}" destId="{E11ADB94-78C4-412A-B372-0EE5AB4C4FEA}" srcOrd="0" destOrd="0" presId="urn:microsoft.com/office/officeart/2009/3/layout/IncreasingArrowsProcess"/>
    <dgm:cxn modelId="{96CC5B24-91F4-4E78-BBEA-FF6DCB196DA0}" type="presOf" srcId="{E95FD816-2492-452D-BB83-F37207CCCF49}" destId="{F4DFD17D-F44F-4203-AE89-1D3B3FE50DED}" srcOrd="0" destOrd="0" presId="urn:microsoft.com/office/officeart/2009/3/layout/IncreasingArrowsProcess"/>
    <dgm:cxn modelId="{6E51B1DB-4CD8-4057-835E-8E2440C7C37F}" type="presOf" srcId="{157A0A4C-B012-44BD-B8B3-FD8BDEADF9F0}" destId="{18DBAFAC-8A9E-4F54-8B7F-7C5D5E89E17A}" srcOrd="0" destOrd="0" presId="urn:microsoft.com/office/officeart/2009/3/layout/IncreasingArrowsProcess"/>
    <dgm:cxn modelId="{0237826E-8B44-4C19-BB45-3331C075F54D}" srcId="{9C9C7FAD-8F06-4BE2-9FFD-039DBDF691BA}" destId="{2DE86C70-4DC4-4468-93CF-1FE0594CFC5B}" srcOrd="0" destOrd="0" parTransId="{74E1E3B0-4660-4535-A425-6E0FFD16154F}" sibTransId="{46FA3CE0-9FA3-4CF4-A71F-5C71C40117A1}"/>
    <dgm:cxn modelId="{BE4D349B-5941-4455-AF19-B73D70A4DDBF}" type="presOf" srcId="{A5D2FD9C-095C-4D8C-9AFE-2B4C708A3A81}" destId="{DEB029AC-D116-4790-AD45-4650FCAD5DC1}" srcOrd="0" destOrd="0" presId="urn:microsoft.com/office/officeart/2009/3/layout/IncreasingArrowsProcess"/>
    <dgm:cxn modelId="{6CC805E7-183B-4D30-BB71-30655DCC55FF}" type="presOf" srcId="{D0A8599A-A595-479E-8229-5FBDB1BF00E0}" destId="{0EB9A132-8FAE-4BF8-979B-53315F48B0ED}" srcOrd="0" destOrd="0" presId="urn:microsoft.com/office/officeart/2009/3/layout/IncreasingArrowsProcess"/>
    <dgm:cxn modelId="{9F76A915-0492-4F60-BC12-1D816488B17C}" srcId="{D0A8599A-A595-479E-8229-5FBDB1BF00E0}" destId="{9C9C7FAD-8F06-4BE2-9FFD-039DBDF691BA}" srcOrd="2" destOrd="0" parTransId="{476B803F-D4EC-4A3D-976E-8BFA9EF7A421}" sibTransId="{4CBD6FCC-A6F3-4998-852F-75B9448E1B2A}"/>
    <dgm:cxn modelId="{82DA843F-8A94-4106-A76A-18A8E7B0C77B}" srcId="{A5D2FD9C-095C-4D8C-9AFE-2B4C708A3A81}" destId="{157A0A4C-B012-44BD-B8B3-FD8BDEADF9F0}" srcOrd="0" destOrd="0" parTransId="{47F9C6A3-54CE-4BED-B1A0-BE3482357170}" sibTransId="{E9EABA54-2FC9-4460-9235-86F72D854613}"/>
    <dgm:cxn modelId="{D4DDAFE0-9813-4DF8-8E95-A3C701C23D43}" srcId="{D0A8599A-A595-479E-8229-5FBDB1BF00E0}" destId="{A5D2FD9C-095C-4D8C-9AFE-2B4C708A3A81}" srcOrd="1" destOrd="0" parTransId="{5C88F049-6C5E-4DCC-8A64-3AB2021CA759}" sibTransId="{CC411DA3-D652-4EFB-8614-60C9F8394AC1}"/>
    <dgm:cxn modelId="{A6B57FDF-6321-49AF-86A2-92025ABE6CC0}" srcId="{D0A8599A-A595-479E-8229-5FBDB1BF00E0}" destId="{8A38CE59-6410-4198-99C7-B8E0CF96CC99}" srcOrd="0" destOrd="0" parTransId="{3E7C4002-AE46-4DBC-9ACD-B9FFCE7D711C}" sibTransId="{F6E82E5E-9377-438B-9D98-2A20B8B56D7F}"/>
    <dgm:cxn modelId="{C09D842E-F578-404E-9BAB-6669BD35CB90}" type="presParOf" srcId="{0EB9A132-8FAE-4BF8-979B-53315F48B0ED}" destId="{E11ADB94-78C4-412A-B372-0EE5AB4C4FEA}" srcOrd="0" destOrd="0" presId="urn:microsoft.com/office/officeart/2009/3/layout/IncreasingArrowsProcess"/>
    <dgm:cxn modelId="{2F3C2F44-DE9E-437B-BB77-12394551AD00}" type="presParOf" srcId="{0EB9A132-8FAE-4BF8-979B-53315F48B0ED}" destId="{F4DFD17D-F44F-4203-AE89-1D3B3FE50DED}" srcOrd="1" destOrd="0" presId="urn:microsoft.com/office/officeart/2009/3/layout/IncreasingArrowsProcess"/>
    <dgm:cxn modelId="{1A59B091-2AF8-418F-8407-B8008C5A4CAB}" type="presParOf" srcId="{0EB9A132-8FAE-4BF8-979B-53315F48B0ED}" destId="{DEB029AC-D116-4790-AD45-4650FCAD5DC1}" srcOrd="2" destOrd="0" presId="urn:microsoft.com/office/officeart/2009/3/layout/IncreasingArrowsProcess"/>
    <dgm:cxn modelId="{D60684A0-15D2-4013-A250-5A1F5FEB3E34}" type="presParOf" srcId="{0EB9A132-8FAE-4BF8-979B-53315F48B0ED}" destId="{18DBAFAC-8A9E-4F54-8B7F-7C5D5E89E17A}" srcOrd="3" destOrd="0" presId="urn:microsoft.com/office/officeart/2009/3/layout/IncreasingArrowsProcess"/>
    <dgm:cxn modelId="{E0C31CC2-CF8D-4806-956F-7828C32F787D}" type="presParOf" srcId="{0EB9A132-8FAE-4BF8-979B-53315F48B0ED}" destId="{BCF45A69-D5CA-48D4-B718-73D602F4A32D}" srcOrd="4" destOrd="0" presId="urn:microsoft.com/office/officeart/2009/3/layout/IncreasingArrowsProcess"/>
    <dgm:cxn modelId="{FD1D4DF9-3E78-4D3D-A93E-42A489AC4930}" type="presParOf" srcId="{0EB9A132-8FAE-4BF8-979B-53315F48B0ED}" destId="{708B06F7-3A06-4427-9ED0-61177D74F12D}" srcOrd="5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C0EB798-689E-4737-8D80-3AF97A36A766}">
      <dsp:nvSpPr>
        <dsp:cNvPr id="0" name=""/>
        <dsp:cNvSpPr/>
      </dsp:nvSpPr>
      <dsp:spPr>
        <a:xfrm>
          <a:off x="478" y="30324"/>
          <a:ext cx="2917198" cy="85196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625" tIns="31750" rIns="47625" bIns="317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smtClean="0">
              <a:solidFill>
                <a:schemeClr val="bg1"/>
              </a:solidFill>
            </a:rPr>
            <a:t>Основные</a:t>
          </a:r>
          <a:endParaRPr lang="ru-RU" sz="2500" kern="1200" dirty="0">
            <a:solidFill>
              <a:schemeClr val="bg1"/>
            </a:solidFill>
          </a:endParaRPr>
        </a:p>
      </dsp:txBody>
      <dsp:txXfrm>
        <a:off x="478" y="30324"/>
        <a:ext cx="2917198" cy="851965"/>
      </dsp:txXfrm>
    </dsp:sp>
    <dsp:sp modelId="{88A61D4D-0456-44D5-8FD7-B0A29B23BE1B}">
      <dsp:nvSpPr>
        <dsp:cNvPr id="0" name=""/>
        <dsp:cNvSpPr/>
      </dsp:nvSpPr>
      <dsp:spPr>
        <a:xfrm>
          <a:off x="292198" y="882290"/>
          <a:ext cx="291719" cy="63897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38974"/>
              </a:lnTo>
              <a:lnTo>
                <a:pt x="291719" y="63897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50A917D-3A83-46EA-9825-3580B5A278FD}">
      <dsp:nvSpPr>
        <dsp:cNvPr id="0" name=""/>
        <dsp:cNvSpPr/>
      </dsp:nvSpPr>
      <dsp:spPr>
        <a:xfrm>
          <a:off x="583918" y="1095281"/>
          <a:ext cx="4041411" cy="85196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состав, численность, возрастной ценз и квалификация ППС;</a:t>
          </a:r>
          <a:endParaRPr lang="ru-RU" sz="1600" kern="1200" dirty="0"/>
        </a:p>
      </dsp:txBody>
      <dsp:txXfrm>
        <a:off x="583918" y="1095281"/>
        <a:ext cx="4041411" cy="851965"/>
      </dsp:txXfrm>
    </dsp:sp>
    <dsp:sp modelId="{12D4716F-4D14-4F0A-907D-8C24D25849D9}">
      <dsp:nvSpPr>
        <dsp:cNvPr id="0" name=""/>
        <dsp:cNvSpPr/>
      </dsp:nvSpPr>
      <dsp:spPr>
        <a:xfrm>
          <a:off x="292198" y="882290"/>
          <a:ext cx="291719" cy="181800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18009"/>
              </a:lnTo>
              <a:lnTo>
                <a:pt x="291719" y="181800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445CBA9-74A1-4C50-85E2-122E84442FBD}">
      <dsp:nvSpPr>
        <dsp:cNvPr id="0" name=""/>
        <dsp:cNvSpPr/>
      </dsp:nvSpPr>
      <dsp:spPr>
        <a:xfrm>
          <a:off x="583918" y="2160238"/>
          <a:ext cx="4164149" cy="108012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материально-техническая база университета, включая источники и суммы её (базы) и его (университета в целом) финансирования (собственные и фискальные);</a:t>
          </a:r>
          <a:endParaRPr lang="ru-RU" sz="1600" kern="1200" dirty="0"/>
        </a:p>
      </dsp:txBody>
      <dsp:txXfrm>
        <a:off x="583918" y="2160238"/>
        <a:ext cx="4164149" cy="1080122"/>
      </dsp:txXfrm>
    </dsp:sp>
    <dsp:sp modelId="{3BC9EC9D-72A1-4821-8D34-7ABDE5783AC6}">
      <dsp:nvSpPr>
        <dsp:cNvPr id="0" name=""/>
        <dsp:cNvSpPr/>
      </dsp:nvSpPr>
      <dsp:spPr>
        <a:xfrm>
          <a:off x="292198" y="882290"/>
          <a:ext cx="291719" cy="299704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997045"/>
              </a:lnTo>
              <a:lnTo>
                <a:pt x="291719" y="299704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4BA0C69-1C89-41B6-ACB0-C3C65F076B6F}">
      <dsp:nvSpPr>
        <dsp:cNvPr id="0" name=""/>
        <dsp:cNvSpPr/>
      </dsp:nvSpPr>
      <dsp:spPr>
        <a:xfrm>
          <a:off x="583918" y="3453352"/>
          <a:ext cx="4041411" cy="85196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трудоустройство выпускников (свободное, по заявкам предприятий и организаций, оказание помощи в трудоустройстве со стороны вуза и др.).</a:t>
          </a:r>
          <a:endParaRPr lang="ru-RU" sz="1600" kern="1200" dirty="0"/>
        </a:p>
      </dsp:txBody>
      <dsp:txXfrm>
        <a:off x="583918" y="3453352"/>
        <a:ext cx="4041411" cy="851965"/>
      </dsp:txXfrm>
    </dsp:sp>
    <dsp:sp modelId="{EAEF8A71-02C3-4502-A954-C786F43F43CD}">
      <dsp:nvSpPr>
        <dsp:cNvPr id="0" name=""/>
        <dsp:cNvSpPr/>
      </dsp:nvSpPr>
      <dsp:spPr>
        <a:xfrm>
          <a:off x="292198" y="882290"/>
          <a:ext cx="291719" cy="406200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062002"/>
              </a:lnTo>
              <a:lnTo>
                <a:pt x="291719" y="406200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3C48182-82BB-4873-8CC2-CE0268F915EA}">
      <dsp:nvSpPr>
        <dsp:cNvPr id="0" name=""/>
        <dsp:cNvSpPr/>
      </dsp:nvSpPr>
      <dsp:spPr>
        <a:xfrm>
          <a:off x="583918" y="4518309"/>
          <a:ext cx="4041411" cy="85196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динамика конкурсных отборов, методы отбора и статистика результатов приёмных испытаний (экзаменов);</a:t>
          </a:r>
          <a:endParaRPr lang="ru-RU" sz="1600" kern="1200" dirty="0"/>
        </a:p>
      </dsp:txBody>
      <dsp:txXfrm>
        <a:off x="583918" y="4518309"/>
        <a:ext cx="4041411" cy="851965"/>
      </dsp:txXfrm>
    </dsp:sp>
    <dsp:sp modelId="{C00D634C-46CC-4CEA-A4B4-953D13B9B828}">
      <dsp:nvSpPr>
        <dsp:cNvPr id="0" name=""/>
        <dsp:cNvSpPr/>
      </dsp:nvSpPr>
      <dsp:spPr>
        <a:xfrm>
          <a:off x="4665818" y="30324"/>
          <a:ext cx="2541158" cy="85196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625" tIns="31750" rIns="47625" bIns="317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smtClean="0">
              <a:solidFill>
                <a:schemeClr val="bg1"/>
              </a:solidFill>
            </a:rPr>
            <a:t>Дополнительные</a:t>
          </a:r>
          <a:endParaRPr lang="ru-RU" sz="2500" kern="1200" dirty="0">
            <a:solidFill>
              <a:schemeClr val="bg1"/>
            </a:solidFill>
          </a:endParaRPr>
        </a:p>
      </dsp:txBody>
      <dsp:txXfrm>
        <a:off x="4665818" y="30324"/>
        <a:ext cx="2541158" cy="851965"/>
      </dsp:txXfrm>
    </dsp:sp>
    <dsp:sp modelId="{F71A008A-85C5-4CE5-911E-3DA5B8798464}">
      <dsp:nvSpPr>
        <dsp:cNvPr id="0" name=""/>
        <dsp:cNvSpPr/>
      </dsp:nvSpPr>
      <dsp:spPr>
        <a:xfrm>
          <a:off x="4919934" y="882290"/>
          <a:ext cx="254115" cy="63897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38974"/>
              </a:lnTo>
              <a:lnTo>
                <a:pt x="254115" y="63897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2AE8AB2-D2AA-4F23-8562-C8DF04EC2ED7}">
      <dsp:nvSpPr>
        <dsp:cNvPr id="0" name=""/>
        <dsp:cNvSpPr/>
      </dsp:nvSpPr>
      <dsp:spPr>
        <a:xfrm>
          <a:off x="5174050" y="1095281"/>
          <a:ext cx="3682454" cy="85196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месторасположение вуза (включая расходы по территориальному перемещению)</a:t>
          </a:r>
          <a:endParaRPr lang="ru-RU" sz="1600" kern="1200" dirty="0"/>
        </a:p>
      </dsp:txBody>
      <dsp:txXfrm>
        <a:off x="5174050" y="1095281"/>
        <a:ext cx="3682454" cy="851965"/>
      </dsp:txXfrm>
    </dsp:sp>
    <dsp:sp modelId="{59DB8C77-AFEA-4E78-AFF0-F329F76150A2}">
      <dsp:nvSpPr>
        <dsp:cNvPr id="0" name=""/>
        <dsp:cNvSpPr/>
      </dsp:nvSpPr>
      <dsp:spPr>
        <a:xfrm>
          <a:off x="4919934" y="882290"/>
          <a:ext cx="254115" cy="170393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03931"/>
              </a:lnTo>
              <a:lnTo>
                <a:pt x="254115" y="170393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B5AF53F-0B81-4545-B0A4-83246E8D4D0D}">
      <dsp:nvSpPr>
        <dsp:cNvPr id="0" name=""/>
        <dsp:cNvSpPr/>
      </dsp:nvSpPr>
      <dsp:spPr>
        <a:xfrm>
          <a:off x="5174050" y="2160238"/>
          <a:ext cx="3682454" cy="85196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форма обучения (очная, </a:t>
          </a:r>
          <a:r>
            <a:rPr lang="ru-RU" sz="1600" kern="1200" dirty="0" err="1" smtClean="0"/>
            <a:t>очно-заочная</a:t>
          </a:r>
          <a:r>
            <a:rPr lang="ru-RU" sz="1600" kern="1200" dirty="0" smtClean="0"/>
            <a:t>, заочная)</a:t>
          </a:r>
          <a:endParaRPr lang="ru-RU" sz="1600" kern="1200" dirty="0"/>
        </a:p>
      </dsp:txBody>
      <dsp:txXfrm>
        <a:off x="5174050" y="2160238"/>
        <a:ext cx="3682454" cy="851965"/>
      </dsp:txXfrm>
    </dsp:sp>
    <dsp:sp modelId="{5AD59D97-229F-4A5F-BD1B-7743C83D2A82}">
      <dsp:nvSpPr>
        <dsp:cNvPr id="0" name=""/>
        <dsp:cNvSpPr/>
      </dsp:nvSpPr>
      <dsp:spPr>
        <a:xfrm>
          <a:off x="4919934" y="882290"/>
          <a:ext cx="254115" cy="276888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68888"/>
              </a:lnTo>
              <a:lnTo>
                <a:pt x="254115" y="276888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C983B33-5947-4E92-9DC1-2CA90EA23284}">
      <dsp:nvSpPr>
        <dsp:cNvPr id="0" name=""/>
        <dsp:cNvSpPr/>
      </dsp:nvSpPr>
      <dsp:spPr>
        <a:xfrm>
          <a:off x="5174050" y="3225196"/>
          <a:ext cx="3682454" cy="85196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обеспеченность общежитием</a:t>
          </a:r>
          <a:endParaRPr lang="ru-RU" sz="1600" kern="1200" dirty="0"/>
        </a:p>
      </dsp:txBody>
      <dsp:txXfrm>
        <a:off x="5174050" y="3225196"/>
        <a:ext cx="3682454" cy="851965"/>
      </dsp:txXfrm>
    </dsp:sp>
    <dsp:sp modelId="{A3A52003-A9B6-40CF-AE3E-91D3EE352655}">
      <dsp:nvSpPr>
        <dsp:cNvPr id="0" name=""/>
        <dsp:cNvSpPr/>
      </dsp:nvSpPr>
      <dsp:spPr>
        <a:xfrm>
          <a:off x="4919934" y="882290"/>
          <a:ext cx="254115" cy="383384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833845"/>
              </a:lnTo>
              <a:lnTo>
                <a:pt x="254115" y="383384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D12E5B7-0E86-4B7C-90A6-12B226EE9267}">
      <dsp:nvSpPr>
        <dsp:cNvPr id="0" name=""/>
        <dsp:cNvSpPr/>
      </dsp:nvSpPr>
      <dsp:spPr>
        <a:xfrm>
          <a:off x="5174050" y="4290153"/>
          <a:ext cx="3682454" cy="85196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плата за обучение и другие</a:t>
          </a:r>
          <a:endParaRPr lang="ru-RU" sz="1600" kern="1200" dirty="0"/>
        </a:p>
      </dsp:txBody>
      <dsp:txXfrm>
        <a:off x="5174050" y="4290153"/>
        <a:ext cx="3682454" cy="851965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8D5631B-9C26-40E3-856A-026612FDD3DA}">
      <dsp:nvSpPr>
        <dsp:cNvPr id="0" name=""/>
        <dsp:cNvSpPr/>
      </dsp:nvSpPr>
      <dsp:spPr>
        <a:xfrm>
          <a:off x="6720084" y="3164858"/>
          <a:ext cx="91440" cy="58949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8949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83BD8EA-E917-499D-A0CD-ECC919D7146C}">
      <dsp:nvSpPr>
        <dsp:cNvPr id="0" name=""/>
        <dsp:cNvSpPr/>
      </dsp:nvSpPr>
      <dsp:spPr>
        <a:xfrm>
          <a:off x="4907808" y="1288282"/>
          <a:ext cx="1857996" cy="5894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01721"/>
              </a:lnTo>
              <a:lnTo>
                <a:pt x="1857996" y="401721"/>
              </a:lnTo>
              <a:lnTo>
                <a:pt x="1857996" y="58949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627E65F-1588-4EF2-AD70-1E5AB265744D}">
      <dsp:nvSpPr>
        <dsp:cNvPr id="0" name=""/>
        <dsp:cNvSpPr/>
      </dsp:nvSpPr>
      <dsp:spPr>
        <a:xfrm>
          <a:off x="3049812" y="3164858"/>
          <a:ext cx="1238664" cy="5894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01721"/>
              </a:lnTo>
              <a:lnTo>
                <a:pt x="1238664" y="401721"/>
              </a:lnTo>
              <a:lnTo>
                <a:pt x="1238664" y="58949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60E8BB1-4F2C-4AE4-8A2E-D5FAF9CEE2AD}">
      <dsp:nvSpPr>
        <dsp:cNvPr id="0" name=""/>
        <dsp:cNvSpPr/>
      </dsp:nvSpPr>
      <dsp:spPr>
        <a:xfrm>
          <a:off x="1811148" y="3164858"/>
          <a:ext cx="1238664" cy="589491"/>
        </a:xfrm>
        <a:custGeom>
          <a:avLst/>
          <a:gdLst/>
          <a:ahLst/>
          <a:cxnLst/>
          <a:rect l="0" t="0" r="0" b="0"/>
          <a:pathLst>
            <a:path>
              <a:moveTo>
                <a:pt x="1238664" y="0"/>
              </a:moveTo>
              <a:lnTo>
                <a:pt x="1238664" y="401721"/>
              </a:lnTo>
              <a:lnTo>
                <a:pt x="0" y="401721"/>
              </a:lnTo>
              <a:lnTo>
                <a:pt x="0" y="58949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C06C553-9661-40DA-8180-4909B510BD85}">
      <dsp:nvSpPr>
        <dsp:cNvPr id="0" name=""/>
        <dsp:cNvSpPr/>
      </dsp:nvSpPr>
      <dsp:spPr>
        <a:xfrm>
          <a:off x="3049812" y="1288282"/>
          <a:ext cx="1857996" cy="589491"/>
        </a:xfrm>
        <a:custGeom>
          <a:avLst/>
          <a:gdLst/>
          <a:ahLst/>
          <a:cxnLst/>
          <a:rect l="0" t="0" r="0" b="0"/>
          <a:pathLst>
            <a:path>
              <a:moveTo>
                <a:pt x="1857996" y="0"/>
              </a:moveTo>
              <a:lnTo>
                <a:pt x="1857996" y="401721"/>
              </a:lnTo>
              <a:lnTo>
                <a:pt x="0" y="401721"/>
              </a:lnTo>
              <a:lnTo>
                <a:pt x="0" y="58949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4424903-795E-423C-A339-A0EB2691F193}">
      <dsp:nvSpPr>
        <dsp:cNvPr id="0" name=""/>
        <dsp:cNvSpPr/>
      </dsp:nvSpPr>
      <dsp:spPr>
        <a:xfrm>
          <a:off x="3894356" y="1198"/>
          <a:ext cx="2026904" cy="128708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352020-20F5-472A-94C3-416B8ACCEBD6}">
      <dsp:nvSpPr>
        <dsp:cNvPr id="0" name=""/>
        <dsp:cNvSpPr/>
      </dsp:nvSpPr>
      <dsp:spPr>
        <a:xfrm>
          <a:off x="4119567" y="215149"/>
          <a:ext cx="2026904" cy="128708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Ректор</a:t>
          </a:r>
          <a:endParaRPr lang="ru-RU" sz="1800" kern="1200" dirty="0"/>
        </a:p>
      </dsp:txBody>
      <dsp:txXfrm>
        <a:off x="4119567" y="215149"/>
        <a:ext cx="2026904" cy="1287084"/>
      </dsp:txXfrm>
    </dsp:sp>
    <dsp:sp modelId="{2F17DAF6-F62C-44D1-AD60-CD12EF576488}">
      <dsp:nvSpPr>
        <dsp:cNvPr id="0" name=""/>
        <dsp:cNvSpPr/>
      </dsp:nvSpPr>
      <dsp:spPr>
        <a:xfrm>
          <a:off x="2036360" y="1877774"/>
          <a:ext cx="2026904" cy="128708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EC9EA50-A21A-4E15-B8BF-873A62FFEF0F}">
      <dsp:nvSpPr>
        <dsp:cNvPr id="0" name=""/>
        <dsp:cNvSpPr/>
      </dsp:nvSpPr>
      <dsp:spPr>
        <a:xfrm>
          <a:off x="2261571" y="2091725"/>
          <a:ext cx="2026904" cy="128708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Проректор по УР</a:t>
          </a:r>
          <a:endParaRPr lang="ru-RU" sz="1800" kern="1200" dirty="0"/>
        </a:p>
      </dsp:txBody>
      <dsp:txXfrm>
        <a:off x="2261571" y="2091725"/>
        <a:ext cx="2026904" cy="1287084"/>
      </dsp:txXfrm>
    </dsp:sp>
    <dsp:sp modelId="{8DC51386-79DD-4B99-8CB1-0DCB7D8122A8}">
      <dsp:nvSpPr>
        <dsp:cNvPr id="0" name=""/>
        <dsp:cNvSpPr/>
      </dsp:nvSpPr>
      <dsp:spPr>
        <a:xfrm>
          <a:off x="797696" y="3754350"/>
          <a:ext cx="2026904" cy="128708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5C3813-19C2-4F78-BC48-7BDBF38BBE8F}">
      <dsp:nvSpPr>
        <dsp:cNvPr id="0" name=""/>
        <dsp:cNvSpPr/>
      </dsp:nvSpPr>
      <dsp:spPr>
        <a:xfrm>
          <a:off x="1022907" y="3968301"/>
          <a:ext cx="2026904" cy="128708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Деканат по работе с иностранными студентами</a:t>
          </a:r>
          <a:endParaRPr lang="ru-RU" sz="1800" kern="1200" dirty="0"/>
        </a:p>
      </dsp:txBody>
      <dsp:txXfrm>
        <a:off x="1022907" y="3968301"/>
        <a:ext cx="2026904" cy="1287084"/>
      </dsp:txXfrm>
    </dsp:sp>
    <dsp:sp modelId="{3C34C8D2-6006-4290-8896-0AFBDA3B801A}">
      <dsp:nvSpPr>
        <dsp:cNvPr id="0" name=""/>
        <dsp:cNvSpPr/>
      </dsp:nvSpPr>
      <dsp:spPr>
        <a:xfrm>
          <a:off x="3275024" y="3754350"/>
          <a:ext cx="2026904" cy="128708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85B37A-7E2F-45A9-B393-B309FC314697}">
      <dsp:nvSpPr>
        <dsp:cNvPr id="0" name=""/>
        <dsp:cNvSpPr/>
      </dsp:nvSpPr>
      <dsp:spPr>
        <a:xfrm>
          <a:off x="3500235" y="3968301"/>
          <a:ext cx="2026904" cy="128708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Центр подготовки и тестирования иностранных граждан  </a:t>
          </a:r>
          <a:endParaRPr lang="ru-RU" sz="1800" kern="1200" dirty="0"/>
        </a:p>
      </dsp:txBody>
      <dsp:txXfrm>
        <a:off x="3500235" y="3968301"/>
        <a:ext cx="2026904" cy="1287084"/>
      </dsp:txXfrm>
    </dsp:sp>
    <dsp:sp modelId="{51FC92FF-CD62-47AF-BD41-4D79F94E9F42}">
      <dsp:nvSpPr>
        <dsp:cNvPr id="0" name=""/>
        <dsp:cNvSpPr/>
      </dsp:nvSpPr>
      <dsp:spPr>
        <a:xfrm>
          <a:off x="5752352" y="1877774"/>
          <a:ext cx="2026904" cy="128708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F55F0C-0AAC-4DCE-8D86-9F1588357C9A}">
      <dsp:nvSpPr>
        <dsp:cNvPr id="0" name=""/>
        <dsp:cNvSpPr/>
      </dsp:nvSpPr>
      <dsp:spPr>
        <a:xfrm>
          <a:off x="5977564" y="2091725"/>
          <a:ext cx="2026904" cy="128708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Проректор по НИР</a:t>
          </a:r>
          <a:endParaRPr lang="ru-RU" sz="1800" kern="1200" dirty="0"/>
        </a:p>
      </dsp:txBody>
      <dsp:txXfrm>
        <a:off x="5977564" y="2091725"/>
        <a:ext cx="2026904" cy="1287084"/>
      </dsp:txXfrm>
    </dsp:sp>
    <dsp:sp modelId="{6C8DFFCE-4DB7-404A-9E46-0AA77ECBDBCF}">
      <dsp:nvSpPr>
        <dsp:cNvPr id="0" name=""/>
        <dsp:cNvSpPr/>
      </dsp:nvSpPr>
      <dsp:spPr>
        <a:xfrm>
          <a:off x="5752352" y="3754350"/>
          <a:ext cx="2026904" cy="128708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361B22-6C5E-4453-A223-D1D577A9FFBB}">
      <dsp:nvSpPr>
        <dsp:cNvPr id="0" name=""/>
        <dsp:cNvSpPr/>
      </dsp:nvSpPr>
      <dsp:spPr>
        <a:xfrm>
          <a:off x="5977564" y="3968301"/>
          <a:ext cx="2026904" cy="128708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Международный отдел</a:t>
          </a:r>
          <a:endParaRPr lang="ru-RU" sz="1800" kern="1200" dirty="0"/>
        </a:p>
      </dsp:txBody>
      <dsp:txXfrm>
        <a:off x="5977564" y="3968301"/>
        <a:ext cx="2026904" cy="1287084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11ADB94-78C4-412A-B372-0EE5AB4C4FEA}">
      <dsp:nvSpPr>
        <dsp:cNvPr id="0" name=""/>
        <dsp:cNvSpPr/>
      </dsp:nvSpPr>
      <dsp:spPr>
        <a:xfrm>
          <a:off x="0" y="1291280"/>
          <a:ext cx="5503839" cy="801568"/>
        </a:xfrm>
        <a:prstGeom prst="rightArrow">
          <a:avLst>
            <a:gd name="adj1" fmla="val 50000"/>
            <a:gd name="adj2" fmla="val 5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254000" bIns="127249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 dirty="0"/>
        </a:p>
      </dsp:txBody>
      <dsp:txXfrm>
        <a:off x="0" y="1291280"/>
        <a:ext cx="5503839" cy="801568"/>
      </dsp:txXfrm>
    </dsp:sp>
    <dsp:sp modelId="{F4DFD17D-F44F-4203-AE89-1D3B3FE50DED}">
      <dsp:nvSpPr>
        <dsp:cNvPr id="0" name=""/>
        <dsp:cNvSpPr/>
      </dsp:nvSpPr>
      <dsp:spPr>
        <a:xfrm>
          <a:off x="0" y="1909405"/>
          <a:ext cx="1695182" cy="154411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Подготовка и тестирование по русскому языку</a:t>
          </a:r>
          <a:endParaRPr lang="ru-RU" sz="1900" kern="1200" dirty="0"/>
        </a:p>
      </dsp:txBody>
      <dsp:txXfrm>
        <a:off x="0" y="1909405"/>
        <a:ext cx="1695182" cy="1544116"/>
      </dsp:txXfrm>
    </dsp:sp>
    <dsp:sp modelId="{DEB029AC-D116-4790-AD45-4650FCAD5DC1}">
      <dsp:nvSpPr>
        <dsp:cNvPr id="0" name=""/>
        <dsp:cNvSpPr/>
      </dsp:nvSpPr>
      <dsp:spPr>
        <a:xfrm>
          <a:off x="1695182" y="1558470"/>
          <a:ext cx="3808656" cy="801568"/>
        </a:xfrm>
        <a:prstGeom prst="rightArrow">
          <a:avLst>
            <a:gd name="adj1" fmla="val 50000"/>
            <a:gd name="adj2" fmla="val 5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254000" bIns="127249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/>
        </a:p>
      </dsp:txBody>
      <dsp:txXfrm>
        <a:off x="1695182" y="1558470"/>
        <a:ext cx="3808656" cy="801568"/>
      </dsp:txXfrm>
    </dsp:sp>
    <dsp:sp modelId="{18DBAFAC-8A9E-4F54-8B7F-7C5D5E89E17A}">
      <dsp:nvSpPr>
        <dsp:cNvPr id="0" name=""/>
        <dsp:cNvSpPr/>
      </dsp:nvSpPr>
      <dsp:spPr>
        <a:xfrm>
          <a:off x="1695182" y="2176595"/>
          <a:ext cx="1695182" cy="154411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Проведение комплексного экзамена для трудовых мигрантов</a:t>
          </a:r>
          <a:endParaRPr lang="ru-RU" sz="1900" kern="1200" dirty="0"/>
        </a:p>
      </dsp:txBody>
      <dsp:txXfrm>
        <a:off x="1695182" y="2176595"/>
        <a:ext cx="1695182" cy="1544116"/>
      </dsp:txXfrm>
    </dsp:sp>
    <dsp:sp modelId="{BCF45A69-D5CA-48D4-B718-73D602F4A32D}">
      <dsp:nvSpPr>
        <dsp:cNvPr id="0" name=""/>
        <dsp:cNvSpPr/>
      </dsp:nvSpPr>
      <dsp:spPr>
        <a:xfrm>
          <a:off x="3390364" y="1825659"/>
          <a:ext cx="2113474" cy="801568"/>
        </a:xfrm>
        <a:prstGeom prst="rightArrow">
          <a:avLst>
            <a:gd name="adj1" fmla="val 50000"/>
            <a:gd name="adj2" fmla="val 5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254000" bIns="127249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 dirty="0"/>
        </a:p>
      </dsp:txBody>
      <dsp:txXfrm>
        <a:off x="3390364" y="1825659"/>
        <a:ext cx="2113474" cy="801568"/>
      </dsp:txXfrm>
    </dsp:sp>
    <dsp:sp modelId="{708B06F7-3A06-4427-9ED0-61177D74F12D}">
      <dsp:nvSpPr>
        <dsp:cNvPr id="0" name=""/>
        <dsp:cNvSpPr/>
      </dsp:nvSpPr>
      <dsp:spPr>
        <a:xfrm>
          <a:off x="3390364" y="2443784"/>
          <a:ext cx="1695182" cy="152151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 dirty="0" smtClean="0"/>
        </a:p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Изучение китайского языка</a:t>
          </a:r>
          <a:endParaRPr lang="ru-RU" sz="1900" kern="1200" dirty="0"/>
        </a:p>
      </dsp:txBody>
      <dsp:txXfrm>
        <a:off x="3390364" y="2443784"/>
        <a:ext cx="1695182" cy="152151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0.86992</cdr:x>
      <cdr:y>0.24206</cdr:y>
    </cdr:from>
    <cdr:to>
      <cdr:x>0.99187</cdr:x>
      <cdr:y>0.30185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7704856" y="1457509"/>
          <a:ext cx="1080120" cy="360040"/>
        </a:xfrm>
        <a:prstGeom xmlns:a="http://schemas.openxmlformats.org/drawingml/2006/main" prst="rect">
          <a:avLst/>
        </a:prstGeom>
        <a:ln xmlns:a="http://schemas.openxmlformats.org/drawingml/2006/main" cmpd="dbl">
          <a:solidFill>
            <a:schemeClr val="tx1"/>
          </a:solidFill>
          <a:prstDash val="solid"/>
        </a:ln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800" dirty="0" err="1" smtClean="0"/>
            <a:t>подфак</a:t>
          </a:r>
          <a:endParaRPr lang="ru-RU" sz="1800" dirty="0"/>
        </a:p>
      </cdr:txBody>
    </cdr:sp>
  </cdr:relSizeAnchor>
  <cdr:relSizeAnchor xmlns:cdr="http://schemas.openxmlformats.org/drawingml/2006/chartDrawing">
    <cdr:from>
      <cdr:x>0.78049</cdr:x>
      <cdr:y>0.62474</cdr:y>
    </cdr:from>
    <cdr:to>
      <cdr:x>0.86992</cdr:x>
      <cdr:y>0.67258</cdr:y>
    </cdr:to>
    <cdr:cxnSp macro="">
      <cdr:nvCxnSpPr>
        <cdr:cNvPr id="4" name="Соединительная линия уступом 3"/>
        <cdr:cNvCxnSpPr/>
      </cdr:nvCxnSpPr>
      <cdr:spPr>
        <a:xfrm xmlns:a="http://schemas.openxmlformats.org/drawingml/2006/main" flipV="1">
          <a:off x="6912768" y="3761765"/>
          <a:ext cx="792088" cy="288032"/>
        </a:xfrm>
        <a:prstGeom xmlns:a="http://schemas.openxmlformats.org/drawingml/2006/main" prst="bentConnector3">
          <a:avLst/>
        </a:prstGeom>
        <a:ln xmlns:a="http://schemas.openxmlformats.org/drawingml/2006/main" w="38100"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0.86992</cdr:x>
      <cdr:y>0.60083</cdr:y>
    </cdr:from>
    <cdr:to>
      <cdr:x>0.99187</cdr:x>
      <cdr:y>0.66062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7704856" y="3617749"/>
          <a:ext cx="1080120" cy="360040"/>
        </a:xfrm>
        <a:prstGeom xmlns:a="http://schemas.openxmlformats.org/drawingml/2006/main" prst="rect">
          <a:avLst/>
        </a:prstGeom>
        <a:ln xmlns:a="http://schemas.openxmlformats.org/drawingml/2006/main" cmpd="dbl">
          <a:solidFill>
            <a:schemeClr val="tx1"/>
          </a:solidFill>
          <a:prstDash val="solid"/>
        </a:ln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800" dirty="0" smtClean="0"/>
            <a:t>студенты</a:t>
          </a:r>
          <a:endParaRPr lang="ru-RU" sz="18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10A0E5-FAC0-4687-8859-C9A8731FADED}" type="datetimeFigureOut">
              <a:rPr lang="ru-RU" smtClean="0"/>
              <a:pPr/>
              <a:t>20.04.2015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5BE76F-D381-4E2B-B4B4-912F6C3EAA3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013639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3D1E5A2-CA98-4637-B3CF-9567390D4725}" type="slidenum">
              <a:rPr lang="ru-RU"/>
              <a:pPr/>
              <a:t>7</a:t>
            </a:fld>
            <a:endParaRPr lang="ru-RU"/>
          </a:p>
        </p:txBody>
      </p:sp>
      <p:sp>
        <p:nvSpPr>
          <p:cNvPr id="24577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 defTabSz="457200">
              <a:defRPr/>
            </a:pPr>
            <a:fld id="{490F387C-1E75-4FCA-A7E4-0D4FD51ADC60}" type="slidenum">
              <a:rPr lang="de-DE" sz="1200">
                <a:latin typeface="+mn-lt"/>
              </a:rPr>
              <a:pPr algn="r" defTabSz="457200">
                <a:defRPr/>
              </a:pPr>
              <a:t>7</a:t>
            </a:fld>
            <a:endParaRPr lang="de-DE" sz="1200">
              <a:latin typeface="+mn-lt"/>
            </a:endParaRPr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1BF3E7B-8666-42DA-BED2-3FD40D47F7A0}" type="slidenum">
              <a:rPr lang="ru-RU" smtClean="0"/>
              <a:pPr>
                <a:defRPr/>
              </a:pPr>
              <a:t>9</a:t>
            </a:fld>
            <a:endParaRPr lang="ru-RU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E366408-CA09-4E7C-83B4-94DF167FBA56}" type="slidenum">
              <a:rPr lang="ru-RU" smtClean="0"/>
              <a:pPr>
                <a:defRPr/>
              </a:pPr>
              <a:t>10</a:t>
            </a:fld>
            <a:endParaRPr lang="ru-RU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6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buFont typeface="Arial" pitchFamily="34" charset="0"/>
              <a:buChar char="•"/>
            </a:pPr>
            <a:endParaRPr lang="ru-RU" dirty="0" smtClean="0"/>
          </a:p>
        </p:txBody>
      </p:sp>
      <p:sp>
        <p:nvSpPr>
          <p:cNvPr id="36867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5612869-322C-448F-B6D4-5146DC26543A}" type="slidenum">
              <a:rPr lang="ru-RU" smtClean="0"/>
              <a:pPr/>
              <a:t>14</a:t>
            </a:fld>
            <a:endParaRPr lang="ru-RU" smtClean="0"/>
          </a:p>
        </p:txBody>
      </p:sp>
    </p:spTree>
    <p:extLst>
      <p:ext uri="{BB962C8B-B14F-4D97-AF65-F5344CB8AC3E}">
        <p14:creationId xmlns="" xmlns:p14="http://schemas.microsoft.com/office/powerpoint/2010/main" val="42104771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946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F47A195-06FA-4811-8D56-3FCD02FC4063}" type="slidenum">
              <a:rPr lang="de-DE" altLang="ru-RU" smtClean="0">
                <a:latin typeface="Calibri" pitchFamily="34" charset="0"/>
                <a:cs typeface="Tahoma" pitchFamily="34" charset="0"/>
              </a:rPr>
              <a:pPr/>
              <a:t>16</a:t>
            </a:fld>
            <a:endParaRPr lang="de-DE" altLang="ru-RU" smtClean="0">
              <a:latin typeface="Calibri" pitchFamily="34" charset="0"/>
              <a:cs typeface="Tahoma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0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17411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1D5C3ED-8FC3-48F6-BA12-9A748EB6313E}" type="slidenum">
              <a:rPr lang="ru-RU" smtClean="0">
                <a:cs typeface="Arial" charset="0"/>
              </a:rPr>
              <a:pPr/>
              <a:t>41</a:t>
            </a:fld>
            <a:endParaRPr lang="ru-RU" smtClean="0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15D23-B8E4-47B3-8F96-E3CB1D5C3DFF}" type="datetimeFigureOut">
              <a:rPr lang="ru-RU" smtClean="0"/>
              <a:pPr/>
              <a:t>20.04.2015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21886-475F-4712-B76E-84FF6A3FAC2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15D23-B8E4-47B3-8F96-E3CB1D5C3DFF}" type="datetimeFigureOut">
              <a:rPr lang="ru-RU" smtClean="0"/>
              <a:pPr/>
              <a:t>20.04.2015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21886-475F-4712-B76E-84FF6A3FAC2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15D23-B8E4-47B3-8F96-E3CB1D5C3DFF}" type="datetimeFigureOut">
              <a:rPr lang="ru-RU" smtClean="0"/>
              <a:pPr/>
              <a:t>20.04.2015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21886-475F-4712-B76E-84FF6A3FAC2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9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E7A483-FC64-4841-A10B-3692CA3A68D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over dir="r"/>
    <p:sndAc>
      <p:stSnd>
        <p:snd r:embed="rId1" name="camera.wav"/>
      </p:stSnd>
    </p:sndAc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D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 rot="10800000">
            <a:off x="0" y="6425952"/>
            <a:ext cx="9144000" cy="432048"/>
          </a:xfrm>
          <a:prstGeom prst="rect">
            <a:avLst/>
          </a:prstGeom>
          <a:blipFill>
            <a:blip r:embed="rId2" cstate="email"/>
            <a:tile tx="0" ty="0" sx="100000" sy="100000" flip="none" algn="tl"/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Прямоугольник 2"/>
          <p:cNvSpPr/>
          <p:nvPr userDrawn="1"/>
        </p:nvSpPr>
        <p:spPr>
          <a:xfrm>
            <a:off x="1116012" y="44624"/>
            <a:ext cx="8027987" cy="648072"/>
          </a:xfrm>
          <a:prstGeom prst="rect">
            <a:avLst/>
          </a:prstGeom>
          <a:blipFill>
            <a:blip r:embed="rId2" cstate="email"/>
            <a:tile tx="0" ty="0" sx="100000" sy="100000" flip="none" algn="tl"/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" name="TextBox 9"/>
          <p:cNvSpPr txBox="1">
            <a:spLocks noChangeArrowheads="1"/>
          </p:cNvSpPr>
          <p:nvPr userDrawn="1"/>
        </p:nvSpPr>
        <p:spPr bwMode="auto">
          <a:xfrm>
            <a:off x="1403350" y="188913"/>
            <a:ext cx="6913563" cy="27622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eaLnBrk="1" hangingPunct="1">
              <a:defRPr/>
            </a:pPr>
            <a:r>
              <a:rPr lang="ru-RU" sz="1200" b="1" dirty="0">
                <a:solidFill>
                  <a:srgbClr val="17375E"/>
                </a:solidFill>
                <a:latin typeface="Century Gothic" pitchFamily="34" charset="0"/>
                <a:cs typeface="Tahoma" pitchFamily="34" charset="0"/>
              </a:rPr>
              <a:t>Министерство образования и науки Российской Федерации</a:t>
            </a:r>
          </a:p>
        </p:txBody>
      </p:sp>
      <p:pic>
        <p:nvPicPr>
          <p:cNvPr id="5" name="Picture 2" descr="F:\УКРАШЕНИЯ , ЗАСТАВКИ и ФОНОВЫЕ РИСУНКИ\Украшения\Все для украшения рабошего стола\Icon\crystal-project-png-crystalxp.net-en-4538\256x256\actions\webexport.png"/>
          <p:cNvPicPr>
            <a:picLocks noChangeAspect="1" noChangeArrowheads="1"/>
          </p:cNvPicPr>
          <p:nvPr userDrawn="1"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0"/>
            <a:ext cx="1042988" cy="1125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7010400" y="6492875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C17206-257E-4480-9A48-BC592175346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F6916-6FBF-43D6-9B26-FCB802F74E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20.04.2015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15534-942A-41DB-AC8D-D00BAB99B5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278641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F6916-6FBF-43D6-9B26-FCB802F74E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20.04.2015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15534-942A-41DB-AC8D-D00BAB99B5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566360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F6916-6FBF-43D6-9B26-FCB802F74E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20.04.2015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15534-942A-41DB-AC8D-D00BAB99B5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007904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F6916-6FBF-43D6-9B26-FCB802F74E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20.04.2015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15534-942A-41DB-AC8D-D00BAB99B5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934328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F6916-6FBF-43D6-9B26-FCB802F74E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20.04.2015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15534-942A-41DB-AC8D-D00BAB99B5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702465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F6916-6FBF-43D6-9B26-FCB802F74E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20.04.2015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15534-942A-41DB-AC8D-D00BAB99B5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877482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15D23-B8E4-47B3-8F96-E3CB1D5C3DFF}" type="datetimeFigureOut">
              <a:rPr lang="ru-RU" smtClean="0"/>
              <a:pPr/>
              <a:t>20.04.2015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21886-475F-4712-B76E-84FF6A3FAC2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F6916-6FBF-43D6-9B26-FCB802F74E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20.04.2015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15534-942A-41DB-AC8D-D00BAB99B5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675923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F6916-6FBF-43D6-9B26-FCB802F74E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20.04.2015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15534-942A-41DB-AC8D-D00BAB99B5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631648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F6916-6FBF-43D6-9B26-FCB802F74E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20.04.2015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15534-942A-41DB-AC8D-D00BAB99B5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928840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F6916-6FBF-43D6-9B26-FCB802F74E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20.04.2015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15534-942A-41DB-AC8D-D00BAB99B5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784620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F6916-6FBF-43D6-9B26-FCB802F74E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20.04.2015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15534-942A-41DB-AC8D-D00BAB99B5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511235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30725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EA2F6B99-0C7B-448E-9B7F-6AF09AFEDED5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598579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9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E7A483-FC64-4841-A10B-3692CA3A68D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38731463"/>
      </p:ext>
    </p:extLst>
  </p:cSld>
  <p:clrMapOvr>
    <a:masterClrMapping/>
  </p:clrMapOvr>
  <p:transition spd="med">
    <p:cover dir="r"/>
    <p:sndAc>
      <p:stSnd>
        <p:snd r:embed="rId1" name="camera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15D23-B8E4-47B3-8F96-E3CB1D5C3DFF}" type="datetimeFigureOut">
              <a:rPr lang="ru-RU" smtClean="0"/>
              <a:pPr/>
              <a:t>20.04.2015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21886-475F-4712-B76E-84FF6A3FAC2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15D23-B8E4-47B3-8F96-E3CB1D5C3DFF}" type="datetimeFigureOut">
              <a:rPr lang="ru-RU" smtClean="0"/>
              <a:pPr/>
              <a:t>20.04.2015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21886-475F-4712-B76E-84FF6A3FAC2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15D23-B8E4-47B3-8F96-E3CB1D5C3DFF}" type="datetimeFigureOut">
              <a:rPr lang="ru-RU" smtClean="0"/>
              <a:pPr/>
              <a:t>20.04.2015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21886-475F-4712-B76E-84FF6A3FAC2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15D23-B8E4-47B3-8F96-E3CB1D5C3DFF}" type="datetimeFigureOut">
              <a:rPr lang="ru-RU" smtClean="0"/>
              <a:pPr/>
              <a:t>20.04.2015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21886-475F-4712-B76E-84FF6A3FAC2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15D23-B8E4-47B3-8F96-E3CB1D5C3DFF}" type="datetimeFigureOut">
              <a:rPr lang="ru-RU" smtClean="0"/>
              <a:pPr/>
              <a:t>20.04.2015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21886-475F-4712-B76E-84FF6A3FAC2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15D23-B8E4-47B3-8F96-E3CB1D5C3DFF}" type="datetimeFigureOut">
              <a:rPr lang="ru-RU" smtClean="0"/>
              <a:pPr/>
              <a:t>20.04.2015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21886-475F-4712-B76E-84FF6A3FAC2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15D23-B8E4-47B3-8F96-E3CB1D5C3DFF}" type="datetimeFigureOut">
              <a:rPr lang="ru-RU" smtClean="0"/>
              <a:pPr/>
              <a:t>20.04.2015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21886-475F-4712-B76E-84FF6A3FAC2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515D23-B8E4-47B3-8F96-E3CB1D5C3DFF}" type="datetimeFigureOut">
              <a:rPr lang="ru-RU" smtClean="0"/>
              <a:pPr/>
              <a:t>20.04.2015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C21886-475F-4712-B76E-84FF6A3FAC2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8F6916-6FBF-43D6-9B26-FCB802F74E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20.04.2015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C15534-942A-41DB-AC8D-D00BAB99B5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30378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e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Relationship Id="rId5" Type="http://schemas.openxmlformats.org/officeDocument/2006/relationships/audio" Target="../media/audio11.wav"/><Relationship Id="rId4" Type="http://schemas.openxmlformats.org/officeDocument/2006/relationships/image" Target="../media/image41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hyperlink" Target="http://incorvuz.ru/index/0-1" TargetMode="External"/><Relationship Id="rId1" Type="http://schemas.openxmlformats.org/officeDocument/2006/relationships/slideLayout" Target="../slideLayouts/slideLayout1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hyperlink" Target="http://ric.krorm.ru/obuchenie-v-rossii-2015/" TargetMode="Externa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5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2492896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О перспективах развития международной образовательной деятельности ИГХТУ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123728" y="4509120"/>
            <a:ext cx="6400800" cy="1752600"/>
          </a:xfrm>
        </p:spPr>
        <p:txBody>
          <a:bodyPr/>
          <a:lstStyle/>
          <a:p>
            <a:r>
              <a:rPr lang="ru-RU" sz="2400" dirty="0" smtClean="0">
                <a:solidFill>
                  <a:schemeClr val="tx1"/>
                </a:solidFill>
              </a:rPr>
              <a:t>Докладчик</a:t>
            </a:r>
            <a:r>
              <a:rPr lang="en-US" sz="2400" dirty="0" smtClean="0">
                <a:solidFill>
                  <a:schemeClr val="tx1"/>
                </a:solidFill>
              </a:rPr>
              <a:t>: </a:t>
            </a:r>
            <a:r>
              <a:rPr lang="ru-RU" sz="2400" dirty="0" smtClean="0">
                <a:solidFill>
                  <a:schemeClr val="tx1"/>
                </a:solidFill>
              </a:rPr>
              <a:t>М.Ф. Бутман </a:t>
            </a:r>
            <a:endParaRPr lang="ru-RU" dirty="0" smtClean="0">
              <a:solidFill>
                <a:schemeClr val="tx1"/>
              </a:solidFill>
            </a:endParaRPr>
          </a:p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2771800" y="6165304"/>
            <a:ext cx="432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Ученый совет ИГХТУ,  20 апреля 2015 г.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9" y="116632"/>
            <a:ext cx="2477370" cy="1949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4C46A01-9C5F-4F6B-9A1F-0A321673DDB0}" type="slidenum">
              <a:rPr lang="ru-RU" smtClean="0"/>
              <a:pPr>
                <a:defRPr/>
              </a:pPr>
              <a:t>10</a:t>
            </a:fld>
            <a:endParaRPr lang="ru-RU" dirty="0"/>
          </a:p>
        </p:txBody>
      </p:sp>
      <p:pic>
        <p:nvPicPr>
          <p:cNvPr id="8195" name="Picture 2" descr="http://xn--80abucjiibhv9a.xn--p1ai/static/img/3101.png"/>
          <p:cNvPicPr>
            <a:picLocks noChangeAspect="1" noChangeArrowheads="1"/>
          </p:cNvPicPr>
          <p:nvPr/>
        </p:nvPicPr>
        <p:blipFill>
          <a:blip r:embed="rId3" cstate="email">
            <a:lum bright="58000" contrast="6000"/>
            <a:grayscl/>
          </a:blip>
          <a:srcRect/>
          <a:stretch>
            <a:fillRect/>
          </a:stretch>
        </p:blipFill>
        <p:spPr bwMode="auto">
          <a:xfrm>
            <a:off x="1042988" y="692150"/>
            <a:ext cx="7740650" cy="5808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116013" y="1700213"/>
            <a:ext cx="7056437" cy="3785652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srgbClr val="002060"/>
                </a:solidFill>
                <a:latin typeface="Arial Black" pitchFamily="34" charset="0"/>
                <a:cs typeface="Arial" charset="0"/>
              </a:rPr>
              <a:t>Стратегическая цель </a:t>
            </a:r>
          </a:p>
          <a:p>
            <a:pPr algn="ctr">
              <a:defRPr/>
            </a:pPr>
            <a:r>
              <a:rPr lang="ru-RU" sz="2400" b="1" dirty="0">
                <a:solidFill>
                  <a:srgbClr val="002060"/>
                </a:solidFill>
                <a:latin typeface="Arial Black" pitchFamily="34" charset="0"/>
                <a:cs typeface="Arial" charset="0"/>
              </a:rPr>
              <a:t>международной деятельности  Минобрнауки России:</a:t>
            </a:r>
          </a:p>
          <a:p>
            <a:pPr algn="ctr">
              <a:defRPr/>
            </a:pPr>
            <a:endParaRPr lang="ru-RU" sz="2400" b="1" dirty="0">
              <a:latin typeface="Arial Black" pitchFamily="34" charset="0"/>
              <a:cs typeface="Arial" charset="0"/>
            </a:endParaRPr>
          </a:p>
          <a:p>
            <a:pPr algn="ctr">
              <a:defRPr/>
            </a:pPr>
            <a:r>
              <a:rPr lang="ru-RU" sz="2400" b="1" dirty="0">
                <a:latin typeface="Arial Black" pitchFamily="34" charset="0"/>
                <a:cs typeface="Arial" charset="0"/>
              </a:rPr>
              <a:t> </a:t>
            </a:r>
            <a:r>
              <a:rPr lang="ru-RU" sz="2400" b="1" dirty="0">
                <a:solidFill>
                  <a:srgbClr val="FF0000"/>
                </a:solidFill>
                <a:latin typeface="Arial Black" pitchFamily="34" charset="0"/>
              </a:rPr>
              <a:t>Обеспечение </a:t>
            </a:r>
          </a:p>
          <a:p>
            <a:pPr algn="ctr">
              <a:defRPr/>
            </a:pPr>
            <a:r>
              <a:rPr lang="ru-RU" sz="2400" b="1" dirty="0">
                <a:solidFill>
                  <a:srgbClr val="FF0000"/>
                </a:solidFill>
                <a:latin typeface="Arial Black" pitchFamily="34" charset="0"/>
              </a:rPr>
              <a:t>конкурентоспособности </a:t>
            </a:r>
          </a:p>
          <a:p>
            <a:pPr algn="ctr">
              <a:defRPr/>
            </a:pPr>
            <a:r>
              <a:rPr lang="ru-RU" sz="2400" b="1" dirty="0">
                <a:solidFill>
                  <a:srgbClr val="FF0000"/>
                </a:solidFill>
                <a:latin typeface="Arial Black" pitchFamily="34" charset="0"/>
              </a:rPr>
              <a:t>Российской Федерации </a:t>
            </a:r>
          </a:p>
          <a:p>
            <a:pPr algn="ctr">
              <a:defRPr/>
            </a:pPr>
            <a:r>
              <a:rPr lang="ru-RU" sz="2400" b="1" dirty="0">
                <a:solidFill>
                  <a:srgbClr val="FF0000"/>
                </a:solidFill>
                <a:latin typeface="Arial Black" pitchFamily="34" charset="0"/>
              </a:rPr>
              <a:t>в мировом </a:t>
            </a:r>
          </a:p>
          <a:p>
            <a:pPr algn="ctr">
              <a:defRPr/>
            </a:pPr>
            <a:r>
              <a:rPr lang="ru-RU" sz="2400" b="1" dirty="0">
                <a:solidFill>
                  <a:srgbClr val="FF0000"/>
                </a:solidFill>
                <a:latin typeface="Arial Black" pitchFamily="34" charset="0"/>
              </a:rPr>
              <a:t>научно-образовательном </a:t>
            </a:r>
            <a:r>
              <a:rPr lang="ru-RU" sz="2400" b="1" dirty="0" smtClean="0">
                <a:solidFill>
                  <a:srgbClr val="FF0000"/>
                </a:solidFill>
                <a:latin typeface="Arial Black" pitchFamily="34" charset="0"/>
              </a:rPr>
              <a:t>пространстве</a:t>
            </a:r>
          </a:p>
          <a:p>
            <a:pPr algn="ctr">
              <a:defRPr/>
            </a:pPr>
            <a:endParaRPr lang="ru-RU" sz="2400" b="1" dirty="0" smtClean="0">
              <a:solidFill>
                <a:srgbClr val="FF0000"/>
              </a:solidFill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Заголовок 1"/>
          <p:cNvSpPr>
            <a:spLocks noGrp="1"/>
          </p:cNvSpPr>
          <p:nvPr>
            <p:ph type="title"/>
          </p:nvPr>
        </p:nvSpPr>
        <p:spPr>
          <a:xfrm>
            <a:off x="1115616" y="0"/>
            <a:ext cx="8152457" cy="981075"/>
          </a:xfrm>
        </p:spPr>
        <p:txBody>
          <a:bodyPr/>
          <a:lstStyle/>
          <a:p>
            <a:pPr eaLnBrk="1" hangingPunct="1"/>
            <a:r>
              <a:rPr lang="ru-RU" altLang="ru-RU" sz="2800" b="1" dirty="0" smtClean="0">
                <a:solidFill>
                  <a:srgbClr val="164C6C"/>
                </a:solidFill>
              </a:rPr>
              <a:t>Продвижение российского образования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179388" y="1527175"/>
            <a:ext cx="8713787" cy="5141913"/>
          </a:xfrm>
        </p:spPr>
        <p:txBody>
          <a:bodyPr>
            <a:normAutofit fontScale="77500" lnSpcReduction="20000"/>
          </a:bodyPr>
          <a:lstStyle/>
          <a:p>
            <a:pPr marL="274320" indent="-274320" algn="ctr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2400" b="1" dirty="0" smtClean="0"/>
              <a:t>Концепция продвижения российского образования </a:t>
            </a:r>
            <a:r>
              <a:rPr lang="ru-RU" sz="2400" dirty="0" smtClean="0"/>
              <a:t>на базе представительств Россотрудничества за рубежом</a:t>
            </a:r>
          </a:p>
          <a:p>
            <a:pPr marL="274320" indent="-274320" algn="ctr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2400" dirty="0" smtClean="0"/>
              <a:t>(Утверждена Министром иностранных дел Российской Федерации </a:t>
            </a:r>
            <a:br>
              <a:rPr lang="ru-RU" sz="2400" dirty="0" smtClean="0"/>
            </a:br>
            <a:r>
              <a:rPr lang="ru-RU" sz="2400" dirty="0" smtClean="0"/>
              <a:t>С.В. Лавровым 27 марта 2014 г.)</a:t>
            </a:r>
          </a:p>
          <a:p>
            <a:pPr marL="274320" indent="-274320" algn="ctr" eaLnBrk="1" fontAlgn="auto" hangingPunct="1"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ru-RU" sz="2400" dirty="0" smtClean="0">
                <a:solidFill>
                  <a:srgbClr val="FF0000"/>
                </a:solidFill>
              </a:rPr>
              <a:t>Единственный официальный документ, систематизирующий деятельность </a:t>
            </a:r>
            <a:br>
              <a:rPr lang="ru-RU" sz="2400" dirty="0" smtClean="0">
                <a:solidFill>
                  <a:srgbClr val="FF0000"/>
                </a:solidFill>
              </a:rPr>
            </a:br>
            <a:r>
              <a:rPr lang="ru-RU" sz="2400" dirty="0" smtClean="0">
                <a:solidFill>
                  <a:srgbClr val="FF0000"/>
                </a:solidFill>
              </a:rPr>
              <a:t>по экспорту российского образования</a:t>
            </a:r>
          </a:p>
          <a:p>
            <a:pPr marL="274320" indent="-274320" algn="ctr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2400" dirty="0" smtClean="0"/>
              <a:t>Цели: 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ru-RU" sz="2400" b="1" dirty="0" smtClean="0"/>
              <a:t>преодоление информационного вакуума </a:t>
            </a:r>
            <a:r>
              <a:rPr lang="ru-RU" sz="2400" dirty="0" smtClean="0"/>
              <a:t>о возможностях получения российского образования, в т. ч. за счет средств федерального бюджета;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ru-RU" sz="2400" dirty="0" smtClean="0"/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ru-RU" sz="2400" dirty="0" smtClean="0"/>
              <a:t>налаживание </a:t>
            </a:r>
            <a:r>
              <a:rPr lang="ru-RU" sz="2400" b="1" dirty="0" smtClean="0"/>
              <a:t>системной работы по информационно - координационному сопровождению </a:t>
            </a:r>
            <a:r>
              <a:rPr lang="ru-RU" sz="2400" dirty="0" smtClean="0"/>
              <a:t>деятельности вузов  по развитию международных связей;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ru-RU" sz="2400" dirty="0" smtClean="0"/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ru-RU" sz="2400" dirty="0" smtClean="0"/>
              <a:t>определение </a:t>
            </a:r>
            <a:r>
              <a:rPr lang="ru-RU" sz="2400" b="1" dirty="0" smtClean="0"/>
              <a:t>системы эффективных мер </a:t>
            </a:r>
            <a:r>
              <a:rPr lang="ru-RU" sz="2400" dirty="0" smtClean="0"/>
              <a:t>по продвижению российского высшего образования;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ru-RU" sz="2400" dirty="0" smtClean="0"/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ru-RU" sz="2400" dirty="0" smtClean="0"/>
              <a:t>содействие в </a:t>
            </a:r>
            <a:r>
              <a:rPr lang="ru-RU" sz="2400" b="1" dirty="0" smtClean="0"/>
              <a:t>создании условий и возможностей для успешной социализации и эффективной самореализации </a:t>
            </a:r>
            <a:r>
              <a:rPr lang="ru-RU" sz="2400" dirty="0" smtClean="0"/>
              <a:t>иностранных граждан, обучающихся в России, их приобщения к культуре народов России.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ru-RU" sz="2600" b="1" dirty="0" smtClean="0"/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ru-RU" sz="2400" dirty="0" smtClean="0"/>
          </a:p>
        </p:txBody>
      </p:sp>
      <p:pic>
        <p:nvPicPr>
          <p:cNvPr id="4" name="Picture 2" descr="http://www.mosds.ru/upload/iblock/016/rgqazclwioqyvalormkocc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" y="57914"/>
            <a:ext cx="1547663" cy="1426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Rectangle 3"/>
          <p:cNvSpPr>
            <a:spLocks noChangeArrowheads="1"/>
          </p:cNvSpPr>
          <p:nvPr/>
        </p:nvSpPr>
        <p:spPr bwMode="auto">
          <a:xfrm>
            <a:off x="0" y="-2412"/>
            <a:ext cx="9144000" cy="1154162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b="1" u="sng" dirty="0" smtClean="0">
                <a:solidFill>
                  <a:schemeClr val="bg1"/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Российские университеты в мировом</a:t>
            </a:r>
            <a:r>
              <a:rPr lang="ru-RU" sz="1200" b="1" u="sng" dirty="0" smtClean="0">
                <a:solidFill>
                  <a:schemeClr val="bg1"/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b="1" u="sng" dirty="0" smtClean="0">
                <a:solidFill>
                  <a:schemeClr val="bg1"/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образовательном пространстве</a:t>
            </a:r>
            <a:endParaRPr lang="ru-RU" sz="10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Выдержки из Постановления X съезда Российского Союза ректоров </a:t>
            </a:r>
            <a:b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(Москва, 30 октября 2014 г.)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7504" y="1268760"/>
            <a:ext cx="856895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«…Глобальный характер современного Образовательного пространства ставит задачу </a:t>
            </a:r>
            <a:r>
              <a:rPr lang="ru-RU" sz="1400" u="sng" dirty="0" smtClean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повышения международной конкурентоспособности системы российского высшего образования</a:t>
            </a:r>
            <a:r>
              <a:rPr lang="ru-RU" sz="1400" dirty="0" smtClean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.  </a:t>
            </a:r>
            <a:endParaRPr lang="ru-RU" sz="600" dirty="0" smtClean="0"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Важными шагами на этом пути являются развитие и углубление международных связей, международного научного сотрудничества, участия студентов и представителей академического сообщества в международных научно-исследовательских и образовательных программах, повышение уровня международной академической мобильности российских студентов и научно-педагогического сообщества.</a:t>
            </a:r>
            <a:endParaRPr lang="ru-RU" sz="600" dirty="0" smtClean="0"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ru-RU" sz="1400" dirty="0" smtClean="0">
              <a:solidFill>
                <a:srgbClr val="000000"/>
              </a:solidFill>
              <a:latin typeface="Arial" pitchFamily="34" charset="0"/>
              <a:ea typeface="Calibri" pitchFamily="34" charset="0"/>
              <a:cs typeface="Times New Roman" pitchFamily="18" charset="0"/>
            </a:endParaRPr>
          </a:p>
          <a:p>
            <a:pPr lvl="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Сегодня все более высокие требования предъявляются к владению </a:t>
            </a:r>
            <a:r>
              <a:rPr lang="ru-RU" sz="1400" u="sng" dirty="0" smtClean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иностранными языками </a:t>
            </a:r>
            <a:r>
              <a:rPr lang="ru-RU" sz="1400" dirty="0" smtClean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(в первую очередь, английским), что ставит задачу совершенствования языковых компетенций членов академического сообщества и обучающихся, а также внедрение в учебный процесс образовательных программ на иностранных языках.</a:t>
            </a:r>
            <a:endParaRPr lang="ru-RU" sz="600" dirty="0" smtClean="0"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ru-RU" sz="1400" dirty="0" smtClean="0">
              <a:solidFill>
                <a:srgbClr val="000000"/>
              </a:solidFill>
              <a:latin typeface="Arial" pitchFamily="34" charset="0"/>
              <a:ea typeface="Calibri" pitchFamily="34" charset="0"/>
              <a:cs typeface="Times New Roman" pitchFamily="18" charset="0"/>
            </a:endParaRPr>
          </a:p>
          <a:p>
            <a:pPr lvl="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Необходимым шагом в направлении повышения международной конкурентоспособности российского высшего образования является </a:t>
            </a:r>
            <a:r>
              <a:rPr lang="ru-RU" sz="1400" u="sng" dirty="0" smtClean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экспорт высококачественных отечественных образовательных услуг</a:t>
            </a:r>
            <a:r>
              <a:rPr lang="ru-RU" sz="1400" dirty="0" smtClean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.»</a:t>
            </a:r>
            <a:endParaRPr lang="ru-RU" sz="2400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-29184"/>
            <a:ext cx="8496944" cy="75713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Общая численность иностранных граждан и соотечественников, </a:t>
            </a:r>
          </a:p>
          <a:p>
            <a:r>
              <a:rPr lang="ru-RU" dirty="0" smtClean="0"/>
              <a:t>обучающихся по очной и заочной формам в 797 российских государственных и </a:t>
            </a:r>
          </a:p>
          <a:p>
            <a:r>
              <a:rPr lang="ru-RU" dirty="0" smtClean="0"/>
              <a:t>негосударственных вузах, их филиалах и других подразделениях на территории</a:t>
            </a:r>
            <a:r>
              <a:rPr lang="en-US" dirty="0" smtClean="0"/>
              <a:t> </a:t>
            </a:r>
            <a:r>
              <a:rPr lang="ru-RU" dirty="0" smtClean="0"/>
              <a:t>России и за рубежом, достигла в 2012 году более 260 тысяч человек, в том числе за счет средств федерального бюджета –</a:t>
            </a:r>
            <a:r>
              <a:rPr lang="en-US" dirty="0" smtClean="0"/>
              <a:t> </a:t>
            </a:r>
            <a:r>
              <a:rPr lang="ru-RU" dirty="0" smtClean="0"/>
              <a:t> 40 тыс.</a:t>
            </a:r>
            <a:r>
              <a:rPr lang="en-US" dirty="0" smtClean="0"/>
              <a:t> </a:t>
            </a:r>
            <a:r>
              <a:rPr lang="ru-RU" dirty="0" smtClean="0"/>
              <a:t>человек.</a:t>
            </a:r>
            <a:endParaRPr lang="en-US" dirty="0" smtClean="0"/>
          </a:p>
          <a:p>
            <a:endParaRPr lang="en-US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Поручение Правительства Российской Федерации от 29 октября 2010 г. </a:t>
            </a:r>
            <a:r>
              <a:rPr lang="ru-RU" dirty="0" err="1" smtClean="0"/>
              <a:t>No</a:t>
            </a:r>
            <a:r>
              <a:rPr lang="ru-RU" dirty="0" smtClean="0"/>
              <a:t> ВВ</a:t>
            </a:r>
          </a:p>
          <a:p>
            <a:r>
              <a:rPr lang="ru-RU" dirty="0" smtClean="0"/>
              <a:t>-</a:t>
            </a:r>
            <a:r>
              <a:rPr lang="en-US" dirty="0" smtClean="0"/>
              <a:t> </a:t>
            </a:r>
            <a:r>
              <a:rPr lang="ru-RU" dirty="0" smtClean="0"/>
              <a:t>П8</a:t>
            </a:r>
            <a:r>
              <a:rPr lang="en-US" dirty="0" smtClean="0"/>
              <a:t> </a:t>
            </a:r>
            <a:r>
              <a:rPr lang="ru-RU" dirty="0" smtClean="0"/>
              <a:t>–</a:t>
            </a:r>
            <a:r>
              <a:rPr lang="en-US" dirty="0" smtClean="0"/>
              <a:t> </a:t>
            </a:r>
            <a:r>
              <a:rPr lang="ru-RU" dirty="0" smtClean="0"/>
              <a:t>7403 по предоставлению 50 ведущим университетам, </a:t>
            </a:r>
          </a:p>
          <a:p>
            <a:r>
              <a:rPr lang="ru-RU" dirty="0" smtClean="0"/>
              <a:t>внедряющим инновационные</a:t>
            </a:r>
            <a:r>
              <a:rPr lang="en-US" dirty="0" smtClean="0"/>
              <a:t> </a:t>
            </a:r>
            <a:r>
              <a:rPr lang="ru-RU" dirty="0" smtClean="0"/>
              <a:t>образовательные программы,</a:t>
            </a:r>
            <a:r>
              <a:rPr lang="en-US" dirty="0" smtClean="0"/>
              <a:t> </a:t>
            </a:r>
            <a:r>
              <a:rPr lang="ru-RU" dirty="0" smtClean="0"/>
              <a:t>преимущественного</a:t>
            </a:r>
            <a:r>
              <a:rPr lang="en-US" dirty="0" smtClean="0"/>
              <a:t> </a:t>
            </a:r>
            <a:r>
              <a:rPr lang="ru-RU" dirty="0" smtClean="0"/>
              <a:t>права на прием иностранных граждан и соотечественников, проживающих за</a:t>
            </a:r>
            <a:r>
              <a:rPr lang="en-US" dirty="0" smtClean="0"/>
              <a:t> </a:t>
            </a:r>
            <a:r>
              <a:rPr lang="ru-RU" dirty="0" smtClean="0"/>
              <a:t>рубежом, в пределах квоты, определенной постановлением Правительства </a:t>
            </a:r>
          </a:p>
          <a:p>
            <a:r>
              <a:rPr lang="ru-RU" dirty="0" smtClean="0"/>
              <a:t>Российской Федерации.</a:t>
            </a:r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347946" y="1628800"/>
            <a:ext cx="6248391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56830028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ext Box 3"/>
          <p:cNvSpPr txBox="1">
            <a:spLocks noChangeArrowheads="1"/>
          </p:cNvSpPr>
          <p:nvPr/>
        </p:nvSpPr>
        <p:spPr bwMode="auto">
          <a:xfrm>
            <a:off x="5508625" y="1546721"/>
            <a:ext cx="7921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 sz="2400">
              <a:latin typeface="Times New Roman" pitchFamily="18" charset="0"/>
            </a:endParaRPr>
          </a:p>
        </p:txBody>
      </p:sp>
      <p:sp>
        <p:nvSpPr>
          <p:cNvPr id="35845" name="Rectangle 7"/>
          <p:cNvSpPr>
            <a:spLocks noChangeArrowheads="1"/>
          </p:cNvSpPr>
          <p:nvPr/>
        </p:nvSpPr>
        <p:spPr bwMode="auto">
          <a:xfrm>
            <a:off x="0" y="0"/>
            <a:ext cx="9144000" cy="404813"/>
          </a:xfrm>
          <a:prstGeom prst="rect">
            <a:avLst/>
          </a:prstGeom>
          <a:gradFill rotWithShape="1">
            <a:gsLst>
              <a:gs pos="0">
                <a:srgbClr val="99CCFF"/>
              </a:gs>
              <a:gs pos="100000">
                <a:srgbClr val="EEECFF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ru-RU" b="1">
              <a:solidFill>
                <a:srgbClr val="333399"/>
              </a:solidFill>
            </a:endParaRPr>
          </a:p>
        </p:txBody>
      </p:sp>
      <p:sp>
        <p:nvSpPr>
          <p:cNvPr id="16391" name="Rectangle 9"/>
          <p:cNvSpPr>
            <a:spLocks noChangeArrowheads="1"/>
          </p:cNvSpPr>
          <p:nvPr/>
        </p:nvSpPr>
        <p:spPr bwMode="auto">
          <a:xfrm>
            <a:off x="0" y="764704"/>
            <a:ext cx="9144000" cy="62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ru-RU" sz="2000" b="1" dirty="0" smtClean="0">
                <a:solidFill>
                  <a:srgbClr val="FF0000"/>
                </a:solidFill>
              </a:rPr>
              <a:t>Основные и дополнительные показатели конкурентоспособности:</a:t>
            </a:r>
            <a:endParaRPr lang="ru-RU" sz="2000" dirty="0">
              <a:solidFill>
                <a:srgbClr val="FF0000"/>
              </a:solidFill>
            </a:endParaRPr>
          </a:p>
        </p:txBody>
      </p:sp>
      <p:sp>
        <p:nvSpPr>
          <p:cNvPr id="16392" name="Rectangle 10"/>
          <p:cNvSpPr>
            <a:spLocks noChangeArrowheads="1"/>
          </p:cNvSpPr>
          <p:nvPr/>
        </p:nvSpPr>
        <p:spPr bwMode="auto">
          <a:xfrm>
            <a:off x="0" y="1484784"/>
            <a:ext cx="9144000" cy="55439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514350" indent="-514350">
              <a:spcBef>
                <a:spcPts val="600"/>
              </a:spcBef>
              <a:spcAft>
                <a:spcPts val="600"/>
              </a:spcAft>
            </a:pPr>
            <a:endParaRPr lang="ru-RU" sz="1600" dirty="0" smtClean="0"/>
          </a:p>
        </p:txBody>
      </p:sp>
      <p:graphicFrame>
        <p:nvGraphicFramePr>
          <p:cNvPr id="11" name="Схема 10"/>
          <p:cNvGraphicFramePr/>
          <p:nvPr/>
        </p:nvGraphicFramePr>
        <p:xfrm>
          <a:off x="107504" y="1457400"/>
          <a:ext cx="8856984" cy="54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5842" name="Rectangle 4"/>
          <p:cNvSpPr>
            <a:spLocks noChangeArrowheads="1"/>
          </p:cNvSpPr>
          <p:nvPr/>
        </p:nvSpPr>
        <p:spPr bwMode="auto">
          <a:xfrm>
            <a:off x="0" y="0"/>
            <a:ext cx="9144000" cy="69215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2000" dirty="0" smtClean="0">
                <a:solidFill>
                  <a:schemeClr val="bg1"/>
                </a:solidFill>
              </a:rPr>
              <a:t>ВНУТРЕННЯЯ И ВНЕШНЯЯ КОНКУРЕНЦИЯ РОССИЙСКИХ ВУЗОВ НА РЫНКЕ ОБРАЗОВАТЕЛЬНЫХ УСЛУГ</a:t>
            </a:r>
            <a:endParaRPr lang="ru-RU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6613727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chemeClr val="accent1"/>
          </a:solidFill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Ключевые показатели качества </a:t>
            </a:r>
            <a:br>
              <a:rPr lang="ru-RU" sz="2400" b="1" dirty="0" smtClean="0">
                <a:solidFill>
                  <a:schemeClr val="bg1"/>
                </a:solidFill>
              </a:rPr>
            </a:br>
            <a:r>
              <a:rPr lang="ru-RU" sz="2400" b="1" dirty="0" smtClean="0">
                <a:solidFill>
                  <a:schemeClr val="bg1"/>
                </a:solidFill>
              </a:rPr>
              <a:t>международной образовательной деятельности университетов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55576" y="1196752"/>
            <a:ext cx="7488832" cy="5790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Font typeface="Wingdings" pitchFamily="2" charset="2"/>
              <a:buChar char="ü"/>
            </a:pPr>
            <a:r>
              <a:rPr lang="ru-RU" sz="2400" dirty="0" smtClean="0"/>
              <a:t>число стран, сотрудничающих с ВУЗом, </a:t>
            </a:r>
          </a:p>
          <a:p>
            <a:pPr marL="514350" indent="-51435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Font typeface="Wingdings" pitchFamily="2" charset="2"/>
              <a:buChar char="ü"/>
            </a:pPr>
            <a:r>
              <a:rPr lang="ru-RU" sz="2400" dirty="0" smtClean="0"/>
              <a:t>их научно-образовательный уровень; </a:t>
            </a:r>
          </a:p>
          <a:p>
            <a:pPr marL="514350" indent="-51435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Font typeface="Wingdings" pitchFamily="2" charset="2"/>
              <a:buChar char="ü"/>
            </a:pPr>
            <a:r>
              <a:rPr lang="ru-RU" sz="2400" dirty="0" smtClean="0"/>
              <a:t>наличие совместных образовательных программ и возможности получения двойных дипломов</a:t>
            </a:r>
          </a:p>
          <a:p>
            <a:pPr marL="514350" indent="-51435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Font typeface="Wingdings" pitchFamily="2" charset="2"/>
              <a:buChar char="ü"/>
            </a:pPr>
            <a:r>
              <a:rPr lang="ru-RU" sz="2400" dirty="0" smtClean="0"/>
              <a:t>численность студентов, выезжающих за рубеж и прибывающих на обучение;  </a:t>
            </a:r>
          </a:p>
          <a:p>
            <a:pPr marL="514350" indent="-51435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Font typeface="Wingdings" pitchFamily="2" charset="2"/>
              <a:buChar char="ü"/>
            </a:pPr>
            <a:r>
              <a:rPr lang="ru-RU" sz="2400" dirty="0" smtClean="0"/>
              <a:t>успеваемость студентов; </a:t>
            </a:r>
          </a:p>
          <a:p>
            <a:pPr marL="514350" indent="-51435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Font typeface="Wingdings" pitchFamily="2" charset="2"/>
              <a:buChar char="ü"/>
            </a:pPr>
            <a:r>
              <a:rPr lang="ru-RU" sz="2400" dirty="0" smtClean="0"/>
              <a:t>уровень </a:t>
            </a:r>
            <a:r>
              <a:rPr lang="ru-RU" sz="2400" dirty="0" err="1" smtClean="0"/>
              <a:t>востребованности</a:t>
            </a:r>
            <a:r>
              <a:rPr lang="ru-RU" sz="2400" dirty="0" smtClean="0"/>
              <a:t> выпускников вуза со стороны зарубежных стран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Номер слайда 11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5C0F3EB7-9550-4771-9635-1FA0F71FF4D6}" type="slidenum">
              <a:rPr lang="ru-RU" altLang="ru-RU" sz="140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ru-RU" altLang="ru-RU" sz="1400" smtClean="0"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5124" name="Rectangle 6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altLang="ru-RU">
              <a:latin typeface="Tahoma" pitchFamily="34" charset="0"/>
              <a:cs typeface="Tahoma" pitchFamily="34" charset="0"/>
            </a:endParaRPr>
          </a:p>
        </p:txBody>
      </p:sp>
      <p:sp>
        <p:nvSpPr>
          <p:cNvPr id="5126" name="Rectangle 6"/>
          <p:cNvSpPr>
            <a:spLocks noChangeArrowheads="1"/>
          </p:cNvSpPr>
          <p:nvPr/>
        </p:nvSpPr>
        <p:spPr bwMode="auto">
          <a:xfrm>
            <a:off x="2106613" y="44450"/>
            <a:ext cx="493077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ru-RU" b="1">
                <a:solidFill>
                  <a:schemeClr val="bg1"/>
                </a:solidFill>
                <a:latin typeface="Calibri" pitchFamily="34" charset="0"/>
              </a:rPr>
              <a:t>КЛЮЧЕВЫЕ КОМПЕТЕНЦИИ ПРЕПОДАВАТЕЛЕЙ:</a:t>
            </a:r>
            <a:endParaRPr lang="ru-RU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2" name="Прямоугольник 6"/>
          <p:cNvSpPr>
            <a:spLocks noChangeArrowheads="1"/>
          </p:cNvSpPr>
          <p:nvPr/>
        </p:nvSpPr>
        <p:spPr bwMode="auto">
          <a:xfrm>
            <a:off x="611560" y="836712"/>
            <a:ext cx="7992888" cy="6084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lnSpc>
                <a:spcPct val="140000"/>
              </a:lnSpc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2000" dirty="0"/>
              <a:t>Готовность к ведению профессиональной деятельности на иностранном языке </a:t>
            </a:r>
          </a:p>
          <a:p>
            <a:pPr marL="342900" indent="-342900">
              <a:lnSpc>
                <a:spcPct val="140000"/>
              </a:lnSpc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2000" dirty="0"/>
              <a:t>Умение проектировать образовательные программы (модули, курсы) с учетом международных стандартов инженерного образования </a:t>
            </a:r>
          </a:p>
          <a:p>
            <a:pPr marL="342900" indent="-342900">
              <a:lnSpc>
                <a:spcPct val="140000"/>
              </a:lnSpc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2000" dirty="0"/>
              <a:t>Способность реализовать образовательные программы (модули, курсы) с использованием опыта и лучших практик университетов – мировых лидеров</a:t>
            </a:r>
          </a:p>
          <a:p>
            <a:pPr marL="342900" indent="-342900">
              <a:lnSpc>
                <a:spcPct val="140000"/>
              </a:lnSpc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2000" dirty="0"/>
              <a:t>Умение организовать сетевое взаимодействие с зарубежными университетами при совместной разработке и реализации образовательных программ (модулей, курсов)</a:t>
            </a:r>
          </a:p>
          <a:p>
            <a:pPr marL="342900" indent="-342900">
              <a:lnSpc>
                <a:spcPct val="140000"/>
              </a:lnSpc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2000" dirty="0"/>
              <a:t>Способность организовать и обеспечить международную аккредитацию образовательных программ (модулей, </a:t>
            </a:r>
            <a:r>
              <a:rPr lang="ru-RU" sz="2000" dirty="0" smtClean="0"/>
              <a:t>курсов</a:t>
            </a:r>
            <a:r>
              <a:rPr lang="en-US" sz="2000" dirty="0" smtClean="0"/>
              <a:t>)</a:t>
            </a:r>
          </a:p>
          <a:p>
            <a:pPr marL="342900" indent="-342900">
              <a:lnSpc>
                <a:spcPct val="140000"/>
              </a:lnSpc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2000" dirty="0" smtClean="0"/>
              <a:t>Владение основами </a:t>
            </a:r>
            <a:r>
              <a:rPr lang="ru-RU" sz="2000" dirty="0" err="1" smtClean="0"/>
              <a:t>этнопедагогики</a:t>
            </a:r>
            <a:endParaRPr lang="ru-RU" sz="20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0" y="0"/>
            <a:ext cx="9144000" cy="707886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algn="ctr" eaLnBrk="0" hangingPunct="0"/>
            <a:r>
              <a:rPr lang="ru-RU" sz="2000" b="1" dirty="0" smtClean="0">
                <a:solidFill>
                  <a:schemeClr val="bg1"/>
                </a:solidFill>
                <a:latin typeface="Calibri" pitchFamily="34" charset="0"/>
              </a:rPr>
              <a:t>КЛЮЧЕВЫЕ КОМПЕТЕНЦИИ ПРЕПОДАВАТЕЛЕЙ </a:t>
            </a:r>
            <a:br>
              <a:rPr lang="ru-RU" sz="2000" b="1" dirty="0" smtClean="0">
                <a:solidFill>
                  <a:schemeClr val="bg1"/>
                </a:solidFill>
                <a:latin typeface="Calibri" pitchFamily="34" charset="0"/>
              </a:rPr>
            </a:br>
            <a:r>
              <a:rPr lang="ru-RU" sz="2000" b="1" dirty="0" smtClean="0">
                <a:solidFill>
                  <a:schemeClr val="bg1"/>
                </a:solidFill>
                <a:latin typeface="Calibri" pitchFamily="34" charset="0"/>
              </a:rPr>
              <a:t>для участия вуза в международной образовательной деятельности :</a:t>
            </a:r>
            <a:endParaRPr lang="ru-RU" sz="2000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179512" y="812522"/>
            <a:ext cx="8964488" cy="5851525"/>
          </a:xfrm>
        </p:spPr>
        <p:txBody>
          <a:bodyPr>
            <a:normAutofit fontScale="92500"/>
          </a:bodyPr>
          <a:lstStyle/>
          <a:p>
            <a:pPr marL="0" indent="0">
              <a:spcBef>
                <a:spcPts val="0"/>
              </a:spcBef>
              <a:buNone/>
            </a:pPr>
            <a:endParaRPr lang="ru-RU" sz="800" dirty="0" smtClean="0"/>
          </a:p>
          <a:p>
            <a:pPr>
              <a:lnSpc>
                <a:spcPct val="150000"/>
              </a:lnSpc>
              <a:buNone/>
            </a:pPr>
            <a:r>
              <a:rPr lang="ru-RU" sz="2800" dirty="0" smtClean="0">
                <a:solidFill>
                  <a:srgbClr val="FF0000"/>
                </a:solidFill>
              </a:rPr>
              <a:t>Способы решения</a:t>
            </a:r>
            <a:r>
              <a:rPr lang="en-US" sz="2800" dirty="0" smtClean="0">
                <a:solidFill>
                  <a:srgbClr val="FF0000"/>
                </a:solidFill>
              </a:rPr>
              <a:t>: </a:t>
            </a:r>
            <a:endParaRPr lang="ru-RU" sz="2800" dirty="0" smtClean="0">
              <a:solidFill>
                <a:srgbClr val="FF0000"/>
              </a:solidFill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Clr>
                <a:srgbClr val="00B050"/>
              </a:buClr>
              <a:buFont typeface="Wingdings" pitchFamily="2" charset="2"/>
              <a:buChar char="Ø"/>
            </a:pPr>
            <a:r>
              <a:rPr lang="en-US" sz="2400" u="sng" dirty="0" smtClean="0"/>
              <a:t>   </a:t>
            </a:r>
            <a:r>
              <a:rPr lang="ru-RU" sz="2400" u="sng" dirty="0" smtClean="0"/>
              <a:t>высокий уровень информативности сайта университета, в том числе на английском языке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Clr>
                <a:srgbClr val="00B050"/>
              </a:buClr>
              <a:buFont typeface="Wingdings" pitchFamily="2" charset="2"/>
              <a:buChar char="Ø"/>
            </a:pPr>
            <a:r>
              <a:rPr lang="ru-RU" sz="2400" dirty="0"/>
              <a:t> </a:t>
            </a:r>
            <a:r>
              <a:rPr lang="ru-RU" sz="2400" dirty="0" smtClean="0"/>
              <a:t>  набор и обучение по подготовительном факультете</a:t>
            </a:r>
            <a:r>
              <a:rPr lang="en-US" sz="2400" dirty="0" smtClean="0"/>
              <a:t>;</a:t>
            </a:r>
            <a:endParaRPr lang="ru-RU" sz="2400" dirty="0" smtClean="0"/>
          </a:p>
          <a:p>
            <a:pPr marL="0" indent="0">
              <a:lnSpc>
                <a:spcPct val="150000"/>
              </a:lnSpc>
              <a:spcBef>
                <a:spcPts val="0"/>
              </a:spcBef>
              <a:buClr>
                <a:srgbClr val="00B050"/>
              </a:buClr>
              <a:buFont typeface="Wingdings" pitchFamily="2" charset="2"/>
              <a:buChar char="Ø"/>
            </a:pPr>
            <a:r>
              <a:rPr lang="en-US" sz="2400" dirty="0" smtClean="0"/>
              <a:t>   </a:t>
            </a:r>
            <a:r>
              <a:rPr lang="ru-RU" sz="2400" dirty="0" smtClean="0"/>
              <a:t>программы государственного распределительного квотирования</a:t>
            </a:r>
            <a:r>
              <a:rPr lang="en-US" sz="2400" dirty="0" smtClean="0"/>
              <a:t>;</a:t>
            </a:r>
            <a:endParaRPr lang="ru-RU" sz="2400" dirty="0" smtClean="0"/>
          </a:p>
          <a:p>
            <a:pPr marL="0" indent="0">
              <a:lnSpc>
                <a:spcPct val="150000"/>
              </a:lnSpc>
              <a:spcBef>
                <a:spcPts val="0"/>
              </a:spcBef>
              <a:buClr>
                <a:srgbClr val="00B050"/>
              </a:buClr>
              <a:buFont typeface="Wingdings" pitchFamily="2" charset="2"/>
              <a:buChar char="Ø"/>
            </a:pPr>
            <a:r>
              <a:rPr lang="en-US" sz="2400" dirty="0" smtClean="0"/>
              <a:t>   </a:t>
            </a:r>
            <a:r>
              <a:rPr lang="ru-RU" sz="2400" dirty="0" smtClean="0"/>
              <a:t>программы государственного конкурсного квотирования (преимущественное право)</a:t>
            </a:r>
            <a:r>
              <a:rPr lang="en-US" sz="2400" dirty="0" smtClean="0"/>
              <a:t>;</a:t>
            </a:r>
            <a:r>
              <a:rPr lang="ru-RU" sz="2400" dirty="0" smtClean="0"/>
              <a:t> </a:t>
            </a:r>
            <a:endParaRPr lang="en-US" sz="2400" dirty="0" smtClean="0"/>
          </a:p>
          <a:p>
            <a:pPr marL="0" indent="0">
              <a:lnSpc>
                <a:spcPct val="150000"/>
              </a:lnSpc>
              <a:spcBef>
                <a:spcPts val="0"/>
              </a:spcBef>
              <a:buClr>
                <a:srgbClr val="00B050"/>
              </a:buClr>
              <a:buFont typeface="Wingdings" pitchFamily="2" charset="2"/>
              <a:buChar char="Ø"/>
            </a:pPr>
            <a:r>
              <a:rPr lang="en-US" sz="2400" dirty="0" smtClean="0"/>
              <a:t>   </a:t>
            </a:r>
            <a:r>
              <a:rPr lang="ru-RU" sz="2400" dirty="0" smtClean="0"/>
              <a:t>мероприятия и проекты </a:t>
            </a:r>
            <a:r>
              <a:rPr lang="ru-RU" sz="2400" dirty="0" err="1" smtClean="0"/>
              <a:t>Россотрудничества</a:t>
            </a:r>
            <a:r>
              <a:rPr lang="en-US" sz="2400" dirty="0" smtClean="0"/>
              <a:t>;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Clr>
                <a:srgbClr val="00B050"/>
              </a:buClr>
              <a:buFont typeface="Wingdings" pitchFamily="2" charset="2"/>
              <a:buChar char="Ø"/>
            </a:pPr>
            <a:r>
              <a:rPr lang="en-US" sz="2400" dirty="0" smtClean="0"/>
              <a:t>   </a:t>
            </a:r>
            <a:r>
              <a:rPr lang="ru-RU" sz="2400" dirty="0" smtClean="0"/>
              <a:t>связи с «</a:t>
            </a:r>
            <a:r>
              <a:rPr lang="ru-RU" sz="2400" dirty="0" err="1" smtClean="0"/>
              <a:t>Инкорвуз</a:t>
            </a:r>
            <a:r>
              <a:rPr lang="ru-RU" sz="2400" dirty="0" smtClean="0"/>
              <a:t> </a:t>
            </a:r>
            <a:r>
              <a:rPr lang="en-US" sz="2400" dirty="0" smtClean="0"/>
              <a:t>XXI</a:t>
            </a:r>
            <a:r>
              <a:rPr lang="ru-RU" sz="2400" dirty="0" smtClean="0"/>
              <a:t>»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Clr>
                <a:srgbClr val="00B050"/>
              </a:buClr>
              <a:buFont typeface="Wingdings" pitchFamily="2" charset="2"/>
              <a:buChar char="Ø"/>
            </a:pPr>
            <a:r>
              <a:rPr lang="en-US" sz="2400" dirty="0" smtClean="0"/>
              <a:t>   </a:t>
            </a:r>
            <a:r>
              <a:rPr lang="ru-RU" sz="2400" dirty="0" smtClean="0"/>
              <a:t>рекламные проекты МОН и </a:t>
            </a:r>
            <a:r>
              <a:rPr lang="ru-RU" sz="2400" dirty="0" err="1" smtClean="0"/>
              <a:t>Интеробразования</a:t>
            </a:r>
            <a:r>
              <a:rPr lang="ru-RU" sz="2400" dirty="0" smtClean="0"/>
              <a:t> </a:t>
            </a:r>
            <a:endParaRPr lang="ru-RU" sz="2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0"/>
            <a:ext cx="9144000" cy="83099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ru-RU" sz="2400" b="1" dirty="0" err="1" smtClean="0">
                <a:solidFill>
                  <a:schemeClr val="bg1"/>
                </a:solidFill>
              </a:rPr>
              <a:t>Рекрутинг</a:t>
            </a:r>
            <a:r>
              <a:rPr lang="ru-RU" sz="2400" b="1" dirty="0" smtClean="0">
                <a:solidFill>
                  <a:schemeClr val="bg1"/>
                </a:solidFill>
              </a:rPr>
              <a:t> иностранных студентов – самостоятельная задача для каждого отдельного вуза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>
        <p:sndAc>
          <p:stSnd>
            <p:snd r:embed="rId3" name="camera.wav"/>
          </p:stSnd>
        </p:sndAc>
      </p:transition>
    </mc:Choice>
    <mc:Fallback>
      <p:transition>
        <p:sndAc>
          <p:stSnd>
            <p:snd r:embed="rId2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634082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Организационная структура международной деятельности в ИГХТУ</a:t>
            </a:r>
            <a:endParaRPr lang="ru-RU" sz="2400" b="1" dirty="0">
              <a:solidFill>
                <a:srgbClr val="FF0000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1248987171"/>
              </p:ext>
            </p:extLst>
          </p:nvPr>
        </p:nvGraphicFramePr>
        <p:xfrm>
          <a:off x="-252536" y="1052736"/>
          <a:ext cx="8802165" cy="5256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6" name="Прямая соединительная линия 5"/>
          <p:cNvCxnSpPr/>
          <p:nvPr/>
        </p:nvCxnSpPr>
        <p:spPr>
          <a:xfrm>
            <a:off x="3995936" y="4365104"/>
            <a:ext cx="1763129" cy="576064"/>
          </a:xfrm>
          <a:prstGeom prst="straightConnector1">
            <a:avLst/>
          </a:prstGeom>
          <a:ln w="1905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79974293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7380312" cy="548680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FF0000"/>
                </a:solidFill>
              </a:rPr>
              <a:t>А как в других ВУЗах?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51" y="836712"/>
            <a:ext cx="9138961" cy="561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1258998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ru-RU" sz="4000" dirty="0" smtClean="0">
                <a:solidFill>
                  <a:srgbClr val="FF0000"/>
                </a:solidFill>
              </a:rPr>
              <a:t>План доклада</a:t>
            </a:r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764704"/>
            <a:ext cx="8686800" cy="6093296"/>
          </a:xfrm>
        </p:spPr>
        <p:txBody>
          <a:bodyPr>
            <a:normAutofit fontScale="92500" lnSpcReduction="20000"/>
          </a:bodyPr>
          <a:lstStyle/>
          <a:p>
            <a:pPr marL="514350" indent="-514350">
              <a:spcAft>
                <a:spcPts val="600"/>
              </a:spcAft>
              <a:buFont typeface="+mj-lt"/>
              <a:buAutoNum type="arabicPeriod"/>
            </a:pPr>
            <a:r>
              <a:rPr lang="ru-RU" sz="2000" dirty="0" smtClean="0"/>
              <a:t>Международная образовательная деятельность – ключевой показатель мониторинга эффективности деятельности</a:t>
            </a:r>
            <a:r>
              <a:rPr lang="en-US" sz="2000" dirty="0" smtClean="0"/>
              <a:t> </a:t>
            </a:r>
            <a:r>
              <a:rPr lang="ru-RU" sz="2000" dirty="0" smtClean="0"/>
              <a:t>вузов. </a:t>
            </a:r>
          </a:p>
          <a:p>
            <a:pPr marL="514350" indent="-514350">
              <a:spcAft>
                <a:spcPts val="600"/>
              </a:spcAft>
              <a:buFont typeface="+mj-lt"/>
              <a:buAutoNum type="arabicPeriod"/>
            </a:pPr>
            <a:r>
              <a:rPr lang="ru-RU" sz="2000" dirty="0" smtClean="0"/>
              <a:t> Глобальные тенденции на мировом рынке образовательных услуг. Целевые ориентиры Российских ВУЗов.</a:t>
            </a:r>
          </a:p>
          <a:p>
            <a:pPr marL="514350" indent="-514350">
              <a:spcAft>
                <a:spcPts val="600"/>
              </a:spcAft>
              <a:buFont typeface="+mj-lt"/>
              <a:buAutoNum type="arabicPeriod"/>
            </a:pPr>
            <a:r>
              <a:rPr lang="ru-RU" sz="2000" dirty="0" smtClean="0"/>
              <a:t>Внешняя и внутренняя конкуренция Российских ВУЗов на рынке образовательных услуг</a:t>
            </a:r>
            <a:r>
              <a:rPr lang="en-US" sz="2000" dirty="0" smtClean="0"/>
              <a:t>.</a:t>
            </a:r>
            <a:endParaRPr lang="ru-RU" sz="2000" dirty="0" smtClean="0"/>
          </a:p>
          <a:p>
            <a:pPr marL="514350" indent="-514350">
              <a:spcAft>
                <a:spcPts val="600"/>
              </a:spcAft>
              <a:buFont typeface="+mj-lt"/>
              <a:buAutoNum type="arabicPeriod"/>
            </a:pPr>
            <a:r>
              <a:rPr lang="ru-RU" sz="2000" dirty="0" smtClean="0"/>
              <a:t>Ключевые показатели качества международной образовательной деятельности университетов</a:t>
            </a:r>
            <a:r>
              <a:rPr lang="en-US" sz="2000" dirty="0" smtClean="0"/>
              <a:t>.</a:t>
            </a:r>
            <a:endParaRPr lang="ru-RU" sz="2000" dirty="0" smtClean="0"/>
          </a:p>
          <a:p>
            <a:pPr marL="514350" indent="-514350">
              <a:spcAft>
                <a:spcPts val="600"/>
              </a:spcAft>
              <a:buFont typeface="+mj-lt"/>
              <a:buAutoNum type="arabicPeriod"/>
            </a:pPr>
            <a:r>
              <a:rPr lang="ru-RU" sz="2000" dirty="0" smtClean="0"/>
              <a:t> </a:t>
            </a:r>
            <a:r>
              <a:rPr lang="ru-RU" sz="2000" dirty="0" smtClean="0">
                <a:latin typeface="Calibri" pitchFamily="34" charset="0"/>
              </a:rPr>
              <a:t>Ключевые компетенции преподавателей</a:t>
            </a:r>
            <a:br>
              <a:rPr lang="ru-RU" sz="2000" dirty="0" smtClean="0">
                <a:latin typeface="Calibri" pitchFamily="34" charset="0"/>
              </a:rPr>
            </a:br>
            <a:r>
              <a:rPr lang="ru-RU" sz="2000" dirty="0" smtClean="0">
                <a:latin typeface="Calibri" pitchFamily="34" charset="0"/>
              </a:rPr>
              <a:t>для участия вуза в международной образовательной деятельности</a:t>
            </a:r>
            <a:r>
              <a:rPr lang="en-US" sz="2000" dirty="0" smtClean="0">
                <a:latin typeface="Calibri" pitchFamily="34" charset="0"/>
              </a:rPr>
              <a:t>.</a:t>
            </a:r>
            <a:endParaRPr lang="ru-RU" sz="2000" dirty="0" smtClean="0"/>
          </a:p>
          <a:p>
            <a:pPr marL="514350" indent="-514350">
              <a:spcAft>
                <a:spcPts val="600"/>
              </a:spcAft>
              <a:buFont typeface="+mj-lt"/>
              <a:buAutoNum type="arabicPeriod"/>
            </a:pPr>
            <a:r>
              <a:rPr lang="ru-RU" sz="2000" dirty="0" smtClean="0"/>
              <a:t>Структурная организация международной деятельности в ИГХТУ</a:t>
            </a:r>
            <a:r>
              <a:rPr lang="en-US" sz="2000" dirty="0" smtClean="0"/>
              <a:t>; </a:t>
            </a:r>
            <a:r>
              <a:rPr lang="ru-RU" sz="2000" dirty="0" smtClean="0"/>
              <a:t>задачи, решаемые подразделениями. </a:t>
            </a:r>
          </a:p>
          <a:p>
            <a:pPr marL="514350" indent="-514350">
              <a:spcAft>
                <a:spcPts val="600"/>
              </a:spcAft>
              <a:buFont typeface="+mj-lt"/>
              <a:buAutoNum type="arabicPeriod"/>
            </a:pPr>
            <a:r>
              <a:rPr lang="ru-RU" sz="2000" dirty="0"/>
              <a:t>Развитие международных образовательных связей в рамках договоров о </a:t>
            </a:r>
            <a:r>
              <a:rPr lang="ru-RU" sz="2000" dirty="0" smtClean="0"/>
              <a:t>сотрудничестве</a:t>
            </a:r>
          </a:p>
          <a:p>
            <a:pPr marL="514350" lvl="0" indent="-514350">
              <a:spcAft>
                <a:spcPts val="600"/>
              </a:spcAft>
              <a:buFont typeface="+mj-lt"/>
              <a:buAutoNum type="arabicPeriod"/>
            </a:pPr>
            <a:r>
              <a:rPr lang="ru-RU" sz="2100" dirty="0"/>
              <a:t>Академическая мобильность студентов </a:t>
            </a:r>
            <a:r>
              <a:rPr lang="ru-RU" sz="2100" dirty="0" smtClean="0"/>
              <a:t>и сетевое взаимодействие университетов</a:t>
            </a:r>
            <a:endParaRPr lang="ru-RU" sz="2100" dirty="0"/>
          </a:p>
          <a:p>
            <a:pPr marL="514350" indent="-514350">
              <a:spcAft>
                <a:spcPts val="600"/>
              </a:spcAft>
              <a:buFont typeface="+mj-lt"/>
              <a:buAutoNum type="arabicPeriod"/>
            </a:pPr>
            <a:r>
              <a:rPr lang="ru-RU" sz="2000" dirty="0" smtClean="0"/>
              <a:t>Численность, национальный состав и распределение по направлениям подготовки иностранных </a:t>
            </a:r>
            <a:r>
              <a:rPr lang="ru-RU" sz="2000" dirty="0"/>
              <a:t>студентов </a:t>
            </a:r>
            <a:r>
              <a:rPr lang="ru-RU" sz="2000" dirty="0" smtClean="0"/>
              <a:t>ИГХТУ</a:t>
            </a:r>
            <a:r>
              <a:rPr lang="en-US" sz="2000" dirty="0" smtClean="0"/>
              <a:t>.</a:t>
            </a:r>
            <a:endParaRPr lang="ru-RU" sz="2000" dirty="0" smtClean="0"/>
          </a:p>
          <a:p>
            <a:pPr marL="514350" indent="-514350">
              <a:spcAft>
                <a:spcPts val="600"/>
              </a:spcAft>
              <a:buFont typeface="+mj-lt"/>
              <a:buAutoNum type="arabicPeriod"/>
            </a:pPr>
            <a:r>
              <a:rPr lang="ru-RU" sz="2000" dirty="0" smtClean="0"/>
              <a:t>Возможности </a:t>
            </a:r>
            <a:r>
              <a:rPr lang="ru-RU" sz="2000" dirty="0" err="1" smtClean="0"/>
              <a:t>рекрутинга</a:t>
            </a:r>
            <a:r>
              <a:rPr lang="ru-RU" sz="2000" dirty="0" smtClean="0"/>
              <a:t> </a:t>
            </a:r>
            <a:r>
              <a:rPr lang="ru-RU" sz="2000" dirty="0"/>
              <a:t>иностранных </a:t>
            </a:r>
            <a:r>
              <a:rPr lang="ru-RU" sz="2000" dirty="0" smtClean="0"/>
              <a:t>студентов</a:t>
            </a:r>
            <a:r>
              <a:rPr lang="en-US" sz="2000" dirty="0" smtClean="0"/>
              <a:t>.</a:t>
            </a:r>
            <a:endParaRPr lang="ru-RU" sz="2000" dirty="0"/>
          </a:p>
          <a:p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Международный отдел</a:t>
            </a:r>
            <a:br>
              <a:rPr lang="ru-RU" sz="3600" b="1" dirty="0" smtClean="0">
                <a:solidFill>
                  <a:srgbClr val="FF0000"/>
                </a:solidFill>
              </a:rPr>
            </a:br>
            <a:r>
              <a:rPr lang="ru-RU" sz="2400" dirty="0" smtClean="0"/>
              <a:t>начальник В.И. Борисова</a:t>
            </a: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412776"/>
            <a:ext cx="8229600" cy="4525963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ru-RU" sz="2800" dirty="0" smtClean="0"/>
              <a:t>развитие </a:t>
            </a:r>
            <a:r>
              <a:rPr lang="ru-RU" sz="2800" dirty="0"/>
              <a:t>отношений с университетами, некоммерческими организациями и </a:t>
            </a:r>
            <a:r>
              <a:rPr lang="ru-RU" sz="2800" dirty="0" smtClean="0"/>
              <a:t>компаниями по</a:t>
            </a:r>
            <a:r>
              <a:rPr lang="ru-RU" sz="2800" dirty="0"/>
              <a:t> всему миру</a:t>
            </a:r>
            <a:r>
              <a:rPr lang="en-US" sz="2800" dirty="0"/>
              <a:t>;</a:t>
            </a:r>
          </a:p>
          <a:p>
            <a:pPr>
              <a:lnSpc>
                <a:spcPct val="110000"/>
              </a:lnSpc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ru-RU" sz="2800" dirty="0"/>
              <a:t>договоры о сотрудничестве, </a:t>
            </a:r>
          </a:p>
          <a:p>
            <a:pPr>
              <a:lnSpc>
                <a:spcPct val="110000"/>
              </a:lnSpc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ru-RU" sz="2800" dirty="0"/>
              <a:t>студенческие обмены, </a:t>
            </a:r>
          </a:p>
          <a:p>
            <a:pPr>
              <a:lnSpc>
                <a:spcPct val="110000"/>
              </a:lnSpc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ru-RU" sz="2800" dirty="0"/>
              <a:t>визит-сессии иностранных ученых, </a:t>
            </a:r>
          </a:p>
          <a:p>
            <a:pPr>
              <a:lnSpc>
                <a:spcPct val="110000"/>
              </a:lnSpc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ru-RU" sz="2800" dirty="0"/>
              <a:t>совместные программы обучения </a:t>
            </a:r>
          </a:p>
          <a:p>
            <a:pPr>
              <a:lnSpc>
                <a:spcPct val="110000"/>
              </a:lnSpc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16990874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196"/>
            <a:ext cx="8229600" cy="1143000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rgbClr val="FF0000"/>
                </a:solidFill>
              </a:rPr>
              <a:t>Развитие международных образовательных связей в рамках договоров о сотрудничестве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471" y="1196752"/>
            <a:ext cx="7391905" cy="492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99592" y="6213064"/>
            <a:ext cx="7344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Подписание нового договора о сотрудничестве с </a:t>
            </a:r>
            <a:r>
              <a:rPr lang="ru-RU" dirty="0" err="1" smtClean="0"/>
              <a:t>Шандунским</a:t>
            </a:r>
            <a:r>
              <a:rPr lang="ru-RU" dirty="0" smtClean="0"/>
              <a:t> гидротехническим университетом, 2014 г.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03236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20208" y="908720"/>
            <a:ext cx="3970784" cy="1143000"/>
          </a:xfrm>
        </p:spPr>
        <p:txBody>
          <a:bodyPr>
            <a:noAutofit/>
          </a:bodyPr>
          <a:lstStyle/>
          <a:p>
            <a:pPr algn="l"/>
            <a:endParaRPr lang="ru-RU" sz="2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4571999" cy="3357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5136" y="3357991"/>
            <a:ext cx="4678863" cy="3500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356302"/>
            <a:ext cx="4057939" cy="911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581" y="4437112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В рамках договора о сотрудничестве в </a:t>
            </a:r>
            <a:r>
              <a:rPr lang="ru-RU" dirty="0" err="1"/>
              <a:t>Уханьском</a:t>
            </a:r>
            <a:r>
              <a:rPr lang="ru-RU" dirty="0"/>
              <a:t> текстильном университете (КНР) профессора ИГХТУ</a:t>
            </a:r>
            <a:br>
              <a:rPr lang="ru-RU" dirty="0"/>
            </a:br>
            <a:r>
              <a:rPr lang="ru-RU" dirty="0"/>
              <a:t>читают лекции и </a:t>
            </a:r>
            <a:r>
              <a:rPr lang="ru-RU" dirty="0" smtClean="0"/>
              <a:t>участвуют </a:t>
            </a:r>
            <a:r>
              <a:rPr lang="ru-RU" dirty="0"/>
              <a:t>в подготовке аспирантов на коммерческой основе</a:t>
            </a:r>
          </a:p>
        </p:txBody>
      </p:sp>
    </p:spTree>
    <p:extLst>
      <p:ext uri="{BB962C8B-B14F-4D97-AF65-F5344CB8AC3E}">
        <p14:creationId xmlns="" xmlns:p14="http://schemas.microsoft.com/office/powerpoint/2010/main" val="2558036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 descr="C:\Users\UI\AppData\Local\Temp\DSCN3225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8576953" cy="482453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3527" y="5373216"/>
            <a:ext cx="84124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Делегация посольства КНР в ИГХТУ – в мастерской современного искусства «6 этаж»</a:t>
            </a:r>
            <a:endParaRPr lang="ru-RU" sz="2400" dirty="0"/>
          </a:p>
        </p:txBody>
      </p:sp>
    </p:spTree>
    <p:extLst>
      <p:ext uri="{BB962C8B-B14F-4D97-AF65-F5344CB8AC3E}">
        <p14:creationId xmlns="" xmlns:p14="http://schemas.microsoft.com/office/powerpoint/2010/main" val="2247033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928" y="6713"/>
            <a:ext cx="6552728" cy="3686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091080"/>
            <a:ext cx="6696744" cy="3766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07504" y="4077072"/>
            <a:ext cx="251223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Посол говорит китайским студентам, как они должны учиться в России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732240" y="260648"/>
            <a:ext cx="194421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FF0000"/>
                </a:solidFill>
              </a:rPr>
              <a:t>На встрече представителей посольства КНР с китайскими студентами ИГХТУ</a:t>
            </a:r>
            <a:endParaRPr lang="ru-RU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64738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48680"/>
            <a:ext cx="8529464" cy="4797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31640" y="5445224"/>
            <a:ext cx="7056784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000" dirty="0" smtClean="0">
                <a:solidFill>
                  <a:srgbClr val="0070C0"/>
                </a:solidFill>
              </a:rPr>
              <a:t>Ректор </a:t>
            </a:r>
            <a:r>
              <a:rPr lang="ru-RU" sz="2000" dirty="0" err="1" smtClean="0">
                <a:solidFill>
                  <a:srgbClr val="0070C0"/>
                </a:solidFill>
              </a:rPr>
              <a:t>Джанмария</a:t>
            </a:r>
            <a:r>
              <a:rPr lang="ru-RU" sz="2000" dirty="0" smtClean="0">
                <a:solidFill>
                  <a:srgbClr val="0070C0"/>
                </a:solidFill>
              </a:rPr>
              <a:t> </a:t>
            </a:r>
            <a:r>
              <a:rPr lang="ru-RU" sz="2000" dirty="0" err="1" smtClean="0">
                <a:solidFill>
                  <a:srgbClr val="0070C0"/>
                </a:solidFill>
              </a:rPr>
              <a:t>Айцани</a:t>
            </a:r>
            <a:r>
              <a:rPr lang="ru-RU" sz="2000" dirty="0" smtClean="0">
                <a:solidFill>
                  <a:srgbClr val="0070C0"/>
                </a:solidFill>
              </a:rPr>
              <a:t> во главе делегации университета </a:t>
            </a:r>
            <a:r>
              <a:rPr lang="ru-RU" sz="2000" dirty="0">
                <a:solidFill>
                  <a:srgbClr val="0070C0"/>
                </a:solidFill>
              </a:rPr>
              <a:t>г. Турин </a:t>
            </a:r>
            <a:r>
              <a:rPr lang="ru-RU" sz="2000" dirty="0" smtClean="0">
                <a:solidFill>
                  <a:srgbClr val="0070C0"/>
                </a:solidFill>
              </a:rPr>
              <a:t>( Италия) в ИГХТУ , 2014 г.</a:t>
            </a:r>
            <a:endParaRPr lang="ru-RU" sz="2000" dirty="0">
              <a:solidFill>
                <a:srgbClr val="0070C0"/>
              </a:solidFill>
            </a:endParaRPr>
          </a:p>
          <a:p>
            <a:r>
              <a:rPr lang="ru-RU" dirty="0" smtClean="0"/>
              <a:t>Дает  </a:t>
            </a:r>
            <a:r>
              <a:rPr lang="ru-RU" dirty="0"/>
              <a:t>согласие на сетевое взаимодействие </a:t>
            </a:r>
            <a:r>
              <a:rPr lang="ru-RU" dirty="0" smtClean="0"/>
              <a:t>вузов и продвижение академической мобильности студентов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07220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5733256"/>
            <a:ext cx="86409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В рамках визита делегации </a:t>
            </a:r>
            <a:r>
              <a:rPr lang="ru-RU" dirty="0" err="1"/>
              <a:t>Краковской</a:t>
            </a:r>
            <a:r>
              <a:rPr lang="ru-RU" dirty="0"/>
              <a:t> Политехники в </a:t>
            </a:r>
            <a:r>
              <a:rPr lang="ru-RU" dirty="0" smtClean="0"/>
              <a:t>ИГХТУ (сентябрь, 2014) подписан </a:t>
            </a:r>
            <a:r>
              <a:rPr lang="ru-RU" b="1" dirty="0" smtClean="0"/>
              <a:t>протокол </a:t>
            </a:r>
            <a:r>
              <a:rPr lang="ru-RU" b="1" dirty="0"/>
              <a:t>о намерениях между ИГХТУ и КП</a:t>
            </a:r>
            <a:r>
              <a:rPr lang="ru-RU" dirty="0"/>
              <a:t>, в котором предусматриваются возможности и условия сетевого взаимодействия двух вузов – </a:t>
            </a:r>
            <a:r>
              <a:rPr lang="ru-RU" dirty="0" smtClean="0"/>
              <a:t>ИГХТУ и КП</a:t>
            </a:r>
            <a:endParaRPr lang="ru-RU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416" y="102880"/>
            <a:ext cx="7507168" cy="5630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79109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6568" y="3434962"/>
            <a:ext cx="4897432" cy="342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4932292" cy="328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111552" y="12032"/>
            <a:ext cx="403244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Подписание </a:t>
            </a:r>
            <a:r>
              <a:rPr lang="ru-RU" dirty="0"/>
              <a:t>Договора о создании международной исследовательской лаборатории </a:t>
            </a:r>
            <a:r>
              <a:rPr lang="ru-RU" dirty="0" err="1"/>
              <a:t>наноматериалов</a:t>
            </a:r>
            <a:r>
              <a:rPr lang="ru-RU" dirty="0"/>
              <a:t> (IRLON) между НИИ макрогетероциклических соединений ИГХТУ (директор О.И. </a:t>
            </a:r>
            <a:r>
              <a:rPr lang="ru-RU" dirty="0" err="1"/>
              <a:t>Койфман</a:t>
            </a:r>
            <a:r>
              <a:rPr lang="ru-RU" dirty="0"/>
              <a:t>) и научной группой </a:t>
            </a:r>
            <a:r>
              <a:rPr lang="ru-RU" dirty="0" err="1"/>
              <a:t>фталоцианинов</a:t>
            </a:r>
            <a:r>
              <a:rPr lang="ru-RU" dirty="0"/>
              <a:t> и молекулярных материалов (руководитель - Т. </a:t>
            </a:r>
            <a:r>
              <a:rPr lang="ru-RU" dirty="0" err="1"/>
              <a:t>Торрес</a:t>
            </a:r>
            <a:r>
              <a:rPr lang="ru-RU" dirty="0"/>
              <a:t>)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0" y="4005064"/>
            <a:ext cx="385192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В рамках Договора предполагается </a:t>
            </a:r>
            <a:r>
              <a:rPr lang="ru-RU" dirty="0" smtClean="0"/>
              <a:t>проведение совместных исследований </a:t>
            </a:r>
            <a:r>
              <a:rPr lang="ru-RU" dirty="0"/>
              <a:t>как на базе ИГХТУ, так и МАУ, </a:t>
            </a:r>
            <a:r>
              <a:rPr lang="ru-RU" u="sng" dirty="0"/>
              <a:t>совместное руководство аспирантами и </a:t>
            </a:r>
            <a:r>
              <a:rPr lang="ru-RU" u="sng" dirty="0" smtClean="0"/>
              <a:t>магистрантами.</a:t>
            </a:r>
            <a:endParaRPr lang="ru-RU" u="sng" dirty="0"/>
          </a:p>
        </p:txBody>
      </p:sp>
    </p:spTree>
    <p:extLst>
      <p:ext uri="{BB962C8B-B14F-4D97-AF65-F5344CB8AC3E}">
        <p14:creationId xmlns="" xmlns:p14="http://schemas.microsoft.com/office/powerpoint/2010/main" val="1797335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7747"/>
            <a:ext cx="864096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>
                <a:solidFill>
                  <a:srgbClr val="FF0000"/>
                </a:solidFill>
              </a:rPr>
              <a:t>Академическая мобильность студентов в рамках сетевого </a:t>
            </a:r>
            <a:r>
              <a:rPr lang="ru-RU" sz="2800" b="1" dirty="0" smtClean="0">
                <a:solidFill>
                  <a:srgbClr val="FF0000"/>
                </a:solidFill>
              </a:rPr>
              <a:t>взаимодействия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15616" y="591931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Лодзинский Университет, Польша</a:t>
            </a:r>
          </a:p>
          <a:p>
            <a:r>
              <a:rPr lang="ru-RU" dirty="0" smtClean="0"/>
              <a:t>Летняя </a:t>
            </a:r>
            <a:r>
              <a:rPr lang="ru-RU" dirty="0"/>
              <a:t>экономическая школа. </a:t>
            </a:r>
            <a:r>
              <a:rPr lang="ru-RU" dirty="0" smtClean="0"/>
              <a:t>2014 г.</a:t>
            </a:r>
            <a:endParaRPr lang="ru-RU" dirty="0"/>
          </a:p>
        </p:txBody>
      </p:sp>
      <p:pic>
        <p:nvPicPr>
          <p:cNvPr id="8194" name="Picture 2" descr="C:\Users\UI\AppData\Local\Temp\Летняя школа Лодзь 2014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4744"/>
            <a:ext cx="6008769" cy="450657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4184" y="4064498"/>
            <a:ext cx="3299323" cy="2807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516216" y="2492896"/>
            <a:ext cx="23042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6 зачетных единиц в европейском университете!</a:t>
            </a:r>
            <a:endParaRPr lang="ru-RU" sz="2000" b="1" dirty="0"/>
          </a:p>
        </p:txBody>
      </p:sp>
    </p:spTree>
    <p:extLst>
      <p:ext uri="{BB962C8B-B14F-4D97-AF65-F5344CB8AC3E}">
        <p14:creationId xmlns="" xmlns:p14="http://schemas.microsoft.com/office/powerpoint/2010/main" val="1394407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b="1" dirty="0">
                <a:solidFill>
                  <a:srgbClr val="FF0000"/>
                </a:solidFill>
              </a:rPr>
              <a:t>Академическая мобильность студентов в рамках сетевого взаимодействия</a:t>
            </a:r>
            <a:br>
              <a:rPr lang="ru-RU" sz="3200" b="1" dirty="0">
                <a:solidFill>
                  <a:srgbClr val="FF0000"/>
                </a:solidFill>
              </a:rPr>
            </a:b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5733256"/>
            <a:ext cx="8856984" cy="964704"/>
          </a:xfrm>
        </p:spPr>
        <p:txBody>
          <a:bodyPr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ru-RU" sz="2000" b="1" dirty="0">
                <a:solidFill>
                  <a:prstClr val="black"/>
                </a:solidFill>
              </a:rPr>
              <a:t>С 2013г. </a:t>
            </a:r>
            <a:r>
              <a:rPr lang="ru-RU" sz="2000" b="1" dirty="0" smtClean="0">
                <a:solidFill>
                  <a:prstClr val="black"/>
                </a:solidFill>
              </a:rPr>
              <a:t>участие </a:t>
            </a:r>
            <a:r>
              <a:rPr lang="ru-RU" sz="2000" b="1" dirty="0">
                <a:solidFill>
                  <a:prstClr val="black"/>
                </a:solidFill>
              </a:rPr>
              <a:t>в проекте «Прямая Программа Мобильности» (</a:t>
            </a:r>
            <a:r>
              <a:rPr lang="en-US" sz="2000" b="1" dirty="0">
                <a:solidFill>
                  <a:prstClr val="black"/>
                </a:solidFill>
              </a:rPr>
              <a:t>Direct Mobility Program) </a:t>
            </a:r>
            <a:r>
              <a:rPr lang="ru-RU" sz="2000" b="1" dirty="0">
                <a:solidFill>
                  <a:prstClr val="black"/>
                </a:solidFill>
              </a:rPr>
              <a:t>на базе экономико-социологического факультета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 smtClean="0">
                <a:solidFill>
                  <a:prstClr val="black"/>
                </a:solidFill>
              </a:rPr>
              <a:t>уиниверситета</a:t>
            </a:r>
            <a:r>
              <a:rPr lang="ru-RU" sz="2000" b="1" dirty="0" smtClean="0">
                <a:solidFill>
                  <a:prstClr val="black"/>
                </a:solidFill>
              </a:rPr>
              <a:t> г Лодзь (аналог </a:t>
            </a:r>
            <a:r>
              <a:rPr lang="ru-RU" sz="2000" b="1" dirty="0">
                <a:solidFill>
                  <a:prstClr val="black"/>
                </a:solidFill>
              </a:rPr>
              <a:t>европейской программы </a:t>
            </a:r>
            <a:r>
              <a:rPr lang="ru-RU" sz="2000" b="1" dirty="0" err="1">
                <a:solidFill>
                  <a:prstClr val="black"/>
                </a:solidFill>
              </a:rPr>
              <a:t>Эрасмус</a:t>
            </a:r>
            <a:r>
              <a:rPr lang="ru-RU" sz="2000" b="1" dirty="0">
                <a:solidFill>
                  <a:prstClr val="black"/>
                </a:solidFill>
              </a:rPr>
              <a:t>) 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2636912"/>
            <a:ext cx="4312518" cy="2875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1740" y="1268760"/>
            <a:ext cx="4910481" cy="3206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940152" y="4540478"/>
            <a:ext cx="2160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На занятиях</a:t>
            </a:r>
            <a:endParaRPr lang="ru-RU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611560" y="2216985"/>
            <a:ext cx="30963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На встрече с ректором</a:t>
            </a:r>
            <a:endParaRPr lang="ru-RU" sz="2000" dirty="0"/>
          </a:p>
        </p:txBody>
      </p:sp>
    </p:spTree>
    <p:extLst>
      <p:ext uri="{BB962C8B-B14F-4D97-AF65-F5344CB8AC3E}">
        <p14:creationId xmlns="" xmlns:p14="http://schemas.microsoft.com/office/powerpoint/2010/main" val="3250772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683568" y="0"/>
            <a:ext cx="799288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rgbClr val="FF0000"/>
                </a:solidFill>
              </a:rPr>
              <a:t>Сведения по показателям мониторинга эффективности деятельности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ru-RU" sz="2800" dirty="0" smtClean="0">
                <a:solidFill>
                  <a:srgbClr val="FF0000"/>
                </a:solidFill>
              </a:rPr>
              <a:t>вузов</a:t>
            </a:r>
            <a:endParaRPr lang="ru-RU" sz="2800" dirty="0">
              <a:solidFill>
                <a:srgbClr val="FF0000"/>
              </a:solidFill>
            </a:endParaRPr>
          </a:p>
        </p:txBody>
      </p:sp>
      <p:pic>
        <p:nvPicPr>
          <p:cNvPr id="1029" name="Picture 5" descr="http://miccedu.ru/monitoring/materials/inst_77.files/image001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2301764"/>
            <a:ext cx="9144000" cy="3908613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779912" y="1196752"/>
            <a:ext cx="28083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chemeClr val="accent1"/>
                </a:solidFill>
              </a:rPr>
              <a:t>ИГХТУ, </a:t>
            </a:r>
            <a:r>
              <a:rPr lang="ru-RU" sz="2400" dirty="0" smtClean="0">
                <a:solidFill>
                  <a:schemeClr val="accent1"/>
                </a:solidFill>
              </a:rPr>
              <a:t>2013 г.</a:t>
            </a:r>
            <a:endParaRPr lang="ru-RU" sz="2400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39552" y="31630"/>
            <a:ext cx="799288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>
                <a:solidFill>
                  <a:srgbClr val="FF0000"/>
                </a:solidFill>
              </a:rPr>
              <a:t>Академическая мобильность студентов в рамках сетевого взаимодействия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868" y="980728"/>
            <a:ext cx="6876256" cy="5157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331640" y="6167045"/>
            <a:ext cx="664248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Производственная практика польских студентов из </a:t>
            </a:r>
            <a:r>
              <a:rPr lang="ru-RU" sz="2000" dirty="0" err="1"/>
              <a:t>Краковской</a:t>
            </a:r>
            <a:r>
              <a:rPr lang="ru-RU" sz="2000" dirty="0"/>
              <a:t> Политехники (Польша) в </a:t>
            </a:r>
            <a:r>
              <a:rPr lang="ru-RU" sz="2000" dirty="0" err="1"/>
              <a:t>г.Иваново</a:t>
            </a:r>
            <a:r>
              <a:rPr lang="ru-RU" sz="2000" dirty="0"/>
              <a:t> (по обмену)</a:t>
            </a:r>
          </a:p>
        </p:txBody>
      </p:sp>
    </p:spTree>
    <p:extLst>
      <p:ext uri="{BB962C8B-B14F-4D97-AF65-F5344CB8AC3E}">
        <p14:creationId xmlns="" xmlns:p14="http://schemas.microsoft.com/office/powerpoint/2010/main" val="415908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6192688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dirty="0"/>
              <a:t>Право обучения за рубежом как победители конкурса грантов Президента РФ получили Б</a:t>
            </a:r>
            <a:r>
              <a:rPr lang="ru-RU" dirty="0" smtClean="0"/>
              <a:t>. Кочергин </a:t>
            </a:r>
            <a:r>
              <a:rPr lang="ru-RU" dirty="0"/>
              <a:t>(Германия, </a:t>
            </a:r>
            <a:r>
              <a:rPr lang="ru-RU" dirty="0" err="1"/>
              <a:t>Фрайбург</a:t>
            </a:r>
            <a:r>
              <a:rPr lang="ru-RU" dirty="0"/>
              <a:t>), А</a:t>
            </a:r>
            <a:r>
              <a:rPr lang="ru-RU" dirty="0" smtClean="0"/>
              <a:t>. Тимин </a:t>
            </a:r>
            <a:r>
              <a:rPr lang="ru-RU" dirty="0"/>
              <a:t>(Швейцария, Лозанна), М</a:t>
            </a:r>
            <a:r>
              <a:rPr lang="ru-RU" dirty="0" smtClean="0"/>
              <a:t>. </a:t>
            </a:r>
            <a:r>
              <a:rPr lang="ru-RU" dirty="0" err="1" smtClean="0"/>
              <a:t>Ишуткина</a:t>
            </a:r>
            <a:r>
              <a:rPr lang="ru-RU" dirty="0" smtClean="0"/>
              <a:t> </a:t>
            </a:r>
            <a:r>
              <a:rPr lang="ru-RU" dirty="0"/>
              <a:t>(Великобритания, Саутгемптон).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471592" y="2980980"/>
            <a:ext cx="367240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dirty="0"/>
              <a:t>С 2012 г. ИГХТУ является одним из четырнадцати участников проекта ТЕМПУС «Непрерывное обучение и подготовка магистров по профилю «Инновационные технологии энергосбережения и экологического контроля» для российских университетов с вовлечением заинтересованных сторон» («</a:t>
            </a:r>
            <a:r>
              <a:rPr lang="en-US" dirty="0"/>
              <a:t>GREEN MASTER</a:t>
            </a:r>
            <a:r>
              <a:rPr lang="ru-RU" dirty="0"/>
              <a:t>»).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03" y="1654319"/>
            <a:ext cx="8362900" cy="1003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2" name="Picture 2" descr="C:\Users\UI\AppData\Local\Temp\Темпус Владимир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2852936"/>
            <a:ext cx="5510764" cy="367240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461469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03911" y="1052736"/>
            <a:ext cx="8568952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dirty="0"/>
              <a:t>Университет г. Осло, Норвегия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dirty="0"/>
              <a:t>Научно-исследовательский центр г. </a:t>
            </a:r>
            <a:r>
              <a:rPr lang="ru-RU" sz="2400" dirty="0" err="1"/>
              <a:t>Юлих</a:t>
            </a:r>
            <a:r>
              <a:rPr lang="ru-RU" sz="2400" dirty="0"/>
              <a:t>, Германия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dirty="0"/>
              <a:t>Институт физико-химических процессов научно-исследовательского совета г. Пиза, Италия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dirty="0"/>
              <a:t>Университет г. </a:t>
            </a:r>
            <a:r>
              <a:rPr lang="ru-RU" sz="2400" dirty="0" err="1"/>
              <a:t>Клуж-Напока</a:t>
            </a:r>
            <a:r>
              <a:rPr lang="ru-RU" sz="2400" dirty="0"/>
              <a:t>, Румыния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dirty="0"/>
              <a:t>Национальный Университет, Таджикистан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dirty="0"/>
              <a:t>Ташкентский химико-технологический институт, Узбекистан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dirty="0"/>
              <a:t>Казахский Национальный Технический Университет им. </a:t>
            </a:r>
            <a:r>
              <a:rPr lang="ru-RU" sz="2400" dirty="0" err="1"/>
              <a:t>К.И.Сатпаева</a:t>
            </a:r>
            <a:endParaRPr lang="ru-RU" sz="2400" dirty="0"/>
          </a:p>
          <a:p>
            <a:endParaRPr lang="ru-RU" dirty="0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rgbClr val="FF0000"/>
                </a:solidFill>
              </a:rPr>
              <a:t>Действующие договора о сотрудничестве</a:t>
            </a:r>
            <a:endParaRPr lang="ru-RU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86581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Деканат </a:t>
            </a:r>
            <a:r>
              <a:rPr lang="ru-RU" sz="2800" b="1" dirty="0">
                <a:solidFill>
                  <a:srgbClr val="FF0000"/>
                </a:solidFill>
              </a:rPr>
              <a:t>по работе с иностранными учащимися</a:t>
            </a:r>
            <a:br>
              <a:rPr lang="ru-RU" sz="2800" b="1" dirty="0">
                <a:solidFill>
                  <a:srgbClr val="FF0000"/>
                </a:solidFill>
              </a:rPr>
            </a:b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4994592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Маслова Наталья 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Игоревна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специалист по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учебно-методической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работе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880320" y="4064544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Торшинин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 Михаил Евгеньевич </a:t>
            </a:r>
          </a:p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декан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к.п.н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., доцент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952569" y="4994592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Смурова Ирина 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Евгеньевна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специалист по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учебно-методической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работе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6032" y="1325025"/>
            <a:ext cx="1740024" cy="271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9616" y="2622626"/>
            <a:ext cx="1416496" cy="221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454651"/>
            <a:ext cx="152400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35709654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0"/>
            <a:ext cx="8229600" cy="476672"/>
          </a:xfrm>
        </p:spPr>
        <p:txBody>
          <a:bodyPr>
            <a:normAutofit fontScale="90000"/>
          </a:bodyPr>
          <a:lstStyle/>
          <a:p>
            <a:pPr algn="l"/>
            <a:r>
              <a:rPr lang="ru-RU" sz="3600" dirty="0" smtClean="0">
                <a:solidFill>
                  <a:srgbClr val="FF0000"/>
                </a:solidFill>
              </a:rPr>
              <a:t>Задачи </a:t>
            </a:r>
            <a:r>
              <a:rPr lang="ru-RU" sz="3600" dirty="0" err="1" smtClean="0">
                <a:solidFill>
                  <a:srgbClr val="FF0000"/>
                </a:solidFill>
              </a:rPr>
              <a:t>интердеканата</a:t>
            </a:r>
            <a:endParaRPr lang="ru-RU" sz="3600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038" y="476672"/>
            <a:ext cx="9114962" cy="5544616"/>
          </a:xfrm>
        </p:spPr>
        <p:txBody>
          <a:bodyPr>
            <a:noAutofit/>
          </a:bodyPr>
          <a:lstStyle/>
          <a:p>
            <a:pPr marL="0" lv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 Работа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по новому набору</a:t>
            </a:r>
          </a:p>
          <a:p>
            <a:pPr marL="0" lv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Организация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приезда и оформление документов иностранных 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граждан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Входной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контроль уровня 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подготовки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Организация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расселения 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 общежитии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Ознакомление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иностранных граждан с нормативными 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документами, регламентирующие пребывание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России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Осуществление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паспортно-визового 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режима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 Укрепление связей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с 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землячествами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Воспитательная работа, проведение адаптационных  мероприятий для ознакомления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с культурой и традициями 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России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Организация культурно-массовых и спортивных мероприятий 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Оказание помощи при медицинском обслуживании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иностранных 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студентов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Участие в организации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учебного процесса иностранных граждан в ИГХТУ и подготовительном 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отделении,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контроль текущей 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успеваемости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Подготовка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статистической отчетности для представления в 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МОН,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МИД, 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Посольства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ctr">
              <a:lnSpc>
                <a:spcPct val="150000"/>
              </a:lnSpc>
              <a:spcBef>
                <a:spcPts val="0"/>
              </a:spcBef>
              <a:buNone/>
            </a:pPr>
            <a:endParaRPr lang="ru-RU" sz="1600" i="1" dirty="0">
              <a:latin typeface="Book Antiqua" pitchFamily="18" charset="0"/>
            </a:endParaRPr>
          </a:p>
          <a:p>
            <a:pPr indent="-324000"/>
            <a:endParaRPr lang="ru-RU" sz="1600" dirty="0"/>
          </a:p>
        </p:txBody>
      </p:sp>
    </p:spTree>
    <p:extLst>
      <p:ext uri="{BB962C8B-B14F-4D97-AF65-F5344CB8AC3E}">
        <p14:creationId xmlns="" xmlns:p14="http://schemas.microsoft.com/office/powerpoint/2010/main" val="78520522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1052736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ОБЩЕЕ ЧИСЛО ИНОСТРАННЫХ ГРАЖДАН</a:t>
            </a:r>
            <a:br>
              <a:rPr lang="ru-RU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НА ОБУЧЕНИИ В ИГХТУ</a:t>
            </a:r>
            <a:br>
              <a:rPr lang="ru-RU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2280933784"/>
              </p:ext>
            </p:extLst>
          </p:nvPr>
        </p:nvGraphicFramePr>
        <p:xfrm>
          <a:off x="107504" y="819363"/>
          <a:ext cx="8856984" cy="6021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6" name="Соединительная линия уступом 5"/>
          <p:cNvCxnSpPr/>
          <p:nvPr/>
        </p:nvCxnSpPr>
        <p:spPr>
          <a:xfrm>
            <a:off x="7036169" y="2168860"/>
            <a:ext cx="792088" cy="216024"/>
          </a:xfrm>
          <a:prstGeom prst="bentConnector3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54617479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4275" y="0"/>
            <a:ext cx="8579296" cy="908720"/>
          </a:xfrm>
        </p:spPr>
        <p:txBody>
          <a:bodyPr>
            <a:noAutofit/>
          </a:bodyPr>
          <a:lstStyle/>
          <a:p>
            <a:r>
              <a:rPr lang="ru-RU" sz="2000" b="1" cap="all" dirty="0" smtClean="0">
                <a:solidFill>
                  <a:srgbClr val="FF0000"/>
                </a:solidFill>
                <a:latin typeface="Arial" panose="020B0604020202020204" pitchFamily="34" charset="0"/>
                <a:cs typeface="Times New Roman" pitchFamily="18" charset="0"/>
              </a:rPr>
              <a:t>Поступающие</a:t>
            </a:r>
            <a:r>
              <a:rPr lang="ru-RU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Times New Roman" pitchFamily="18" charset="0"/>
              </a:rPr>
              <a:t> В </a:t>
            </a:r>
            <a:r>
              <a:rPr lang="ru-RU" sz="2000" b="1" dirty="0">
                <a:solidFill>
                  <a:srgbClr val="FF0000"/>
                </a:solidFill>
                <a:latin typeface="Arial" panose="020B0604020202020204" pitchFamily="34" charset="0"/>
                <a:cs typeface="Times New Roman" pitchFamily="18" charset="0"/>
              </a:rPr>
              <a:t>ИГХТУ ИНОСТРАННЫЕ Г</a:t>
            </a:r>
            <a:r>
              <a:rPr lang="ru-RU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Times New Roman" pitchFamily="18" charset="0"/>
              </a:rPr>
              <a:t>РАЖДАНЕ</a:t>
            </a:r>
            <a:r>
              <a:rPr lang="ru-RU" sz="2000" b="1" dirty="0">
                <a:solidFill>
                  <a:srgbClr val="FF0000"/>
                </a:solidFill>
                <a:latin typeface="Arial" panose="020B0604020202020204" pitchFamily="34" charset="0"/>
                <a:cs typeface="Times New Roman" pitchFamily="18" charset="0"/>
              </a:rPr>
              <a:t/>
            </a:r>
            <a:br>
              <a:rPr lang="ru-RU" sz="2000" b="1" dirty="0">
                <a:solidFill>
                  <a:srgbClr val="FF0000"/>
                </a:solidFill>
                <a:latin typeface="Arial" panose="020B0604020202020204" pitchFamily="34" charset="0"/>
                <a:cs typeface="Times New Roman" pitchFamily="18" charset="0"/>
              </a:rPr>
            </a:br>
            <a:r>
              <a:rPr lang="ru-RU" sz="2000" b="1" dirty="0">
                <a:solidFill>
                  <a:srgbClr val="FF0000"/>
                </a:solidFill>
                <a:latin typeface="Arial" panose="020B0604020202020204" pitchFamily="34" charset="0"/>
                <a:cs typeface="Times New Roman" pitchFamily="18" charset="0"/>
              </a:rPr>
              <a:t>ПО ЛИНИЯМ ПРИБЫТИЯ</a:t>
            </a:r>
            <a:endParaRPr lang="ru-RU" sz="2000" dirty="0">
              <a:latin typeface="Arial" panose="020B0604020202020204" pitchFamily="34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4246825477"/>
              </p:ext>
            </p:extLst>
          </p:nvPr>
        </p:nvGraphicFramePr>
        <p:xfrm>
          <a:off x="-108520" y="332656"/>
          <a:ext cx="9252520" cy="70567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="" xmlns:p14="http://schemas.microsoft.com/office/powerpoint/2010/main" val="180946715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3513"/>
            <a:ext cx="8229600" cy="751191"/>
          </a:xfrm>
        </p:spPr>
        <p:txBody>
          <a:bodyPr>
            <a:noAutofit/>
          </a:bodyPr>
          <a:lstStyle/>
          <a:p>
            <a:r>
              <a:rPr lang="ru-RU" sz="2400" b="1" cap="all" dirty="0" smtClean="0">
                <a:solidFill>
                  <a:srgbClr val="FF0000"/>
                </a:solidFill>
              </a:rPr>
              <a:t>Гражданство обучающихся в ИГХТУ</a:t>
            </a:r>
            <a:br>
              <a:rPr lang="ru-RU" sz="2400" b="1" cap="all" dirty="0" smtClean="0">
                <a:solidFill>
                  <a:srgbClr val="FF0000"/>
                </a:solidFill>
              </a:rPr>
            </a:br>
            <a:r>
              <a:rPr lang="ru-RU" sz="2400" b="1" cap="all" dirty="0" smtClean="0">
                <a:solidFill>
                  <a:srgbClr val="FF0000"/>
                </a:solidFill>
              </a:rPr>
              <a:t> иностранных студентов</a:t>
            </a:r>
            <a:endParaRPr lang="ru-RU" sz="2400" b="1" cap="all" dirty="0">
              <a:solidFill>
                <a:srgbClr val="FF0000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715526854"/>
              </p:ext>
            </p:extLst>
          </p:nvPr>
        </p:nvGraphicFramePr>
        <p:xfrm>
          <a:off x="-74778" y="764704"/>
          <a:ext cx="9252520" cy="60932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="" xmlns:p14="http://schemas.microsoft.com/office/powerpoint/2010/main" val="207244121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-11201"/>
            <a:ext cx="8229600" cy="919921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Распределение иностранных студентов по направлениям подготовки</a:t>
            </a:r>
            <a:endParaRPr lang="ru-RU" sz="2800" b="1" dirty="0">
              <a:solidFill>
                <a:srgbClr val="FF0000"/>
              </a:solidFill>
            </a:endParaRPr>
          </a:p>
        </p:txBody>
      </p:sp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2863536714"/>
              </p:ext>
            </p:extLst>
          </p:nvPr>
        </p:nvGraphicFramePr>
        <p:xfrm>
          <a:off x="0" y="764704"/>
          <a:ext cx="9036496" cy="59766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="" xmlns:p14="http://schemas.microsoft.com/office/powerpoint/2010/main" val="408872027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18058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rgbClr val="FF0000"/>
                </a:solidFill>
              </a:rPr>
              <a:t>Возможности </a:t>
            </a:r>
            <a:r>
              <a:rPr lang="ru-RU" sz="2800" b="1" dirty="0" err="1">
                <a:solidFill>
                  <a:srgbClr val="FF0000"/>
                </a:solidFill>
              </a:rPr>
              <a:t>рекрутинга</a:t>
            </a:r>
            <a:r>
              <a:rPr lang="ru-RU" sz="2800" b="1" dirty="0">
                <a:solidFill>
                  <a:srgbClr val="FF0000"/>
                </a:solidFill>
              </a:rPr>
              <a:t> иностранных </a:t>
            </a:r>
            <a:r>
              <a:rPr lang="ru-RU" sz="2800" b="1" dirty="0" smtClean="0">
                <a:solidFill>
                  <a:srgbClr val="FF0000"/>
                </a:solidFill>
              </a:rPr>
              <a:t>студентов</a:t>
            </a:r>
            <a:r>
              <a:rPr lang="ru-RU" sz="2400" b="1" dirty="0">
                <a:solidFill>
                  <a:srgbClr val="FF0000"/>
                </a:solidFill>
              </a:rPr>
              <a:t/>
            </a:r>
            <a:br>
              <a:rPr lang="ru-RU" sz="2400" b="1" dirty="0">
                <a:solidFill>
                  <a:srgbClr val="FF0000"/>
                </a:solidFill>
              </a:rPr>
            </a:b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817386" y="560658"/>
            <a:ext cx="5418910" cy="6297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8910456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2078384645"/>
              </p:ext>
            </p:extLst>
          </p:nvPr>
        </p:nvGraphicFramePr>
        <p:xfrm>
          <a:off x="179512" y="44624"/>
          <a:ext cx="8784976" cy="6782080"/>
        </p:xfrm>
        <a:graphic>
          <a:graphicData uri="http://schemas.openxmlformats.org/drawingml/2006/table">
            <a:tbl>
              <a:tblPr/>
              <a:tblGrid>
                <a:gridCol w="8784976"/>
              </a:tblGrid>
              <a:tr h="936104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 smtClean="0">
                          <a:latin typeface="Times New Roman"/>
                          <a:ea typeface="Calibri"/>
                          <a:cs typeface="Times New Roman"/>
                        </a:rPr>
                        <a:t>Дополнительные </a:t>
                      </a: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показатели</a:t>
                      </a: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</a:p>
                  </a:txBody>
                  <a:tcPr marL="26630" marR="26630" marT="81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008864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Удельный вес численности иностранных студентов (</a:t>
                      </a:r>
                      <a:r>
                        <a:rPr lang="ru-RU" sz="1600" i="1" u="sng" dirty="0">
                          <a:latin typeface="Times New Roman"/>
                          <a:ea typeface="Calibri"/>
                          <a:cs typeface="Times New Roman"/>
                        </a:rPr>
                        <a:t>кроме стран СНГ</a:t>
                      </a: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), обучающихся программам </a:t>
                      </a:r>
                      <a:r>
                        <a:rPr lang="ru-RU" sz="1600" dirty="0" err="1">
                          <a:latin typeface="Times New Roman"/>
                          <a:ea typeface="Calibri"/>
                          <a:cs typeface="Times New Roman"/>
                        </a:rPr>
                        <a:t>бакалавриата</a:t>
                      </a: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ru-RU" sz="1600" dirty="0" err="1">
                          <a:latin typeface="Times New Roman"/>
                          <a:ea typeface="Calibri"/>
                          <a:cs typeface="Times New Roman"/>
                        </a:rPr>
                        <a:t>специалитета</a:t>
                      </a: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, магистратуры, в общей численности студентов (приведенный контингент)</a:t>
                      </a:r>
                    </a:p>
                  </a:txBody>
                  <a:tcPr marL="26630" marR="26630" marT="815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08864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Удельный вес численности иностранных студентов из </a:t>
                      </a:r>
                      <a:r>
                        <a:rPr lang="ru-RU" sz="1600" b="0" u="sng" dirty="0">
                          <a:latin typeface="Times New Roman"/>
                          <a:ea typeface="Calibri"/>
                          <a:cs typeface="Times New Roman"/>
                        </a:rPr>
                        <a:t>СНГ</a:t>
                      </a: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, обучающихся по программам </a:t>
                      </a:r>
                      <a:r>
                        <a:rPr lang="ru-RU" sz="1600" dirty="0" err="1">
                          <a:latin typeface="Times New Roman"/>
                          <a:ea typeface="Calibri"/>
                          <a:cs typeface="Times New Roman"/>
                        </a:rPr>
                        <a:t>бакалавриата</a:t>
                      </a: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ru-RU" sz="1600" dirty="0" err="1">
                          <a:latin typeface="Times New Roman"/>
                          <a:ea typeface="Calibri"/>
                          <a:cs typeface="Times New Roman"/>
                        </a:rPr>
                        <a:t>специалитета</a:t>
                      </a: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, магистратуры, в общей численности студентов (приведенный контингент)</a:t>
                      </a:r>
                    </a:p>
                  </a:txBody>
                  <a:tcPr marL="26630" marR="26630" marT="815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76424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Удельный вес численности иностранных граждан из числа НПР в общей численности НПР</a:t>
                      </a:r>
                    </a:p>
                  </a:txBody>
                  <a:tcPr marL="26630" marR="26630" marT="815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76424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Удельный вес численности иностранных граждан (кроме стран СНГ) из числа аспирантов вуза в общей численности аспирантов</a:t>
                      </a:r>
                    </a:p>
                  </a:txBody>
                  <a:tcPr marL="26630" marR="26630" marT="815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76424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Удельный вес численности иностранных граждан из стран СНГ из числа аспирантов вуза в общей численности аспирантов</a:t>
                      </a:r>
                    </a:p>
                  </a:txBody>
                  <a:tcPr marL="26630" marR="26630" marT="815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76424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Объем средств, полученных вузом на выполнение НИОКР от иностранных граждан и иностранных юридических лиц</a:t>
                      </a:r>
                    </a:p>
                  </a:txBody>
                  <a:tcPr marL="26630" marR="26630" marT="815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76424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Объем средств от образовательной деятельности, полученных вузом от иностранных граждан и иностранных юридических лиц</a:t>
                      </a:r>
                    </a:p>
                  </a:txBody>
                  <a:tcPr marL="26630" marR="26630" marT="815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8129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7534" y="1124743"/>
            <a:ext cx="8992330" cy="4922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02453822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http://clipart-finder.com/data/png/johnny_automatic_olive_branch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427984" y="3933056"/>
            <a:ext cx="648072" cy="1053776"/>
          </a:xfrm>
          <a:prstGeom prst="rect">
            <a:avLst/>
          </a:prstGeom>
          <a:noFill/>
          <a:scene3d>
            <a:camera prst="orthographicFront">
              <a:rot lat="0" lon="0" rev="6600000"/>
            </a:camera>
            <a:lightRig rig="threePt" dir="t"/>
          </a:scene3d>
        </p:spPr>
      </p:pic>
      <p:pic>
        <p:nvPicPr>
          <p:cNvPr id="16387" name="Picture 2" descr="http://img-fotki.yandex.ru/get/6305/27302857.2ea/0_86f2c_cffa90c1_XL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547665" y="4221088"/>
            <a:ext cx="2759508" cy="2159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8" name="Text Box 3"/>
          <p:cNvSpPr txBox="1">
            <a:spLocks noChangeArrowheads="1"/>
          </p:cNvSpPr>
          <p:nvPr/>
        </p:nvSpPr>
        <p:spPr bwMode="auto">
          <a:xfrm>
            <a:off x="5508625" y="682625"/>
            <a:ext cx="7921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 sz="2400">
              <a:latin typeface="Times New Roman" pitchFamily="18" charset="0"/>
            </a:endParaRPr>
          </a:p>
        </p:txBody>
      </p:sp>
      <p:sp>
        <p:nvSpPr>
          <p:cNvPr id="7171" name="Rectangle 4"/>
          <p:cNvSpPr>
            <a:spLocks noChangeArrowheads="1"/>
          </p:cNvSpPr>
          <p:nvPr/>
        </p:nvSpPr>
        <p:spPr bwMode="auto">
          <a:xfrm>
            <a:off x="0" y="6308725"/>
            <a:ext cx="9144000" cy="549275"/>
          </a:xfrm>
          <a:prstGeom prst="rect">
            <a:avLst/>
          </a:prstGeom>
          <a:solidFill>
            <a:schemeClr val="accent5">
              <a:lumMod val="25000"/>
              <a:alpha val="69000"/>
            </a:schemeClr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ru-RU" sz="2000" b="1">
              <a:solidFill>
                <a:schemeClr val="bg1"/>
              </a:solidFill>
              <a:cs typeface="+mn-cs"/>
            </a:endParaRPr>
          </a:p>
        </p:txBody>
      </p:sp>
      <p:sp>
        <p:nvSpPr>
          <p:cNvPr id="16392" name="Rectangle 10"/>
          <p:cNvSpPr>
            <a:spLocks noChangeArrowheads="1"/>
          </p:cNvSpPr>
          <p:nvPr/>
        </p:nvSpPr>
        <p:spPr bwMode="auto">
          <a:xfrm>
            <a:off x="1194122" y="260648"/>
            <a:ext cx="7122294" cy="1728192"/>
          </a:xfrm>
          <a:prstGeom prst="roundRect">
            <a:avLst/>
          </a:prstGeom>
          <a:solidFill>
            <a:schemeClr val="lt1">
              <a:alpha val="0"/>
            </a:schemeClr>
          </a:solidFill>
          <a:ln>
            <a:headEnd/>
            <a:tailEnd/>
          </a:ln>
          <a:effectLst>
            <a:softEdge rad="63500"/>
          </a:effectLst>
          <a:scene3d>
            <a:camera prst="orthographicFront"/>
            <a:lightRig rig="threePt" dir="t"/>
          </a:scene3d>
          <a:sp3d extrusionH="825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indent="457200" algn="ctr">
              <a:defRPr/>
            </a:pPr>
            <a:endParaRPr lang="en-US" sz="32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indent="457200" algn="ctr">
              <a:defRPr/>
            </a:pPr>
            <a: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Проект «Время учиться в России!»</a:t>
            </a:r>
            <a:endParaRPr lang="ru-RU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indent="457200" algn="ctr">
              <a:defRPr/>
            </a:pPr>
            <a:endParaRPr lang="ru-RU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indent="457200" algn="ctr">
              <a:defRPr/>
            </a:pPr>
            <a:endParaRPr lang="ru-RU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indent="457200" algn="ctr">
              <a:defRPr/>
            </a:pPr>
            <a:endParaRPr lang="ru-RU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indent="457200" algn="ctr">
              <a:defRPr/>
            </a:pPr>
            <a:endParaRPr lang="ru-RU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indent="457200" algn="ctr">
              <a:defRPr/>
            </a:pPr>
            <a:endParaRPr lang="ru-RU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2" name="Picture 2" descr="http://www.mosds.ru/upload/iblock/016/rgqazclwioqyvalormkocc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611560" y="2132856"/>
            <a:ext cx="195262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16394" name="Рисунок 10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0" y="4581128"/>
            <a:ext cx="1194122" cy="1845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987824" y="2204864"/>
            <a:ext cx="565212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</a:rPr>
              <a:t>"Время учиться в России!" является проектом, помогающим реализовывать Концепцию продвижения российского образования на базе представительств </a:t>
            </a:r>
            <a:r>
              <a:rPr lang="ru-RU" sz="2400" dirty="0" err="1" smtClean="0">
                <a:solidFill>
                  <a:srgbClr val="FF0000"/>
                </a:solidFill>
              </a:rPr>
              <a:t>Россотрудничества</a:t>
            </a:r>
            <a:r>
              <a:rPr lang="ru-RU" sz="2400" dirty="0" smtClean="0">
                <a:solidFill>
                  <a:srgbClr val="FF0000"/>
                </a:solidFill>
              </a:rPr>
              <a:t> за рубежом</a:t>
            </a:r>
            <a:endParaRPr lang="ru-RU" sz="2400" dirty="0"/>
          </a:p>
        </p:txBody>
      </p:sp>
    </p:spTree>
    <p:extLst>
      <p:ext uri="{BB962C8B-B14F-4D97-AF65-F5344CB8AC3E}">
        <p14:creationId xmlns="" xmlns:p14="http://schemas.microsoft.com/office/powerpoint/2010/main" val="8131477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211960" y="112013"/>
            <a:ext cx="4932040" cy="6826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1" name="Picture 3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0" y="0"/>
            <a:ext cx="460771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00175436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>
        <p:sndAc>
          <p:stSnd>
            <p:snd r:embed="rId5" name="camera.wav"/>
          </p:stSnd>
        </p:sndAc>
      </p:transition>
    </mc:Choice>
    <mc:Fallback>
      <p:transition>
        <p:sndAc>
          <p:stSnd>
            <p:snd r:embed="rId2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2060848"/>
            <a:ext cx="8172400" cy="1470025"/>
          </a:xfrm>
        </p:spPr>
        <p:txBody>
          <a:bodyPr>
            <a:noAutofit/>
          </a:bodyPr>
          <a:lstStyle/>
          <a:p>
            <a:r>
              <a:rPr lang="ru-RU" sz="2800" dirty="0" smtClean="0"/>
              <a:t>Российско-</a:t>
            </a:r>
            <a:r>
              <a:rPr lang="ru-RU" sz="2800" dirty="0" err="1" smtClean="0"/>
              <a:t>Кыргызский</a:t>
            </a:r>
            <a:r>
              <a:rPr lang="ru-RU" sz="2800" dirty="0" smtClean="0"/>
              <a:t> консорциум технических университетов – </a:t>
            </a:r>
            <a:endParaRPr lang="ru-RU" sz="3600" dirty="0"/>
          </a:p>
        </p:txBody>
      </p:sp>
      <p:pic>
        <p:nvPicPr>
          <p:cNvPr id="9" name="Picture 2" descr="http://www.mosds.ru/upload/iblock/016/rgqazclwioqyvalormkocc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5315" y="152400"/>
            <a:ext cx="1640182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683568" y="3212976"/>
            <a:ext cx="7632848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/>
              <a:t>Кыргызский</a:t>
            </a:r>
            <a:r>
              <a:rPr lang="ru-RU" dirty="0"/>
              <a:t> государственный технический университет </a:t>
            </a:r>
            <a:r>
              <a:rPr lang="ru-RU" dirty="0" err="1"/>
              <a:t>им.И.Раззакова</a:t>
            </a:r>
            <a:r>
              <a:rPr lang="ru-RU" dirty="0"/>
              <a:t> (КГТУ)</a:t>
            </a:r>
          </a:p>
          <a:p>
            <a:r>
              <a:rPr lang="ru-RU" dirty="0" err="1"/>
              <a:t>Кыргызский</a:t>
            </a:r>
            <a:r>
              <a:rPr lang="ru-RU" dirty="0"/>
              <a:t> государственный университет строительства, транспорта и архитектуры </a:t>
            </a:r>
            <a:r>
              <a:rPr lang="ru-RU" dirty="0" err="1"/>
              <a:t>им.Н.Исанова</a:t>
            </a:r>
            <a:r>
              <a:rPr lang="ru-RU" dirty="0"/>
              <a:t> (КГУСТА)</a:t>
            </a:r>
          </a:p>
          <a:p>
            <a:r>
              <a:rPr lang="ru-RU" sz="2000" dirty="0" err="1" smtClean="0"/>
              <a:t>Кыргызский</a:t>
            </a:r>
            <a:r>
              <a:rPr lang="ru-RU" sz="2000" dirty="0" smtClean="0"/>
              <a:t> национальный аграрный университет </a:t>
            </a:r>
            <a:r>
              <a:rPr lang="ru-RU" sz="2000" dirty="0" err="1" smtClean="0"/>
              <a:t>им.К.И.Скрябина</a:t>
            </a:r>
            <a:r>
              <a:rPr lang="ru-RU" sz="2000" dirty="0" smtClean="0"/>
              <a:t> (КНАУ)</a:t>
            </a:r>
          </a:p>
          <a:p>
            <a:r>
              <a:rPr lang="ru-RU" sz="2000" dirty="0" err="1" smtClean="0"/>
              <a:t>Кыргызский</a:t>
            </a:r>
            <a:r>
              <a:rPr lang="ru-RU" sz="2000" dirty="0" smtClean="0"/>
              <a:t> национальный университет </a:t>
            </a:r>
            <a:r>
              <a:rPr lang="ru-RU" sz="2000" dirty="0" err="1" smtClean="0"/>
              <a:t>им.Ж.Баласагына</a:t>
            </a:r>
            <a:r>
              <a:rPr lang="ru-RU" sz="2000" dirty="0" smtClean="0"/>
              <a:t> (КНУ)</a:t>
            </a:r>
          </a:p>
          <a:p>
            <a:r>
              <a:rPr lang="ru-RU" sz="2000" dirty="0" err="1" smtClean="0"/>
              <a:t>Ошский</a:t>
            </a:r>
            <a:r>
              <a:rPr lang="ru-RU" sz="2000" dirty="0" smtClean="0"/>
              <a:t> технологический университет им.академика М.Адышева (</a:t>
            </a:r>
            <a:r>
              <a:rPr lang="ru-RU" sz="2000" dirty="0" err="1" smtClean="0"/>
              <a:t>ОшТУ</a:t>
            </a:r>
            <a:r>
              <a:rPr lang="ru-RU" sz="2000" dirty="0" smtClean="0"/>
              <a:t>)</a:t>
            </a:r>
            <a:endParaRPr lang="en-US" sz="2000" dirty="0" smtClean="0"/>
          </a:p>
          <a:p>
            <a:r>
              <a:rPr lang="en-US" sz="2000" dirty="0" smtClean="0">
                <a:solidFill>
                  <a:srgbClr val="FF0000"/>
                </a:solidFill>
              </a:rPr>
              <a:t>C </a:t>
            </a:r>
            <a:r>
              <a:rPr lang="ru-RU" sz="2000" dirty="0" smtClean="0">
                <a:solidFill>
                  <a:srgbClr val="FF0000"/>
                </a:solidFill>
              </a:rPr>
              <a:t>Российской стороны 21 ВУЗ от Калининграда до Владивостока</a:t>
            </a:r>
          </a:p>
          <a:p>
            <a:r>
              <a:rPr lang="ru-RU" sz="2000" dirty="0" smtClean="0">
                <a:solidFill>
                  <a:srgbClr val="FF0000"/>
                </a:solidFill>
              </a:rPr>
              <a:t>Совместные образовательные программы</a:t>
            </a:r>
          </a:p>
          <a:p>
            <a:r>
              <a:rPr lang="ru-RU" sz="2000" dirty="0" smtClean="0">
                <a:solidFill>
                  <a:schemeClr val="tx2"/>
                </a:solidFill>
              </a:rPr>
              <a:t>Консорциум открыт для новых членов !!!</a:t>
            </a:r>
            <a:endParaRPr lang="ru-RU" sz="2000" dirty="0">
              <a:solidFill>
                <a:schemeClr val="tx2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405044" y="0"/>
            <a:ext cx="5899522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  <a:ea typeface="+mj-ea"/>
                <a:cs typeface="+mj-cs"/>
              </a:rPr>
              <a:t>Н</a:t>
            </a:r>
            <a:r>
              <a:rPr lang="ru-RU" sz="2800" b="1" dirty="0" smtClean="0">
                <a:solidFill>
                  <a:srgbClr val="FF0000"/>
                </a:solidFill>
                <a:ea typeface="+mj-ea"/>
                <a:cs typeface="+mj-cs"/>
              </a:rPr>
              <a:t>овый </a:t>
            </a:r>
            <a:r>
              <a:rPr lang="ru-RU" sz="2800" b="1" dirty="0">
                <a:solidFill>
                  <a:srgbClr val="FF0000"/>
                </a:solidFill>
                <a:ea typeface="+mj-ea"/>
                <a:cs typeface="+mj-cs"/>
              </a:rPr>
              <a:t>уровень взаимодействия университетов и </a:t>
            </a:r>
            <a:r>
              <a:rPr lang="ru-RU" sz="2800" b="1" dirty="0" err="1">
                <a:solidFill>
                  <a:srgbClr val="FF0000"/>
                </a:solidFill>
                <a:ea typeface="+mj-ea"/>
                <a:cs typeface="+mj-cs"/>
              </a:rPr>
              <a:t>Россотрудничества</a:t>
            </a:r>
            <a:r>
              <a:rPr lang="ru-RU" sz="2800" b="1" dirty="0">
                <a:solidFill>
                  <a:srgbClr val="FF0000"/>
                </a:solidFill>
                <a:ea typeface="+mj-ea"/>
                <a:cs typeface="+mj-cs"/>
              </a:rPr>
              <a:t> на пространстве </a:t>
            </a:r>
            <a:r>
              <a:rPr lang="ru-RU" sz="2800" b="1" dirty="0" smtClean="0">
                <a:solidFill>
                  <a:srgbClr val="FF0000"/>
                </a:solidFill>
                <a:ea typeface="+mj-ea"/>
                <a:cs typeface="+mj-cs"/>
              </a:rPr>
              <a:t>СНГ – создание консорциумов</a:t>
            </a:r>
            <a:r>
              <a:rPr lang="ru-RU" sz="3600" b="1" dirty="0">
                <a:solidFill>
                  <a:srgbClr val="FF0000"/>
                </a:solidFill>
                <a:ea typeface="+mj-ea"/>
                <a:cs typeface="+mj-cs"/>
              </a:rPr>
              <a:t/>
            </a:r>
            <a:br>
              <a:rPr lang="ru-RU" sz="3600" b="1" dirty="0">
                <a:solidFill>
                  <a:srgbClr val="FF0000"/>
                </a:solidFill>
                <a:ea typeface="+mj-ea"/>
                <a:cs typeface="+mj-cs"/>
              </a:rPr>
            </a:br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7397573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0418" name="Picture 2" descr="Международный координационный совет выпускников учебных заведений ИНКОРВУЗ-XXI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260648"/>
            <a:ext cx="8964488" cy="1561855"/>
          </a:xfrm>
          <a:prstGeom prst="rect">
            <a:avLst/>
          </a:prstGeom>
          <a:solidFill>
            <a:schemeClr val="tx2"/>
          </a:solidFill>
        </p:spPr>
      </p:pic>
      <p:sp>
        <p:nvSpPr>
          <p:cNvPr id="7" name="Прямоугольник 6"/>
          <p:cNvSpPr/>
          <p:nvPr/>
        </p:nvSpPr>
        <p:spPr>
          <a:xfrm>
            <a:off x="323528" y="1988840"/>
            <a:ext cx="8496944" cy="4723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b="1" dirty="0" smtClean="0"/>
              <a:t>Деятельность МКС "ИНКОРВУЗ-XXI":</a:t>
            </a:r>
            <a:r>
              <a:rPr lang="ru-RU" dirty="0" smtClean="0"/>
              <a:t> </a:t>
            </a:r>
            <a:r>
              <a:rPr lang="ru-RU" b="1" dirty="0" smtClean="0"/>
              <a:t>направлена</a:t>
            </a:r>
            <a:r>
              <a:rPr lang="ru-RU" dirty="0" smtClean="0"/>
              <a:t> на реализацию программ сотрудничества с национальными объединениями и отдельными выпускниками учебных заведений; </a:t>
            </a:r>
          </a:p>
          <a:p>
            <a:pPr>
              <a:lnSpc>
                <a:spcPct val="120000"/>
              </a:lnSpc>
            </a:pPr>
            <a:r>
              <a:rPr lang="ru-RU" b="1" dirty="0" smtClean="0"/>
              <a:t>ориентирована</a:t>
            </a:r>
            <a:r>
              <a:rPr lang="ru-RU" dirty="0" smtClean="0"/>
              <a:t> на содействие выпускникам в защите их профессиональных интересов и прав, включая проблемы признания документов (дипломов) об образовании и ученых степеней, полученных в учебных и научных заведениях бывшего СССР, России и других стран СНГ; </a:t>
            </a:r>
          </a:p>
          <a:p>
            <a:pPr>
              <a:lnSpc>
                <a:spcPct val="120000"/>
              </a:lnSpc>
            </a:pPr>
            <a:r>
              <a:rPr lang="ru-RU" b="1" dirty="0" smtClean="0"/>
              <a:t>призвана</a:t>
            </a:r>
            <a:r>
              <a:rPr lang="ru-RU" dirty="0" smtClean="0"/>
              <a:t> помочь выпускникам и членам их семей: </a:t>
            </a:r>
          </a:p>
          <a:p>
            <a:pPr lvl="1">
              <a:lnSpc>
                <a:spcPct val="120000"/>
              </a:lnSpc>
            </a:pPr>
            <a:r>
              <a:rPr lang="ru-RU" dirty="0" smtClean="0"/>
              <a:t>повысить квалификацию или продолжить свое обучение; </a:t>
            </a:r>
          </a:p>
          <a:p>
            <a:pPr lvl="1">
              <a:lnSpc>
                <a:spcPct val="120000"/>
              </a:lnSpc>
            </a:pPr>
            <a:r>
              <a:rPr lang="ru-RU" dirty="0" smtClean="0"/>
              <a:t>наладить связи со своими учебными заведениями и друг с другом; </a:t>
            </a:r>
          </a:p>
          <a:p>
            <a:pPr lvl="1">
              <a:lnSpc>
                <a:spcPct val="120000"/>
              </a:lnSpc>
            </a:pPr>
            <a:r>
              <a:rPr lang="ru-RU" dirty="0" smtClean="0"/>
              <a:t>установить деловые и партнерские контакты; </a:t>
            </a:r>
          </a:p>
          <a:p>
            <a:pPr lvl="1">
              <a:lnSpc>
                <a:spcPct val="120000"/>
              </a:lnSpc>
            </a:pPr>
            <a:r>
              <a:rPr lang="ru-RU" dirty="0" smtClean="0"/>
              <a:t>получить различные информационные и консультативные услуги в сфере образования и делового партнерства. </a:t>
            </a:r>
          </a:p>
          <a:p>
            <a:pPr lvl="1">
              <a:lnSpc>
                <a:spcPct val="120000"/>
              </a:lnSpc>
            </a:pPr>
            <a:r>
              <a:rPr lang="ru-RU" dirty="0" smtClean="0">
                <a:solidFill>
                  <a:schemeClr val="tx2"/>
                </a:solidFill>
              </a:rPr>
              <a:t>Один из проектов </a:t>
            </a:r>
            <a:r>
              <a:rPr lang="ru-RU" b="1" dirty="0" smtClean="0">
                <a:solidFill>
                  <a:schemeClr val="tx2"/>
                </a:solidFill>
              </a:rPr>
              <a:t>«Всемирная Лига Выпускников»</a:t>
            </a:r>
            <a:endParaRPr lang="ru-RU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6201432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ru-RU" b="1" dirty="0" smtClean="0"/>
              <a:t>Русский интеллектуальный центр </a:t>
            </a:r>
            <a:r>
              <a:rPr lang="ru-RU" b="1" dirty="0" smtClean="0">
                <a:solidFill>
                  <a:srgbClr val="FF0000"/>
                </a:solidFill>
              </a:rPr>
              <a:t>Конгресса </a:t>
            </a:r>
            <a:r>
              <a:rPr lang="ru-RU" b="1" dirty="0">
                <a:solidFill>
                  <a:srgbClr val="FF0000"/>
                </a:solidFill>
              </a:rPr>
              <a:t>русских </a:t>
            </a:r>
            <a:r>
              <a:rPr lang="ru-RU" b="1" dirty="0" smtClean="0">
                <a:solidFill>
                  <a:srgbClr val="FF0000"/>
                </a:solidFill>
              </a:rPr>
              <a:t>общин</a:t>
            </a:r>
            <a:r>
              <a:rPr lang="ru-RU" b="1" dirty="0" smtClean="0"/>
              <a:t> стран СНГ</a:t>
            </a:r>
          </a:p>
          <a:p>
            <a:pPr marL="0" indent="0">
              <a:buNone/>
            </a:pPr>
            <a:r>
              <a:rPr lang="ru-RU" b="1" dirty="0" smtClean="0">
                <a:hlinkClick r:id="rId2"/>
              </a:rPr>
              <a:t>Поступление </a:t>
            </a:r>
            <a:r>
              <a:rPr lang="ru-RU" b="1" dirty="0">
                <a:hlinkClick r:id="rId2"/>
              </a:rPr>
              <a:t>в российские вузы</a:t>
            </a:r>
            <a:endParaRPr lang="ru-RU" b="1" dirty="0"/>
          </a:p>
          <a:p>
            <a:pPr marL="0" indent="0">
              <a:buNone/>
            </a:pPr>
            <a:r>
              <a:rPr lang="ru-RU" dirty="0"/>
              <a:t>Министерство образования и науки Российской Федерации и </a:t>
            </a:r>
            <a:r>
              <a:rPr lang="ru-RU" dirty="0" err="1"/>
              <a:t>Россотрудничество</a:t>
            </a:r>
            <a:r>
              <a:rPr lang="ru-RU" dirty="0"/>
              <a:t> объявляют приём иностранных граждан и российских соотечественников, проживающих за рубежом, на обучение в 2015/2016 учебном году в учебные заведения высшего образования за счет бюджетных ассигнований федерального бюджета, в пределах квоты, установленной постановлением Правительства РФ от 8 октября 2013 г. N 891.</a:t>
            </a:r>
          </a:p>
          <a:p>
            <a:pPr marL="0" indent="0">
              <a:buNone/>
            </a:pPr>
            <a:endParaRPr lang="ru-RU" dirty="0" smtClean="0"/>
          </a:p>
          <a:p>
            <a:endParaRPr lang="ru-RU" dirty="0"/>
          </a:p>
          <a:p>
            <a:r>
              <a:rPr lang="ru-RU" sz="3800" b="1" dirty="0" smtClean="0"/>
              <a:t>Взаимодействие с Ассоциацией Иностранных Студентов</a:t>
            </a:r>
          </a:p>
          <a:p>
            <a:pPr marL="0" indent="0">
              <a:buNone/>
            </a:pPr>
            <a:endParaRPr lang="ru-RU" sz="3800" b="1" dirty="0" smtClean="0"/>
          </a:p>
          <a:p>
            <a:r>
              <a:rPr lang="ru-RU" sz="3800" b="1" dirty="0" smtClean="0"/>
              <a:t>Связи с представителями диаспор</a:t>
            </a:r>
          </a:p>
          <a:p>
            <a:endParaRPr lang="ru-RU" sz="3800" b="1" dirty="0" smtClean="0"/>
          </a:p>
          <a:p>
            <a:r>
              <a:rPr lang="ru-RU" sz="3800" b="1" dirty="0" smtClean="0"/>
              <a:t>Контакты с посольствами </a:t>
            </a:r>
            <a:endParaRPr lang="ru-RU" sz="3800" b="1" dirty="0"/>
          </a:p>
          <a:p>
            <a:endParaRPr lang="ru-RU" dirty="0"/>
          </a:p>
        </p:txBody>
      </p:sp>
      <p:pic>
        <p:nvPicPr>
          <p:cNvPr id="1026" name="Picture 2" descr=" &amp;Rcy;&amp;Icy;&amp;TScy;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32656"/>
            <a:ext cx="1381125" cy="12382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&amp;Acy;&amp;scy;&amp;scy;&amp;ocy;&amp;tscy;&amp;icy;&amp;acy;&amp;tscy;&amp;icy;&amp;yacy; &amp;Icy;&amp;ncy;&amp;ocy;&amp;scy;&amp;tcy;&amp;rcy;&amp;acy;&amp;ncy;&amp;ncy;&amp;ycy;&amp;khcy; &amp;Scy;&amp;tcy;&amp;ucy;&amp;dcy;&amp;iecy;&amp;ncy;&amp;tcy;&amp;ocy;&amp;vcy;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6792" y="4509120"/>
            <a:ext cx="1578864" cy="1800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73057983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476672"/>
            <a:ext cx="8784976" cy="1143000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МЕЖДУНАРОДНАЯ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ru-RU" sz="2400" b="1" dirty="0" smtClean="0">
                <a:solidFill>
                  <a:srgbClr val="FF0000"/>
                </a:solidFill>
              </a:rPr>
              <a:t>АККРЕДИТАЦИЯ И СЕРТИФИКАЦИЯ  КАК ФАКТОР ИНТЕГРАЦИИ УНИВЕРСИТЕТОВ РОССИИ В МИРОВОЕ ОБРАЗОВАТЕЛЬНОЕ ПРОСТРАНСТВО</a:t>
            </a:r>
            <a:r>
              <a:rPr lang="ru-RU" sz="2400" b="1" i="1" dirty="0" smtClean="0">
                <a:solidFill>
                  <a:srgbClr val="FF0000"/>
                </a:solidFill>
              </a:rPr>
              <a:t/>
            </a:r>
            <a:br>
              <a:rPr lang="ru-RU" sz="2400" b="1" i="1" dirty="0" smtClean="0">
                <a:solidFill>
                  <a:srgbClr val="FF0000"/>
                </a:solidFill>
              </a:rPr>
            </a:b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556792"/>
            <a:ext cx="8229600" cy="4813995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40000"/>
              </a:lnSpc>
              <a:buClr>
                <a:schemeClr val="accent1"/>
              </a:buClr>
              <a:buFont typeface="Wingdings" panose="05000000000000000000" pitchFamily="2" charset="2"/>
              <a:buChar char="q"/>
              <a:defRPr/>
            </a:pPr>
            <a:r>
              <a:rPr lang="ru-RU" sz="2800" b="1" dirty="0">
                <a:solidFill>
                  <a:srgbClr val="095B22"/>
                </a:solidFill>
              </a:rPr>
              <a:t> </a:t>
            </a:r>
            <a:r>
              <a:rPr lang="ru-RU" sz="2200" dirty="0"/>
              <a:t>Для интеграции российской высшей (инженерной) школы в мировое образовательное пространство требуется обеспечение </a:t>
            </a:r>
            <a:r>
              <a:rPr lang="en-US" sz="2200" i="1" dirty="0"/>
              <a:t>de facto</a:t>
            </a:r>
            <a:r>
              <a:rPr lang="en-US" sz="2200" dirty="0"/>
              <a:t> </a:t>
            </a:r>
            <a:r>
              <a:rPr lang="ru-RU" sz="2200" dirty="0" smtClean="0"/>
              <a:t>и </a:t>
            </a:r>
            <a:r>
              <a:rPr lang="ru-RU" sz="2200" dirty="0"/>
              <a:t>международное признание </a:t>
            </a:r>
            <a:r>
              <a:rPr lang="en-US" sz="2200" i="1" dirty="0"/>
              <a:t>de jure</a:t>
            </a:r>
            <a:r>
              <a:rPr lang="en-US" sz="2200" dirty="0"/>
              <a:t>  </a:t>
            </a:r>
            <a:r>
              <a:rPr lang="ru-RU" sz="2200" u="sng" dirty="0" smtClean="0"/>
              <a:t>качества образовательных </a:t>
            </a:r>
            <a:r>
              <a:rPr lang="ru-RU" sz="2200" u="sng" dirty="0"/>
              <a:t>программ вузов</a:t>
            </a:r>
            <a:r>
              <a:rPr lang="ru-RU" sz="2200" dirty="0"/>
              <a:t> (аккредитация</a:t>
            </a:r>
            <a:r>
              <a:rPr lang="ru-RU" sz="2200" dirty="0" smtClean="0"/>
              <a:t>) </a:t>
            </a:r>
            <a:r>
              <a:rPr lang="ru-RU" sz="2200" dirty="0"/>
              <a:t>и </a:t>
            </a:r>
            <a:r>
              <a:rPr lang="ru-RU" sz="2200" u="sng" dirty="0"/>
              <a:t>квалификаций специалистов </a:t>
            </a:r>
            <a:r>
              <a:rPr lang="ru-RU" sz="2200" dirty="0"/>
              <a:t>(инженеров) – выпускников образовательных программ (сертификация). </a:t>
            </a:r>
            <a:endParaRPr lang="en-US" sz="2200" dirty="0" smtClean="0"/>
          </a:p>
          <a:p>
            <a:pPr>
              <a:lnSpc>
                <a:spcPct val="140000"/>
              </a:lnSpc>
              <a:buClr>
                <a:schemeClr val="accent1"/>
              </a:buClr>
              <a:buFont typeface="Wingdings" panose="05000000000000000000" pitchFamily="2" charset="2"/>
              <a:buChar char="q"/>
              <a:defRPr/>
            </a:pPr>
            <a:endParaRPr lang="ru-RU" sz="2200" dirty="0"/>
          </a:p>
          <a:p>
            <a:pPr>
              <a:lnSpc>
                <a:spcPct val="140000"/>
              </a:lnSpc>
              <a:buClr>
                <a:schemeClr val="accent1"/>
              </a:buClr>
              <a:buFont typeface="Wingdings" panose="05000000000000000000" pitchFamily="2" charset="2"/>
              <a:buChar char="q"/>
              <a:defRPr/>
            </a:pPr>
            <a:r>
              <a:rPr lang="ru-RU" sz="2200" dirty="0" smtClean="0"/>
              <a:t> </a:t>
            </a:r>
            <a:r>
              <a:rPr lang="ru-RU" sz="2200" dirty="0"/>
              <a:t>Для продвижения российских </a:t>
            </a:r>
            <a:r>
              <a:rPr lang="ru-RU" sz="2200" dirty="0" smtClean="0"/>
              <a:t>вузов </a:t>
            </a:r>
            <a:r>
              <a:rPr lang="ru-RU" sz="2200" dirty="0"/>
              <a:t>в страны </a:t>
            </a:r>
            <a:r>
              <a:rPr lang="ru-RU" sz="2200" i="1" dirty="0"/>
              <a:t>ближнего зарубежья</a:t>
            </a:r>
            <a:r>
              <a:rPr lang="ru-RU" sz="2200" dirty="0"/>
              <a:t> (СНГ) необходима </a:t>
            </a:r>
            <a:r>
              <a:rPr lang="ru-RU" sz="2200" u="sng" dirty="0"/>
              <a:t>международная аккредитация  </a:t>
            </a:r>
            <a:r>
              <a:rPr lang="ru-RU" sz="2200" dirty="0" smtClean="0"/>
              <a:t>программ </a:t>
            </a:r>
            <a:r>
              <a:rPr lang="ru-RU" sz="2200" dirty="0"/>
              <a:t>и сертификация квалификаций  </a:t>
            </a:r>
            <a:r>
              <a:rPr lang="ru-RU" sz="2200" dirty="0" smtClean="0"/>
              <a:t>выпускников </a:t>
            </a:r>
            <a:r>
              <a:rPr lang="ru-RU" sz="2200" dirty="0"/>
              <a:t>в </a:t>
            </a:r>
            <a:r>
              <a:rPr lang="ru-RU" sz="2200" dirty="0" smtClean="0"/>
              <a:t> авторитетных </a:t>
            </a:r>
            <a:r>
              <a:rPr lang="ru-RU" sz="2200" dirty="0"/>
              <a:t>организациях стран </a:t>
            </a:r>
            <a:r>
              <a:rPr lang="ru-RU" sz="2200" i="1" dirty="0"/>
              <a:t>дальнего зарубежья</a:t>
            </a:r>
            <a:r>
              <a:rPr lang="ru-RU" sz="2200" dirty="0"/>
              <a:t>.</a:t>
            </a:r>
          </a:p>
        </p:txBody>
      </p:sp>
    </p:spTree>
    <p:extLst>
      <p:ext uri="{BB962C8B-B14F-4D97-AF65-F5344CB8AC3E}">
        <p14:creationId xmlns="" xmlns:p14="http://schemas.microsoft.com/office/powerpoint/2010/main" val="371253748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7667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3100" b="1" dirty="0">
                <a:solidFill>
                  <a:srgbClr val="FF0000"/>
                </a:solidFill>
                <a:latin typeface="Arial" charset="0"/>
              </a:rPr>
              <a:t>Ассоциация инженерного                           </a:t>
            </a:r>
            <a:r>
              <a:rPr lang="ru-RU" sz="2700" b="1" dirty="0">
                <a:solidFill>
                  <a:srgbClr val="FF0000"/>
                </a:solidFill>
                <a:latin typeface="Arial" charset="0"/>
              </a:rPr>
              <a:t>образования </a:t>
            </a:r>
            <a:r>
              <a:rPr lang="ru-RU" sz="2700" b="1" dirty="0" err="1">
                <a:solidFill>
                  <a:srgbClr val="FF0000"/>
                </a:solidFill>
                <a:latin typeface="Arial" charset="0"/>
              </a:rPr>
              <a:t>Ро</a:t>
            </a:r>
            <a:r>
              <a:rPr lang="en-US" sz="2700" b="1" dirty="0">
                <a:solidFill>
                  <a:srgbClr val="FF0000"/>
                </a:solidFill>
                <a:latin typeface="Arial" charset="0"/>
              </a:rPr>
              <a:t>c</a:t>
            </a:r>
            <a:r>
              <a:rPr lang="ru-RU" sz="2700" b="1" dirty="0">
                <a:solidFill>
                  <a:srgbClr val="FF0000"/>
                </a:solidFill>
                <a:latin typeface="Arial" charset="0"/>
              </a:rPr>
              <a:t>сии</a:t>
            </a:r>
            <a:r>
              <a:rPr lang="ru-RU" sz="4000" dirty="0"/>
              <a:t/>
            </a:r>
            <a:br>
              <a:rPr lang="ru-RU" sz="4000" dirty="0"/>
            </a:br>
            <a:r>
              <a:rPr lang="en-US" sz="4000" dirty="0" smtClean="0"/>
              <a:t>            </a:t>
            </a:r>
            <a:r>
              <a:rPr lang="ru-RU" sz="2200" b="1" dirty="0" smtClean="0"/>
              <a:t>В.А</a:t>
            </a:r>
            <a:r>
              <a:rPr lang="ru-RU" sz="2200" b="1" dirty="0"/>
              <a:t>. Шарнин – председатель регионального отделения АИОР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2050" name="Picture 2" descr="http://aeer.ru/img/empt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784225"/>
            <a:ext cx="2190750" cy="16383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238" y="3424238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314" y="188640"/>
            <a:ext cx="1512367" cy="2499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42681" y="1859340"/>
            <a:ext cx="5115319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Полноправный член Европейской сети по аккредитации инженерного образования</a:t>
            </a:r>
          </a:p>
          <a:p>
            <a:endParaRPr lang="ru-RU" sz="2400" dirty="0"/>
          </a:p>
          <a:p>
            <a:endParaRPr lang="ru-RU" sz="2400" dirty="0"/>
          </a:p>
          <a:p>
            <a:r>
              <a:rPr lang="ru-RU" sz="2400" dirty="0"/>
              <a:t>Авторизованное агентство по присуждению Европейского знака качества инженерного образования EUR-ACE® </a:t>
            </a:r>
            <a:r>
              <a:rPr lang="ru-RU" sz="2400" dirty="0" err="1"/>
              <a:t>Label</a:t>
            </a:r>
            <a:endParaRPr lang="ru-RU" sz="2400" dirty="0"/>
          </a:p>
          <a:p>
            <a:endParaRPr lang="ru-RU" sz="2400" dirty="0"/>
          </a:p>
          <a:p>
            <a:endParaRPr lang="ru-RU" sz="2400" dirty="0"/>
          </a:p>
          <a:p>
            <a:r>
              <a:rPr lang="ru-RU" sz="2400" dirty="0"/>
              <a:t>Полноправный член Вашингтонского соглашения</a:t>
            </a: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6898" y="1859339"/>
            <a:ext cx="2045581" cy="715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7188" y="3963263"/>
            <a:ext cx="1905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7188" y="5949280"/>
            <a:ext cx="1905000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60772320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80112" y="1988840"/>
            <a:ext cx="3419374" cy="2880320"/>
          </a:xfrm>
          <a:ln>
            <a:solidFill>
              <a:srgbClr val="FF0000"/>
            </a:solidFill>
          </a:ln>
        </p:spPr>
        <p:txBody>
          <a:bodyPr>
            <a:noAutofit/>
          </a:bodyPr>
          <a:lstStyle/>
          <a:p>
            <a:r>
              <a:rPr lang="ru-RU" sz="2800" b="1" dirty="0"/>
              <a:t>Центр подготовки и тестирования граждан зарубежных </a:t>
            </a:r>
            <a:r>
              <a:rPr lang="ru-RU" sz="2800" b="1" dirty="0" smtClean="0"/>
              <a:t>стран</a:t>
            </a:r>
            <a:br>
              <a:rPr lang="ru-RU" sz="2800" b="1" dirty="0" smtClean="0"/>
            </a:b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000" dirty="0" smtClean="0"/>
              <a:t>директор И.В. Антипина</a:t>
            </a:r>
            <a:endParaRPr lang="ru-RU" sz="20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3956742590"/>
              </p:ext>
            </p:extLst>
          </p:nvPr>
        </p:nvGraphicFramePr>
        <p:xfrm>
          <a:off x="28979" y="980728"/>
          <a:ext cx="5503839" cy="5256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="" xmlns:p14="http://schemas.microsoft.com/office/powerpoint/2010/main" val="286911156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Спасибо за внимание!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628800"/>
            <a:ext cx="5544616" cy="4166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52" y="116632"/>
            <a:ext cx="1219996" cy="1218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27179326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23528" y="332656"/>
            <a:ext cx="83529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САМООБСЛЕДОВАНИИ ОБРАЗОВАТЕЛЬНОЙ ОРГАНИЗАЦИИ 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915816" y="1340768"/>
            <a:ext cx="34903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/>
              <a:t>АНАЛИТИЧЕСКАЯ ЧАСТЬ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411760" y="2276872"/>
            <a:ext cx="43904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/>
              <a:t>Международная деятельность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23528" y="3402573"/>
            <a:ext cx="8136904" cy="355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b="1" dirty="0" smtClean="0"/>
              <a:t>Результативность форм международного сотрудничества:</a:t>
            </a:r>
          </a:p>
          <a:p>
            <a:pPr>
              <a:lnSpc>
                <a:spcPct val="150000"/>
              </a:lnSpc>
              <a:buClr>
                <a:srgbClr val="00B0F0"/>
              </a:buClr>
              <a:buFont typeface="Wingdings" pitchFamily="2" charset="2"/>
              <a:buChar char="Ø"/>
            </a:pPr>
            <a:r>
              <a:rPr lang="en-US" dirty="0" smtClean="0"/>
              <a:t>  </a:t>
            </a:r>
            <a:r>
              <a:rPr lang="ru-RU" dirty="0" smtClean="0"/>
              <a:t>участие в международных образовательных и научных программах; </a:t>
            </a:r>
          </a:p>
          <a:p>
            <a:pPr>
              <a:lnSpc>
                <a:spcPct val="150000"/>
              </a:lnSpc>
              <a:buClr>
                <a:srgbClr val="00B0F0"/>
              </a:buClr>
              <a:buFont typeface="Wingdings" pitchFamily="2" charset="2"/>
              <a:buChar char="Ø"/>
            </a:pPr>
            <a:r>
              <a:rPr lang="en-US" dirty="0" smtClean="0"/>
              <a:t>  </a:t>
            </a:r>
            <a:r>
              <a:rPr lang="ru-RU" dirty="0" smtClean="0"/>
              <a:t>обучение иностранных студентов; </a:t>
            </a:r>
          </a:p>
          <a:p>
            <a:pPr>
              <a:lnSpc>
                <a:spcPct val="150000"/>
              </a:lnSpc>
              <a:buClr>
                <a:srgbClr val="00B0F0"/>
              </a:buClr>
              <a:buFont typeface="Wingdings" pitchFamily="2" charset="2"/>
              <a:buChar char="Ø"/>
            </a:pPr>
            <a:r>
              <a:rPr lang="en-US" dirty="0" smtClean="0"/>
              <a:t>  </a:t>
            </a:r>
            <a:r>
              <a:rPr lang="ru-RU" dirty="0" smtClean="0"/>
              <a:t>мобильность научно-педагогических  работников и студентов в рамках международных межвузовских обменов (обучение студентов за рубежом, повышение квалификации научно-педагогических работников за рубежом, учебно-научная работа педагогических работников за рубежом). 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11" name="Стрелка вниз 10"/>
          <p:cNvSpPr/>
          <p:nvPr/>
        </p:nvSpPr>
        <p:spPr>
          <a:xfrm>
            <a:off x="3851920" y="1772816"/>
            <a:ext cx="288032" cy="5040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низ 11"/>
          <p:cNvSpPr/>
          <p:nvPr/>
        </p:nvSpPr>
        <p:spPr>
          <a:xfrm>
            <a:off x="3894744" y="2852936"/>
            <a:ext cx="288032" cy="5040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низ 12"/>
          <p:cNvSpPr/>
          <p:nvPr/>
        </p:nvSpPr>
        <p:spPr>
          <a:xfrm>
            <a:off x="3851920" y="764704"/>
            <a:ext cx="288032" cy="5040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4221088"/>
            <a:ext cx="604867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  <a:endParaRPr lang="ru-RU" sz="2400" dirty="0" smtClean="0">
              <a:solidFill>
                <a:srgbClr val="FF0000"/>
              </a:solidFill>
            </a:endParaRPr>
          </a:p>
          <a:p>
            <a:endParaRPr lang="en-US" dirty="0" smtClean="0"/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i="1" dirty="0" smtClean="0"/>
              <a:t>По  оценкам  экспертов  рынка  образовательных  </a:t>
            </a:r>
            <a:r>
              <a:rPr lang="en-US" i="1" dirty="0" smtClean="0"/>
              <a:t/>
            </a:r>
            <a:br>
              <a:rPr lang="en-US" i="1" dirty="0" smtClean="0"/>
            </a:br>
            <a:r>
              <a:rPr lang="ru-RU" i="1" dirty="0" smtClean="0"/>
              <a:t>услуг, происходит  ежегодное увеличение на </a:t>
            </a:r>
            <a:r>
              <a:rPr lang="en-US" i="1" dirty="0" smtClean="0"/>
              <a:t/>
            </a:r>
            <a:br>
              <a:rPr lang="en-US" i="1" dirty="0" smtClean="0"/>
            </a:br>
            <a:r>
              <a:rPr lang="ru-RU" i="1" dirty="0" smtClean="0"/>
              <a:t>6% общего количества иностранных учащихся, обучающихся в зарубежных странах </a:t>
            </a:r>
            <a:endParaRPr lang="ru-RU" i="1" dirty="0"/>
          </a:p>
        </p:txBody>
      </p:sp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508104" y="4093407"/>
            <a:ext cx="3096344" cy="27645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0" y="-34434"/>
            <a:ext cx="70922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cap="all" dirty="0" smtClean="0">
                <a:solidFill>
                  <a:srgbClr val="FF0000"/>
                </a:solidFill>
              </a:rPr>
              <a:t>Глобальные тенденции на  </a:t>
            </a:r>
            <a:r>
              <a:rPr lang="ru-RU" sz="2400" b="1" cap="all" dirty="0">
                <a:solidFill>
                  <a:srgbClr val="FF0000"/>
                </a:solidFill>
              </a:rPr>
              <a:t>мировом  рынке  образовательных  </a:t>
            </a:r>
            <a:r>
              <a:rPr lang="ru-RU" sz="2400" b="1" cap="all" dirty="0" smtClean="0">
                <a:solidFill>
                  <a:srgbClr val="FF0000"/>
                </a:solidFill>
              </a:rPr>
              <a:t>услуг</a:t>
            </a:r>
            <a:endParaRPr lang="ru-RU" sz="2400" b="1" cap="all" dirty="0">
              <a:solidFill>
                <a:srgbClr val="FF000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1040" y="844754"/>
            <a:ext cx="8449392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r>
              <a:rPr lang="ru-RU" sz="2400" dirty="0"/>
              <a:t>1) увеличение  общего  количества  иностранных  учащихся, </a:t>
            </a:r>
          </a:p>
          <a:p>
            <a:endParaRPr lang="ru-RU" sz="1000" dirty="0"/>
          </a:p>
          <a:p>
            <a:r>
              <a:rPr lang="ru-RU" sz="2400" dirty="0"/>
              <a:t>2) появление «новых»  региональных  стран-лидеров  на  рынке образовательных  </a:t>
            </a:r>
            <a:r>
              <a:rPr lang="ru-RU" sz="2400" dirty="0" smtClean="0"/>
              <a:t>услуг, </a:t>
            </a:r>
            <a:endParaRPr lang="ru-RU" sz="2400" dirty="0"/>
          </a:p>
          <a:p>
            <a:endParaRPr lang="ru-RU" sz="1000" dirty="0"/>
          </a:p>
          <a:p>
            <a:r>
              <a:rPr lang="ru-RU" sz="2400" dirty="0"/>
              <a:t>3) развитие  трансграничных  форм обучения иностранных граждан (</a:t>
            </a:r>
            <a:r>
              <a:rPr lang="ru-RU" sz="2400" dirty="0" err="1"/>
              <a:t>transnational</a:t>
            </a:r>
            <a:r>
              <a:rPr lang="ru-RU" sz="2400" dirty="0"/>
              <a:t> </a:t>
            </a:r>
            <a:r>
              <a:rPr lang="ru-RU" sz="2400" dirty="0" err="1"/>
              <a:t>education</a:t>
            </a:r>
            <a:r>
              <a:rPr lang="ru-RU" sz="2400" dirty="0" smtClean="0"/>
              <a:t>)</a:t>
            </a:r>
          </a:p>
          <a:p>
            <a:endParaRPr lang="en-US" sz="1000" dirty="0" smtClean="0"/>
          </a:p>
          <a:p>
            <a:r>
              <a:rPr lang="en-US" sz="2400" dirty="0" smtClean="0"/>
              <a:t>4) </a:t>
            </a:r>
            <a:r>
              <a:rPr lang="ru-RU" sz="2400" dirty="0" smtClean="0"/>
              <a:t>рост числа виртуальных университетов. </a:t>
            </a:r>
            <a:endParaRPr lang="ru-RU" sz="2400" dirty="0"/>
          </a:p>
          <a:p>
            <a:r>
              <a:rPr lang="ru-RU" sz="2000" dirty="0"/>
              <a:t>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539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2492896"/>
            <a:ext cx="8610600" cy="3969221"/>
          </a:xfrm>
        </p:spPr>
        <p:txBody>
          <a:bodyPr>
            <a:normAutofit fontScale="92500" lnSpcReduction="10000"/>
          </a:bodyPr>
          <a:lstStyle/>
          <a:p>
            <a:pPr marL="457200" indent="-457200" defTabSz="457200">
              <a:lnSpc>
                <a:spcPct val="150000"/>
              </a:lnSpc>
              <a:buFont typeface="Wingdings" pitchFamily="2" charset="2"/>
              <a:buChar char="q"/>
            </a:pPr>
            <a:r>
              <a:rPr lang="ru-RU" sz="2000" dirty="0"/>
              <a:t>Общемировой средний годовой доход  оценивается в </a:t>
            </a:r>
            <a:r>
              <a:rPr lang="en-GB" sz="2000" dirty="0"/>
              <a:t> </a:t>
            </a:r>
            <a:r>
              <a:rPr lang="en-GB" sz="2000" b="1" u="sng" dirty="0" smtClean="0"/>
              <a:t>$</a:t>
            </a:r>
            <a:r>
              <a:rPr lang="ru-RU" sz="2000" b="1" u="sng" dirty="0" smtClean="0"/>
              <a:t>40</a:t>
            </a:r>
            <a:r>
              <a:rPr lang="en-GB" sz="2000" b="1" u="sng" dirty="0" smtClean="0"/>
              <a:t> billion</a:t>
            </a:r>
            <a:endParaRPr lang="en-GB" sz="2000" b="1" u="sng" dirty="0"/>
          </a:p>
          <a:p>
            <a:pPr marL="457200" indent="-457200" defTabSz="457200">
              <a:lnSpc>
                <a:spcPct val="150000"/>
              </a:lnSpc>
              <a:buFont typeface="Wingdings" pitchFamily="2" charset="2"/>
              <a:buChar char="q"/>
            </a:pPr>
            <a:r>
              <a:rPr lang="ru-RU" sz="2000" dirty="0" smtClean="0"/>
              <a:t>Доходы </a:t>
            </a:r>
            <a:r>
              <a:rPr lang="ru-RU" sz="2000" dirty="0"/>
              <a:t>от международного образования </a:t>
            </a:r>
            <a:r>
              <a:rPr lang="de-DE" sz="2000" dirty="0"/>
              <a:t> </a:t>
            </a:r>
            <a:r>
              <a:rPr lang="ru-RU" sz="2000" dirty="0" smtClean="0"/>
              <a:t>оказались для Великобритании больше , </a:t>
            </a:r>
            <a:r>
              <a:rPr lang="ru-RU" sz="2000" dirty="0"/>
              <a:t>чем </a:t>
            </a:r>
            <a:r>
              <a:rPr lang="ru-RU" sz="2000" dirty="0" smtClean="0"/>
              <a:t>доходы </a:t>
            </a:r>
            <a:r>
              <a:rPr lang="ru-RU" sz="2000" dirty="0"/>
              <a:t>от финансового сектора</a:t>
            </a:r>
            <a:r>
              <a:rPr lang="de-DE" sz="2000" dirty="0"/>
              <a:t> </a:t>
            </a:r>
            <a:r>
              <a:rPr lang="ru-RU" sz="2000" dirty="0" smtClean="0"/>
              <a:t>или</a:t>
            </a:r>
            <a:r>
              <a:rPr lang="de-DE" sz="2000" dirty="0" smtClean="0"/>
              <a:t> </a:t>
            </a:r>
            <a:r>
              <a:rPr lang="ru-RU" sz="2000" dirty="0"/>
              <a:t>автомобильной </a:t>
            </a:r>
            <a:r>
              <a:rPr lang="ru-RU" sz="2000" dirty="0" smtClean="0"/>
              <a:t>промышленности</a:t>
            </a:r>
            <a:endParaRPr lang="de-DE" sz="2000" dirty="0"/>
          </a:p>
          <a:p>
            <a:pPr marL="457200" indent="-457200" defTabSz="457200">
              <a:lnSpc>
                <a:spcPct val="150000"/>
              </a:lnSpc>
              <a:buFont typeface="Wingdings" pitchFamily="2" charset="2"/>
              <a:buChar char="q"/>
            </a:pPr>
            <a:r>
              <a:rPr lang="ru-RU" sz="2000" dirty="0"/>
              <a:t>Доходы от экспорта образовательных услуг Австралии </a:t>
            </a:r>
            <a:r>
              <a:rPr lang="ru-RU" sz="2000" dirty="0" smtClean="0"/>
              <a:t>в </a:t>
            </a:r>
            <a:r>
              <a:rPr lang="ru-RU" sz="2000" dirty="0"/>
              <a:t>общей экспортной стратегии занимают 3 место после доходов от угольной </a:t>
            </a:r>
            <a:r>
              <a:rPr lang="ru-RU" sz="2000" dirty="0" smtClean="0"/>
              <a:t>и </a:t>
            </a:r>
            <a:r>
              <a:rPr lang="ru-RU" sz="2000" dirty="0"/>
              <a:t>железно-рудной </a:t>
            </a:r>
            <a:r>
              <a:rPr lang="ru-RU" sz="2000" dirty="0" smtClean="0"/>
              <a:t>промышленности</a:t>
            </a:r>
            <a:endParaRPr lang="de-DE" sz="2000" dirty="0"/>
          </a:p>
          <a:p>
            <a:pPr marL="457200" indent="-457200" defTabSz="457200">
              <a:lnSpc>
                <a:spcPct val="150000"/>
              </a:lnSpc>
              <a:buFont typeface="Wingdings" pitchFamily="2" charset="2"/>
              <a:buChar char="q"/>
            </a:pPr>
            <a:r>
              <a:rPr lang="ru-RU" sz="2000" dirty="0"/>
              <a:t> </a:t>
            </a:r>
            <a:r>
              <a:rPr lang="ru-RU" sz="2000" dirty="0" smtClean="0"/>
              <a:t>Международный </a:t>
            </a:r>
            <a:r>
              <a:rPr lang="ru-RU" sz="2000" dirty="0" err="1" smtClean="0"/>
              <a:t>рекрутинг</a:t>
            </a:r>
            <a:r>
              <a:rPr lang="ru-RU" sz="2000" dirty="0" smtClean="0"/>
              <a:t> студентов является 5-й по объемам экспортной статьей американского бюджета</a:t>
            </a:r>
            <a:endParaRPr lang="de-DE" sz="2000" dirty="0"/>
          </a:p>
        </p:txBody>
      </p:sp>
      <p:sp>
        <p:nvSpPr>
          <p:cNvPr id="8195" name="Text Box 5"/>
          <p:cNvSpPr txBox="1">
            <a:spLocks noChangeArrowheads="1"/>
          </p:cNvSpPr>
          <p:nvPr/>
        </p:nvSpPr>
        <p:spPr bwMode="auto">
          <a:xfrm>
            <a:off x="100012" y="260648"/>
            <a:ext cx="9043987" cy="193899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7325" indent="-187325" defTabSz="457200"/>
            <a:r>
              <a:rPr lang="ru-RU" sz="2800" b="1" dirty="0">
                <a:solidFill>
                  <a:srgbClr val="FF0000"/>
                </a:solidFill>
                <a:latin typeface="Calibri" pitchFamily="34" charset="0"/>
              </a:rPr>
              <a:t>Рост интернационализации </a:t>
            </a:r>
            <a:r>
              <a:rPr lang="ru-RU" sz="2800" b="1" dirty="0" smtClean="0">
                <a:solidFill>
                  <a:srgbClr val="FF0000"/>
                </a:solidFill>
                <a:latin typeface="Calibri" pitchFamily="34" charset="0"/>
              </a:rPr>
              <a:t>международного образования диктуется</a:t>
            </a:r>
            <a:r>
              <a:rPr lang="en-US" sz="2800" b="1" dirty="0" smtClean="0">
                <a:solidFill>
                  <a:srgbClr val="FF0000"/>
                </a:solidFill>
                <a:latin typeface="Calibri" pitchFamily="34" charset="0"/>
              </a:rPr>
              <a:t>:</a:t>
            </a:r>
            <a:endParaRPr lang="ru-RU" sz="2800" b="1" dirty="0" smtClean="0">
              <a:solidFill>
                <a:srgbClr val="FF0000"/>
              </a:solidFill>
              <a:latin typeface="Calibri" pitchFamily="34" charset="0"/>
            </a:endParaRPr>
          </a:p>
          <a:p>
            <a:pPr marL="187325" indent="-187325" algn="ctr" defTabSz="457200"/>
            <a:endParaRPr lang="ru-RU" sz="800" dirty="0" smtClean="0">
              <a:solidFill>
                <a:srgbClr val="FF0000"/>
              </a:solidFill>
              <a:latin typeface="Calibri" pitchFamily="34" charset="0"/>
            </a:endParaRPr>
          </a:p>
          <a:p>
            <a:pPr marL="187325" indent="-187325" algn="ctr" defTabSz="457200"/>
            <a:r>
              <a:rPr lang="ru-RU" sz="2800" dirty="0" smtClean="0">
                <a:latin typeface="Calibri" pitchFamily="34" charset="0"/>
              </a:rPr>
              <a:t>а) политикой </a:t>
            </a:r>
            <a:r>
              <a:rPr lang="ru-RU" sz="2000" dirty="0" smtClean="0">
                <a:latin typeface="Calibri" pitchFamily="34" charset="0"/>
              </a:rPr>
              <a:t>(образование – инструмент «мягкой силы»)</a:t>
            </a:r>
            <a:r>
              <a:rPr lang="en-US" sz="2000" dirty="0" smtClean="0">
                <a:latin typeface="Calibri" pitchFamily="34" charset="0"/>
              </a:rPr>
              <a:t>;</a:t>
            </a:r>
          </a:p>
          <a:p>
            <a:pPr marL="187325" indent="-187325" defTabSz="457200"/>
            <a:r>
              <a:rPr lang="en-US" sz="2800" dirty="0" smtClean="0">
                <a:latin typeface="Calibri" pitchFamily="34" charset="0"/>
              </a:rPr>
              <a:t>		</a:t>
            </a:r>
            <a:r>
              <a:rPr lang="ru-RU" sz="2800" dirty="0" smtClean="0">
                <a:latin typeface="Calibri" pitchFamily="34" charset="0"/>
              </a:rPr>
              <a:t> 	 б) экономикой</a:t>
            </a:r>
            <a:endParaRPr lang="de-DE" sz="2800" dirty="0"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2924944"/>
            <a:ext cx="667848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FF0000"/>
                </a:solidFill>
              </a:rPr>
              <a:t>Послание Президента Федеральному Собранию </a:t>
            </a:r>
            <a:r>
              <a:rPr lang="ru-RU" sz="2000" dirty="0">
                <a:solidFill>
                  <a:srgbClr val="FF0000"/>
                </a:solidFill>
              </a:rPr>
              <a:t>/12.12.2013 г./</a:t>
            </a:r>
            <a:endParaRPr lang="ru-RU" sz="2400" dirty="0">
              <a:solidFill>
                <a:srgbClr val="FF0000"/>
              </a:solidFill>
            </a:endParaRPr>
          </a:p>
          <a:p>
            <a:r>
              <a:rPr lang="ru-RU" sz="2400" dirty="0"/>
              <a:t>«Мы </a:t>
            </a:r>
            <a:r>
              <a:rPr lang="ru-RU" sz="2400" dirty="0" smtClean="0"/>
              <a:t>должны </a:t>
            </a:r>
            <a:r>
              <a:rPr lang="ru-RU" sz="2400" dirty="0"/>
              <a:t>значительно </a:t>
            </a:r>
            <a:r>
              <a:rPr lang="ru-RU" sz="2400" u="sng" dirty="0"/>
              <a:t>нарастить экспорт качественных образовательных услуг</a:t>
            </a:r>
            <a:r>
              <a:rPr lang="ru-RU" sz="2400" dirty="0"/>
              <a:t>, создать условия для получения образования в российских вузах для иностранных граждан и наших соотечественников, прежде всего из государств СНГ. Это очень серьёзный инструмент укрепления культурного, интеллектуального влияния России в мире»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0"/>
            <a:ext cx="3707904" cy="2796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xn--80abucjiibhv9a.xn--p1ai/static/img/3101.png"/>
          <p:cNvPicPr>
            <a:picLocks noChangeAspect="1" noChangeArrowheads="1"/>
          </p:cNvPicPr>
          <p:nvPr/>
        </p:nvPicPr>
        <p:blipFill>
          <a:blip r:embed="rId3" cstate="email"/>
          <a:stretch>
            <a:fillRect/>
          </a:stretch>
        </p:blipFill>
        <p:spPr bwMode="auto">
          <a:xfrm>
            <a:off x="6108700" y="1411288"/>
            <a:ext cx="2879725" cy="2160587"/>
          </a:xfrm>
          <a:prstGeom prst="rect">
            <a:avLst/>
          </a:prstGeom>
          <a:noFill/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6E28B4-E5A2-41D1-960B-431A8B6116E4}" type="slidenum">
              <a:rPr lang="ru-RU" smtClean="0"/>
              <a:pPr>
                <a:defRPr/>
              </a:pPr>
              <a:t>9</a:t>
            </a:fld>
            <a:endParaRPr lang="ru-RU" dirty="0"/>
          </a:p>
        </p:txBody>
      </p:sp>
      <p:sp>
        <p:nvSpPr>
          <p:cNvPr id="32772" name="Rectangle 4"/>
          <p:cNvSpPr>
            <a:spLocks noChangeArrowheads="1"/>
          </p:cNvSpPr>
          <p:nvPr/>
        </p:nvSpPr>
        <p:spPr bwMode="auto">
          <a:xfrm>
            <a:off x="0" y="29184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009FE0"/>
                </a:solidFill>
                <a:effectLst/>
                <a:latin typeface="pt_sans_narrowbold"/>
                <a:ea typeface="Times New Roman" pitchFamily="18" charset="0"/>
                <a:cs typeface="Times New Roman" pitchFamily="18" charset="0"/>
              </a:rPr>
              <a:t>МЕЖДУНАРОДНЫЙ ДЕПАРТАМЕНТ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2771" name="Рисунок 1" descr="http://xn--80abucjiibhv9a.xn--p1ai/media/persons/avatar/41d51b7327f216d744fd.jpe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259632" y="980728"/>
            <a:ext cx="1728192" cy="2592288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253334" y="3611485"/>
            <a:ext cx="4620518" cy="538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rgbClr val="009FE0"/>
                </a:solidFill>
                <a:latin typeface="inherit"/>
                <a:ea typeface="Times New Roman" pitchFamily="18" charset="0"/>
                <a:cs typeface="Times New Roman" pitchFamily="18" charset="0"/>
              </a:rPr>
              <a:t>Тойвонен Николай Рудольфович</a:t>
            </a:r>
            <a:endParaRPr lang="ru-RU" sz="6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300" dirty="0" smtClean="0">
                <a:solidFill>
                  <a:srgbClr val="000000"/>
                </a:solidFill>
                <a:latin typeface="inherit"/>
                <a:ea typeface="Times New Roman" pitchFamily="18" charset="0"/>
                <a:cs typeface="Times New Roman" pitchFamily="18" charset="0"/>
              </a:rPr>
              <a:t>Директор Международного департамента</a:t>
            </a:r>
            <a:endParaRPr lang="ru-RU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774" name="Rectangle 6"/>
          <p:cNvSpPr>
            <a:spLocks noChangeArrowheads="1"/>
          </p:cNvSpPr>
          <p:nvPr/>
        </p:nvSpPr>
        <p:spPr bwMode="auto">
          <a:xfrm>
            <a:off x="467544" y="4437112"/>
            <a:ext cx="6408712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pt_sansregular"/>
                <a:ea typeface="Calibri" pitchFamily="34" charset="0"/>
                <a:cs typeface="Times New Roman" pitchFamily="18" charset="0"/>
              </a:rPr>
              <a:t>Осуществляет координацию работы по вопросам разработки предложений и концепций в области экспорта образовательных услуг Российской Федерации, их сопровождения и дальнейшей реализации.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5010</TotalTime>
  <Words>2102</Words>
  <Application>Microsoft Office PowerPoint</Application>
  <PresentationFormat>Экран (4:3)</PresentationFormat>
  <Paragraphs>284</Paragraphs>
  <Slides>49</Slides>
  <Notes>6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49</vt:i4>
      </vt:variant>
    </vt:vector>
  </HeadingPairs>
  <TitlesOfParts>
    <vt:vector size="51" baseType="lpstr">
      <vt:lpstr>Тема Office</vt:lpstr>
      <vt:lpstr>1_Тема Office</vt:lpstr>
      <vt:lpstr>О перспективах развития международной образовательной деятельности ИГХТУ</vt:lpstr>
      <vt:lpstr>План доклада 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Продвижение российского образования</vt:lpstr>
      <vt:lpstr>Слайд 12</vt:lpstr>
      <vt:lpstr>Слайд 13</vt:lpstr>
      <vt:lpstr>Слайд 14</vt:lpstr>
      <vt:lpstr>Ключевые показатели качества  международной образовательной деятельности университетов</vt:lpstr>
      <vt:lpstr>Слайд 16</vt:lpstr>
      <vt:lpstr>Слайд 17</vt:lpstr>
      <vt:lpstr>Организационная структура международной деятельности в ИГХТУ</vt:lpstr>
      <vt:lpstr>А как в других ВУЗах?</vt:lpstr>
      <vt:lpstr>Международный отдел начальник В.И. Борисова</vt:lpstr>
      <vt:lpstr>Развитие международных образовательных связей в рамках договоров о сотрудничестве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Академическая мобильность студентов в рамках сетевого взаимодействия </vt:lpstr>
      <vt:lpstr>Слайд 30</vt:lpstr>
      <vt:lpstr>Слайд 31</vt:lpstr>
      <vt:lpstr>Действующие договора о сотрудничестве</vt:lpstr>
      <vt:lpstr>Деканат по работе с иностранными учащимися </vt:lpstr>
      <vt:lpstr>Задачи интердеканата</vt:lpstr>
      <vt:lpstr>ОБЩЕЕ ЧИСЛО ИНОСТРАННЫХ ГРАЖДАН  НА ОБУЧЕНИИ В ИГХТУ </vt:lpstr>
      <vt:lpstr>Поступающие В ИГХТУ ИНОСТРАННЫЕ ГРАЖДАНЕ ПО ЛИНИЯМ ПРИБЫТИЯ</vt:lpstr>
      <vt:lpstr>Гражданство обучающихся в ИГХТУ  иностранных студентов</vt:lpstr>
      <vt:lpstr>Распределение иностранных студентов по направлениям подготовки</vt:lpstr>
      <vt:lpstr>Возможности рекрутинга иностранных студентов </vt:lpstr>
      <vt:lpstr>Слайд 40</vt:lpstr>
      <vt:lpstr>Слайд 41</vt:lpstr>
      <vt:lpstr>Слайд 42</vt:lpstr>
      <vt:lpstr>Российско-Кыргызский консорциум технических университетов – </vt:lpstr>
      <vt:lpstr>Слайд 44</vt:lpstr>
      <vt:lpstr>Слайд 45</vt:lpstr>
      <vt:lpstr>МЕЖДУНАРОДНАЯ АККРЕДИТАЦИЯ И СЕРТИФИКАЦИЯ  КАК ФАКТОР ИНТЕГРАЦИИ УНИВЕРСИТЕТОВ РОССИИ В МИРОВОЕ ОБРАЗОВАТЕЛЬНОЕ ПРОСТРАНСТВО </vt:lpstr>
      <vt:lpstr>Ассоциация инженерного                           образования Роcсии             В.А. Шарнин – председатель регионального отделения АИОР </vt:lpstr>
      <vt:lpstr>Центр подготовки и тестирования граждан зарубежных стран  директор И.В. Антипина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</dc:creator>
  <cp:lastModifiedBy>Андрей Смирнов</cp:lastModifiedBy>
  <cp:revision>169</cp:revision>
  <cp:lastPrinted>2015-04-14T07:02:34Z</cp:lastPrinted>
  <dcterms:created xsi:type="dcterms:W3CDTF">2015-01-27T11:27:36Z</dcterms:created>
  <dcterms:modified xsi:type="dcterms:W3CDTF">2015-04-20T14:47:50Z</dcterms:modified>
</cp:coreProperties>
</file>