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5" r:id="rId3"/>
    <p:sldId id="366" r:id="rId4"/>
    <p:sldId id="367" r:id="rId5"/>
    <p:sldId id="368" r:id="rId6"/>
    <p:sldId id="369" r:id="rId7"/>
    <p:sldId id="371" r:id="rId8"/>
    <p:sldId id="370" r:id="rId9"/>
    <p:sldId id="374" r:id="rId10"/>
    <p:sldId id="375" r:id="rId11"/>
    <p:sldId id="378" r:id="rId12"/>
    <p:sldId id="377" r:id="rId13"/>
    <p:sldId id="379" r:id="rId14"/>
    <p:sldId id="380" r:id="rId15"/>
    <p:sldId id="381" r:id="rId16"/>
    <p:sldId id="386" r:id="rId17"/>
    <p:sldId id="383" r:id="rId18"/>
    <p:sldId id="382" r:id="rId19"/>
    <p:sldId id="384" r:id="rId20"/>
    <p:sldId id="385" r:id="rId21"/>
    <p:sldId id="387" r:id="rId22"/>
    <p:sldId id="391" r:id="rId23"/>
    <p:sldId id="35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18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tiff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aharov\Pictures\Фото Архив\Рисунок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9931" y="0"/>
            <a:ext cx="9163931" cy="68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834" y="343131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воспитательной работе в университете.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органов студенческого самоуправления.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2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38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Органы студенческого самоуправления ИГХТУ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Zaharov\Desktop\Documents\User\эмблемы\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49" y="1060350"/>
            <a:ext cx="1647076" cy="16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Zaharov\Desktop\Documents\User\эмблемы\Безимени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50" y="3192576"/>
            <a:ext cx="1466275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Zaharov\Desktop\Documents\User\эмблемы\Студклуб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179" y="1881038"/>
            <a:ext cx="2066925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Zaharov\Desktop\Documents\User\эмблемы\image0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04222"/>
            <a:ext cx="11334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Zaharov\Desktop\Documents\User\эмблемы\SM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179" y="3444406"/>
            <a:ext cx="187848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Zaharov\Desktop\Documents\User\эмблемы\инте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1842919" cy="15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s618922.vk.me/v618922565/2e82/Kwt12Q93DW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3" t="3734" r="6115" b="8785"/>
          <a:stretch/>
        </p:blipFill>
        <p:spPr bwMode="auto">
          <a:xfrm>
            <a:off x="6733660" y="3910815"/>
            <a:ext cx="2267743" cy="21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Zaharov\Desktop\Documents\User\эмблемы\Emble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9" t="6332" r="5825" b="7358"/>
          <a:stretch/>
        </p:blipFill>
        <p:spPr bwMode="auto">
          <a:xfrm>
            <a:off x="6931428" y="1398165"/>
            <a:ext cx="1872208" cy="183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Zaharov\Desktop\стройотряд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784" y="5800565"/>
            <a:ext cx="1766837" cy="8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Zaharov\Desktop\Documents\User\эмблемы\b_B4283969-4FEE-43E5-A6EA-43339FD63A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1259" y="5071354"/>
            <a:ext cx="1243027" cy="16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9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Профком студентов и аспирантов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Zaharov\Desktop\Documents\User\эмблемы\Безимен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7725" y="4581524"/>
            <a:ext cx="1466275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926"/>
            <a:ext cx="483069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04888"/>
            <a:ext cx="3602016" cy="23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71" y="4104888"/>
            <a:ext cx="3850270" cy="25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591" y="1361926"/>
            <a:ext cx="3742079" cy="24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17" y="13905"/>
            <a:ext cx="8229600" cy="96682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Студенческое правительство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Zaharov\Desktop\Documents\User\эмблемы\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59" y="5531102"/>
            <a:ext cx="1331505" cy="13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usP8AcFZXR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8"/>
            <a:ext cx="399800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-m4kp1LuH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19" y="3561017"/>
            <a:ext cx="4614517" cy="311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YKab1uyqcU.jpg"/>
          <p:cNvPicPr>
            <a:picLocks noChangeAspect="1"/>
          </p:cNvPicPr>
          <p:nvPr/>
        </p:nvPicPr>
        <p:blipFill>
          <a:blip r:embed="rId5" cstate="print"/>
          <a:srcRect t="8146" b="11634"/>
          <a:stretch>
            <a:fillRect/>
          </a:stretch>
        </p:blipFill>
        <p:spPr>
          <a:xfrm>
            <a:off x="100757" y="980728"/>
            <a:ext cx="4413002" cy="239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Casstiel\Desktop\скачивания\ОВК контакт\pud4ptoib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782954"/>
            <a:ext cx="3392645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Zaharov\Desktop\Documents\User\эмблемы\Студклуб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629" y="4856162"/>
            <a:ext cx="2066925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Студклуб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72" y="951652"/>
            <a:ext cx="4046096" cy="269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51652"/>
            <a:ext cx="3812654" cy="254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338" y="4054354"/>
            <a:ext cx="3708764" cy="245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cs625722.vk.me/v625722161/174d8/m6pFSpSgT9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417" y="3284984"/>
            <a:ext cx="3641212" cy="24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3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Спортклуб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960440" cy="264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944" y="3776914"/>
            <a:ext cx="4460726" cy="297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6836" y="208321"/>
            <a:ext cx="2736834" cy="352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5017"/>
            <a:ext cx="4063700" cy="271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Студсоветы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общежитий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Zaharov\Desktop\Documents\User\эмблемы\image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294390"/>
            <a:ext cx="11334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508988" cy="278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174" y="1268760"/>
            <a:ext cx="2855391" cy="427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0883"/>
            <a:ext cx="4704184" cy="270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905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Отряд «Спасатель»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D:\Zaharov\Desktop\Documents\User\эмблемы\Embl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9" t="6332" r="5825" b="7358"/>
          <a:stretch/>
        </p:blipFill>
        <p:spPr bwMode="auto">
          <a:xfrm>
            <a:off x="6995886" y="4767493"/>
            <a:ext cx="2148114" cy="21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pasatel.isuct.ru/images/phocagallery/Podgotovka/bassein/thumbs/phoca_thumb_l_foto_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15752"/>
            <a:ext cx="3057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pasatel.isuct.ru/images/phocagallery/Sorevnovaniya/Sorevnovanie2/thumbs/phoca_thumb_l_foto_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260090" cy="28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pasatel.isuct.ru/images/phocagallery/Sorevnovaniya/Sorevnovanie1/thumbs/phoca_thumb_l_foto_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919" y="3786957"/>
            <a:ext cx="4060150" cy="27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 молодых ученый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Zaharov\Desktop\Documents\User\эмблемы\SM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1855" y="5085184"/>
            <a:ext cx="187848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78" y="1160748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pp.vk.me/c618928/v618928498/57ba/OKvif1E2W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4598555" cy="30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55" y="3645024"/>
            <a:ext cx="415688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Студенческое научное общество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46102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843338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Интерсовет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Zaharov\Desktop\Documents\User\эмблемы\инт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3542" y="5229200"/>
            <a:ext cx="1842919" cy="15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cs605222.vk.me/v605222400/2bff/INd0oLE4Wz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559" y="908720"/>
            <a:ext cx="496444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s625323.vk.me/v625323319/8b2a/lCKMPghb7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3583"/>
            <a:ext cx="413792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Студенческое самоуправление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целенаправленная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деятельность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студентов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воспитательной работы 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вузе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 молодёжной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политики.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24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Интерклуб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cs618922.vk.me/v618922565/2e82/Kwt12Q93DW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3" t="3734" r="6115" b="8785"/>
          <a:stretch/>
        </p:blipFill>
        <p:spPr bwMode="auto">
          <a:xfrm>
            <a:off x="6876256" y="4722542"/>
            <a:ext cx="2267743" cy="21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s624927.vk.me/v624927031/f5b4/SdDY8cFK65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91" t="11265" r="26145" b="22014"/>
          <a:stretch/>
        </p:blipFill>
        <p:spPr bwMode="auto">
          <a:xfrm>
            <a:off x="395536" y="692696"/>
            <a:ext cx="2511688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s624927.vk.me/v624927031/f469/CcKevNAviq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0" b="23973"/>
          <a:stretch/>
        </p:blipFill>
        <p:spPr bwMode="auto">
          <a:xfrm>
            <a:off x="5606189" y="908720"/>
            <a:ext cx="31405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s619327.vk.me/v619327031/1ef7a/hRmndx-yIx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98" y="3140968"/>
            <a:ext cx="5040458" cy="336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Стройотряды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6198925" cy="40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Zaharov\Pictures\Фото Архив\Мои страны\Владивосток\DSC01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6" b="30581"/>
          <a:stretch/>
        </p:blipFill>
        <p:spPr bwMode="auto">
          <a:xfrm>
            <a:off x="5004048" y="2348880"/>
            <a:ext cx="3857625" cy="40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Zaharov\Desktop\стройотря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2694" y="5557217"/>
            <a:ext cx="2631306" cy="13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2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Реализованные проекты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Неделя первокурсника 	</a:t>
            </a:r>
            <a:r>
              <a:rPr lang="ru-RU" dirty="0"/>
              <a:t>	</a:t>
            </a:r>
            <a:r>
              <a:rPr lang="ru-RU" dirty="0" smtClean="0"/>
              <a:t>Музей, Профком, СП, </a:t>
            </a:r>
          </a:p>
          <a:p>
            <a:r>
              <a:rPr lang="ru-RU" dirty="0" smtClean="0"/>
              <a:t>День ХИМИКА 			 СП, Спортклуб, </a:t>
            </a:r>
            <a:r>
              <a:rPr lang="ru-RU" dirty="0" err="1" smtClean="0"/>
              <a:t>Студклуб</a:t>
            </a:r>
            <a:endParaRPr lang="ru-RU" dirty="0" smtClean="0"/>
          </a:p>
          <a:p>
            <a:r>
              <a:rPr lang="ru-RU" dirty="0" smtClean="0"/>
              <a:t>Конференция «Образование. Занятость. Карьера» - СП, </a:t>
            </a:r>
          </a:p>
          <a:p>
            <a:r>
              <a:rPr lang="ru-RU" dirty="0" smtClean="0"/>
              <a:t>Спартакиада общежитий 		 </a:t>
            </a:r>
            <a:r>
              <a:rPr lang="ru-RU" dirty="0" err="1" smtClean="0"/>
              <a:t>Студсовет</a:t>
            </a:r>
            <a:r>
              <a:rPr lang="ru-RU" dirty="0" smtClean="0"/>
              <a:t>, Спортклуб</a:t>
            </a:r>
          </a:p>
          <a:p>
            <a:r>
              <a:rPr lang="ru-RU" dirty="0" smtClean="0"/>
              <a:t>Самая уютная комната 		 </a:t>
            </a:r>
            <a:r>
              <a:rPr lang="ru-RU" dirty="0" err="1" smtClean="0"/>
              <a:t>Студсовет</a:t>
            </a:r>
            <a:r>
              <a:rPr lang="ru-RU" dirty="0" smtClean="0"/>
              <a:t>, СП</a:t>
            </a:r>
          </a:p>
          <a:p>
            <a:r>
              <a:rPr lang="ru-RU" dirty="0" smtClean="0"/>
              <a:t>Ходоки и Искатели приключений 	Профком</a:t>
            </a:r>
          </a:p>
          <a:p>
            <a:r>
              <a:rPr lang="ru-RU" dirty="0" smtClean="0"/>
              <a:t>Студент года 			СП</a:t>
            </a:r>
          </a:p>
          <a:p>
            <a:r>
              <a:rPr lang="ru-RU" dirty="0" smtClean="0"/>
              <a:t>Студенческая весна 			 </a:t>
            </a:r>
            <a:r>
              <a:rPr lang="ru-RU" dirty="0" err="1" smtClean="0"/>
              <a:t>Студклуб</a:t>
            </a:r>
            <a:endParaRPr lang="ru-RU" dirty="0" smtClean="0"/>
          </a:p>
          <a:p>
            <a:r>
              <a:rPr lang="ru-RU" dirty="0" smtClean="0"/>
              <a:t>День донора 			 Профком</a:t>
            </a:r>
          </a:p>
          <a:p>
            <a:r>
              <a:rPr lang="ru-RU" dirty="0" smtClean="0"/>
              <a:t> «Учебный процесс глазами студента» - СП</a:t>
            </a:r>
          </a:p>
          <a:p>
            <a:r>
              <a:rPr lang="ru-RU" dirty="0" smtClean="0"/>
              <a:t>«Масленица» – СП, </a:t>
            </a:r>
            <a:r>
              <a:rPr lang="ru-RU" dirty="0" err="1" smtClean="0"/>
              <a:t>студклуб</a:t>
            </a:r>
            <a:r>
              <a:rPr lang="ru-RU" dirty="0" smtClean="0"/>
              <a:t>, каф. Русского языка, </a:t>
            </a:r>
            <a:r>
              <a:rPr lang="ru-RU" dirty="0" err="1" smtClean="0"/>
              <a:t>интердеканат</a:t>
            </a:r>
            <a:endParaRPr lang="ru-RU" dirty="0" smtClean="0"/>
          </a:p>
          <a:p>
            <a:r>
              <a:rPr lang="ru-RU" dirty="0" smtClean="0"/>
              <a:t>«Любимый преподаватель», «Шаг к успеху», «Почти химик» - 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18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2817" y="836712"/>
            <a:ext cx="91268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84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 студенческого самоуправления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создание условий, способствующих самореализации студентов в творческой и профессиональной сфере и решению вопросов в различных областях студенческой жизни.</a:t>
            </a:r>
          </a:p>
        </p:txBody>
      </p:sp>
    </p:spTree>
    <p:extLst>
      <p:ext uri="{BB962C8B-B14F-4D97-AF65-F5344CB8AC3E}">
        <p14:creationId xmlns:p14="http://schemas.microsoft.com/office/powerpoint/2010/main" xmlns="" val="4712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330" y="3562747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Задачи, возникающие в процессе достижения цели: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всесторонняя поддержка студенческих коллективов;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совершенствование механизма студенческого  самоуправления;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правовая, информационная, методическая и иная ресурсная поддержка органов студенческого самоуправления;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и развитие общественного мнения по проблемам воспитания молодёжи;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подготовка предложений администрации вузов, государственным органам и общественным объединениям по проблемам, затрагивающим интересы молодёжи и контроль их реализации;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выступление с инициативами, внесение предложений в администрацию университета, органы государственной власти по студенческой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молодёжной проблематике;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сотрудничества с молодёжными и другими общественными объединениями городов РФ, а также с международными организациями и межгосударственными объединениями.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9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Признаки студенческого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Системность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Автономность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Иерархичность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внешней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самоуправления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Самодеятельность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Целенаправленность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Независимость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управлении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вузом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9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Принципы студенческого </a:t>
            </a:r>
            <a:r>
              <a:rPr lang="ru-RU" dirty="0" smtClean="0"/>
              <a:t>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Autofit/>
          </a:bodyPr>
          <a:lstStyle/>
          <a:p>
            <a:pPr lvl="0"/>
            <a:r>
              <a:rPr lang="ru-RU" sz="2000" b="1" dirty="0"/>
              <a:t>Принцип объединения.</a:t>
            </a:r>
            <a:r>
              <a:rPr lang="ru-RU" sz="2000" dirty="0"/>
              <a:t> </a:t>
            </a:r>
          </a:p>
          <a:p>
            <a:pPr lvl="0"/>
            <a:r>
              <a:rPr lang="ru-RU" sz="2000" b="1" dirty="0"/>
              <a:t>Принцип добровольности.</a:t>
            </a:r>
            <a:r>
              <a:rPr lang="ru-RU" sz="2000" dirty="0"/>
              <a:t> </a:t>
            </a:r>
          </a:p>
          <a:p>
            <a:pPr lvl="0"/>
            <a:r>
              <a:rPr lang="ru-RU" sz="2000" b="1" dirty="0" smtClean="0"/>
              <a:t>Принцип </a:t>
            </a:r>
            <a:r>
              <a:rPr lang="ru-RU" sz="2000" b="1" dirty="0"/>
              <a:t>формализации.</a:t>
            </a:r>
            <a:r>
              <a:rPr lang="ru-RU" sz="2000" dirty="0"/>
              <a:t> </a:t>
            </a:r>
          </a:p>
          <a:p>
            <a:pPr lvl="0"/>
            <a:r>
              <a:rPr lang="ru-RU" sz="2000" b="1" dirty="0" smtClean="0"/>
              <a:t>Принцип </a:t>
            </a:r>
            <a:r>
              <a:rPr lang="ru-RU" sz="2000" b="1" dirty="0"/>
              <a:t>государственности.</a:t>
            </a:r>
            <a:r>
              <a:rPr lang="ru-RU" sz="2000" dirty="0"/>
              <a:t>  </a:t>
            </a:r>
          </a:p>
          <a:p>
            <a:pPr lvl="0"/>
            <a:r>
              <a:rPr lang="ru-RU" sz="2000" b="1" dirty="0"/>
              <a:t>Принцип фокуса внимания.</a:t>
            </a:r>
            <a:r>
              <a:rPr lang="ru-RU" sz="2000" dirty="0"/>
              <a:t>  </a:t>
            </a:r>
          </a:p>
          <a:p>
            <a:pPr lvl="0"/>
            <a:r>
              <a:rPr lang="ru-RU" sz="2000" b="1" dirty="0"/>
              <a:t>Принцип системности.</a:t>
            </a:r>
            <a:r>
              <a:rPr lang="ru-RU" sz="2000" dirty="0"/>
              <a:t>  </a:t>
            </a:r>
          </a:p>
          <a:p>
            <a:pPr lvl="0"/>
            <a:r>
              <a:rPr lang="ru-RU" sz="2000" b="1" dirty="0"/>
              <a:t>Принцип </a:t>
            </a:r>
            <a:r>
              <a:rPr lang="ru-RU" sz="2000" b="1" u="sng" dirty="0">
                <a:solidFill>
                  <a:srgbClr val="FF0000"/>
                </a:solidFill>
              </a:rPr>
              <a:t>выборности</a:t>
            </a:r>
            <a:r>
              <a:rPr lang="ru-RU" sz="2000" b="1" dirty="0"/>
              <a:t>.</a:t>
            </a:r>
            <a:r>
              <a:rPr lang="ru-RU" sz="2000" dirty="0"/>
              <a:t>  </a:t>
            </a:r>
          </a:p>
          <a:p>
            <a:pPr lvl="0"/>
            <a:r>
              <a:rPr lang="ru-RU" sz="2000" b="1" dirty="0"/>
              <a:t>Принцип служения.</a:t>
            </a:r>
            <a:r>
              <a:rPr lang="ru-RU" sz="2000" dirty="0"/>
              <a:t>  </a:t>
            </a:r>
          </a:p>
          <a:p>
            <a:pPr lvl="0"/>
            <a:r>
              <a:rPr lang="ru-RU" sz="2000" b="1" dirty="0"/>
              <a:t>Принцип представительства.</a:t>
            </a:r>
            <a:r>
              <a:rPr lang="ru-RU" sz="2000" dirty="0"/>
              <a:t> 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700808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Принцип </a:t>
            </a:r>
            <a:r>
              <a:rPr lang="ru-RU" sz="2000" b="1" dirty="0"/>
              <a:t>автономности.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</a:t>
            </a:r>
            <a:r>
              <a:rPr lang="ru-RU" sz="2000" b="1" u="sng" dirty="0">
                <a:solidFill>
                  <a:srgbClr val="FF0000"/>
                </a:solidFill>
              </a:rPr>
              <a:t>корпоративности.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партнёрства.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 </a:t>
            </a:r>
            <a:r>
              <a:rPr lang="ru-RU" sz="2000" b="1" u="sng" dirty="0">
                <a:solidFill>
                  <a:srgbClr val="FF0000"/>
                </a:solidFill>
              </a:rPr>
              <a:t>эксклюзивности</a:t>
            </a:r>
            <a:r>
              <a:rPr lang="ru-RU" sz="2000" b="1" dirty="0"/>
              <a:t>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единства и целостности.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ресурсного обеспечения.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обучения.</a:t>
            </a:r>
            <a:r>
              <a:rPr lang="ru-RU" sz="2000" dirty="0"/>
              <a:t>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Принцип развития.</a:t>
            </a: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0038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6" r="792" b="4460"/>
          <a:stretch/>
        </p:blipFill>
        <p:spPr bwMode="auto">
          <a:xfrm>
            <a:off x="-1" y="812800"/>
            <a:ext cx="9144001" cy="483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27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7" t="5746" r="14408" b="4098"/>
          <a:stretch/>
        </p:blipFill>
        <p:spPr bwMode="auto">
          <a:xfrm>
            <a:off x="0" y="188640"/>
            <a:ext cx="9143999" cy="645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25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74" t="6360" r="26601" b="11123"/>
          <a:stretch/>
        </p:blipFill>
        <p:spPr bwMode="auto">
          <a:xfrm>
            <a:off x="971600" y="-1442"/>
            <a:ext cx="7021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96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71</Words>
  <Application>Microsoft Office PowerPoint</Application>
  <PresentationFormat>Экран (4:3)</PresentationFormat>
  <Paragraphs>67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 воспитательной работе в университете.  Результаты работы органов студенческого самоуправления.</vt:lpstr>
      <vt:lpstr>Студенческое самоуправление </vt:lpstr>
      <vt:lpstr>Слайд 3</vt:lpstr>
      <vt:lpstr>Задачи, возникающие в процессе достижения цели:</vt:lpstr>
      <vt:lpstr>Признаки студенческого самоуправления</vt:lpstr>
      <vt:lpstr>Принципы студенческого самоуправления</vt:lpstr>
      <vt:lpstr>Слайд 7</vt:lpstr>
      <vt:lpstr>Слайд 8</vt:lpstr>
      <vt:lpstr>Слайд 9</vt:lpstr>
      <vt:lpstr>Органы студенческого самоуправления ИГХТУ</vt:lpstr>
      <vt:lpstr>Профком студентов и аспирантов</vt:lpstr>
      <vt:lpstr>Студенческое правительство</vt:lpstr>
      <vt:lpstr>Студклуб</vt:lpstr>
      <vt:lpstr>Спортклуб</vt:lpstr>
      <vt:lpstr>Студсоветы общежитий</vt:lpstr>
      <vt:lpstr>Отряд «Спасатель»</vt:lpstr>
      <vt:lpstr>Совет молодых ученый</vt:lpstr>
      <vt:lpstr>Студенческое научное общество</vt:lpstr>
      <vt:lpstr>Интерсовет</vt:lpstr>
      <vt:lpstr>Интерклуб</vt:lpstr>
      <vt:lpstr>Стройотряды</vt:lpstr>
      <vt:lpstr>Реализованные проекты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Воспитательная работа и социальные вопросы</dc:title>
  <dc:creator>Zaharov</dc:creator>
  <cp:lastModifiedBy>chimik</cp:lastModifiedBy>
  <cp:revision>95</cp:revision>
  <cp:lastPrinted>2015-01-28T12:02:46Z</cp:lastPrinted>
  <dcterms:created xsi:type="dcterms:W3CDTF">2014-02-22T06:41:55Z</dcterms:created>
  <dcterms:modified xsi:type="dcterms:W3CDTF">2015-03-02T11:41:15Z</dcterms:modified>
</cp:coreProperties>
</file>