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78" r:id="rId2"/>
    <p:sldMasterId id="2147483791" r:id="rId3"/>
  </p:sldMasterIdLst>
  <p:notesMasterIdLst>
    <p:notesMasterId r:id="rId13"/>
  </p:notesMasterIdLst>
  <p:handoutMasterIdLst>
    <p:handoutMasterId r:id="rId14"/>
  </p:handoutMasterIdLst>
  <p:sldIdLst>
    <p:sldId id="316" r:id="rId4"/>
    <p:sldId id="317" r:id="rId5"/>
    <p:sldId id="321" r:id="rId6"/>
    <p:sldId id="328" r:id="rId7"/>
    <p:sldId id="334" r:id="rId8"/>
    <p:sldId id="329" r:id="rId9"/>
    <p:sldId id="330" r:id="rId10"/>
    <p:sldId id="332" r:id="rId11"/>
    <p:sldId id="333" r:id="rId12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"/>
    <p:penClr>
      <a:srgbClr val="FF0000"/>
    </p:penClr>
  </p:showPr>
  <p:clrMru>
    <a:srgbClr val="FF9933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118" autoAdjust="0"/>
  </p:normalViewPr>
  <p:slideViewPr>
    <p:cSldViewPr snapToGrid="0">
      <p:cViewPr varScale="1">
        <p:scale>
          <a:sx n="76" d="100"/>
          <a:sy n="76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6582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02EFEB-3932-49B6-85D5-69EFC5180036}" type="datetimeFigureOut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AC42FD-4492-42B1-A862-37AACF886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102232-21BA-48C7-B172-9CB1D6CDD9D5}" type="datetimeFigureOut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CF1188-A074-43E0-8B2B-3E8D56507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396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4" name="Shape 39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Deliver 5000 Kits?</a:t>
            </a:r>
          </a:p>
          <a:p>
            <a:pPr>
              <a:spcBef>
                <a:spcPct val="0"/>
              </a:spcBef>
            </a:pPr>
            <a:r>
              <a:rPr lang="en-GB" smtClean="0"/>
              <a:t>Invite Bloggers / PR &amp; Analysts to be judges for the event</a:t>
            </a:r>
          </a:p>
          <a:p>
            <a:pPr>
              <a:spcBef>
                <a:spcPct val="0"/>
              </a:spcBef>
            </a:pPr>
            <a:r>
              <a:rPr lang="en-GB" smtClean="0"/>
              <a:t>Identify Prototypes for Curation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A1CD8-CD06-4ED4-A3F3-BCA13A3ADD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6143AF-6D7D-41DD-96A4-ED480CFBF1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423A4C5-680D-44DB-845F-75505DC40D09}" type="slidenum">
              <a:rPr lang="en-GB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90175" y="5381625"/>
            <a:ext cx="19018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.psf\Home\Desktop\IntelLookInsideCLEAR_WHT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2613" y="1909763"/>
            <a:ext cx="273208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52" y="2961597"/>
            <a:ext cx="10950515" cy="1470025"/>
          </a:xfrm>
        </p:spPr>
        <p:txBody>
          <a:bodyPr anchor="b"/>
          <a:lstStyle>
            <a:lvl1pPr>
              <a:defRPr sz="3733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4" y="4651631"/>
            <a:ext cx="8440283" cy="1233813"/>
          </a:xfr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2159449"/>
            <a:ext cx="10363200" cy="1362075"/>
          </a:xfrm>
        </p:spPr>
        <p:txBody>
          <a:bodyPr anchor="b"/>
          <a:lstStyle>
            <a:lvl1pPr algn="l">
              <a:defRPr sz="3733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3670233"/>
            <a:ext cx="10363200" cy="1500187"/>
          </a:xfrm>
        </p:spPr>
        <p:txBody>
          <a:bodyPr anchor="t" anchorCtr="0"/>
          <a:lstStyle>
            <a:lvl1pPr marL="0" indent="0">
              <a:buNone/>
              <a:defRPr sz="1600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8E1170F3-C793-4BE3-89D7-1A75D28F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6408738"/>
            <a:ext cx="1219200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2159449"/>
            <a:ext cx="10363200" cy="1362075"/>
          </a:xfrm>
        </p:spPr>
        <p:txBody>
          <a:bodyPr anchor="b"/>
          <a:lstStyle>
            <a:lvl1pPr algn="l">
              <a:defRPr sz="3733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3670233"/>
            <a:ext cx="10363200" cy="1500187"/>
          </a:xfrm>
        </p:spPr>
        <p:txBody>
          <a:bodyPr anchor="t" anchorCtr="0"/>
          <a:lstStyle>
            <a:lvl1pPr marL="0" indent="0">
              <a:buNone/>
              <a:defRPr sz="1600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rgbClr val="0071C5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957DBDB8-DD40-482F-96D6-6D9D728B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6408738"/>
            <a:ext cx="1219200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2871402"/>
            <a:ext cx="10363200" cy="1362075"/>
          </a:xfrm>
        </p:spPr>
        <p:txBody>
          <a:bodyPr anchor="b"/>
          <a:lstStyle>
            <a:lvl1pPr algn="l">
              <a:defRPr sz="3733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4382188"/>
            <a:ext cx="10363200" cy="1500187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 smtClean="0"/>
              <a:t>Образец текста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34321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rgbClr val="0071C5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7B90A573-8574-4A39-BD39-765A58BD6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76" y="66987"/>
            <a:ext cx="10970683" cy="6430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62700"/>
            <a:ext cx="28448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A6DBE7A4-23C4-4017-9147-E861CCA0F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3549536F-B065-43BA-AD8A-ACDD15E93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2500313"/>
            <a:ext cx="281146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3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78B14B48-C58C-4C04-8E15-21B30BD0F6D1}" type="datetimeFigureOut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3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3FE4B940-CAAC-4D9F-89E2-AF4506214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5183188" y="6721475"/>
            <a:ext cx="2247900" cy="163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rgbClr val="8DC8E8"/>
                </a:solidFill>
                <a:latin typeface="+mn-lt"/>
                <a:cs typeface="Neo Sans Intel"/>
              </a:rPr>
              <a:t>Intel Confidential — Do Not Forward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77" y="53591"/>
            <a:ext cx="11870457" cy="683288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76" y="836528"/>
            <a:ext cx="11870453" cy="5433645"/>
          </a:xfrm>
        </p:spPr>
        <p:txBody>
          <a:bodyPr>
            <a:normAutofit/>
          </a:bodyPr>
          <a:lstStyle>
            <a:lvl1pPr marL="311135" indent="-311135">
              <a:buClr>
                <a:schemeClr val="accent1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920705" indent="-311135">
              <a:buClr>
                <a:schemeClr val="accent1"/>
              </a:buClr>
              <a:buFont typeface="Arial"/>
              <a:buChar char="•"/>
              <a:defRPr sz="2667">
                <a:solidFill>
                  <a:schemeClr val="tx1"/>
                </a:solidFill>
              </a:defRPr>
            </a:lvl2pPr>
            <a:lvl3pPr marL="1449845" indent="-230706">
              <a:buClr>
                <a:schemeClr val="accent1"/>
              </a:buClr>
              <a:buFont typeface="Arial"/>
              <a:buChar char="•"/>
              <a:defRPr sz="2400">
                <a:solidFill>
                  <a:schemeClr val="tx1"/>
                </a:solidFill>
              </a:defRPr>
            </a:lvl3pPr>
            <a:lvl4pPr marL="2059415" indent="-230706">
              <a:buClr>
                <a:schemeClr val="accent1"/>
              </a:buClr>
              <a:buFont typeface="Arial"/>
              <a:buChar char="•"/>
              <a:defRPr sz="2133">
                <a:solidFill>
                  <a:schemeClr val="tx1"/>
                </a:solidFill>
              </a:defRPr>
            </a:lvl4pPr>
            <a:lvl5pPr marL="2668984" indent="-230706">
              <a:buClr>
                <a:schemeClr val="accent1"/>
              </a:buClr>
              <a:buFont typeface="Arial"/>
              <a:buChar char="•"/>
              <a:defRPr sz="21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83975" y="6486525"/>
            <a:ext cx="612775" cy="280988"/>
          </a:xfrm>
        </p:spPr>
        <p:txBody>
          <a:bodyPr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67" smtClean="0">
                <a:solidFill>
                  <a:prstClr val="white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420500F3-CFBA-464C-9BC2-64138D089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50" y="6121905"/>
            <a:ext cx="11248101" cy="123111"/>
          </a:xfrm>
        </p:spPr>
        <p:txBody>
          <a:bodyPr anchor="b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1"/>
                </a:solidFill>
                <a:latin typeface="Arial Narrow" pitchFamily="34" charset="0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3156CFB5-F9B6-4E44-96E1-5C334E0F0D4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51"/>
            <a:ext cx="10972800" cy="988747"/>
          </a:xfrm>
        </p:spPr>
        <p:txBody>
          <a:bodyPr>
            <a:normAutofit/>
          </a:bodyPr>
          <a:lstStyle>
            <a:lvl1pPr>
              <a:defRPr sz="3733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7494" y="1600205"/>
            <a:ext cx="10889396" cy="462654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66F50F-74B7-8640-8DA3-AAAA0044A327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364D43D5-3F22-48DA-A70A-A0A35A2B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9525" y="-14288"/>
            <a:ext cx="12201525" cy="708026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631950"/>
            <a:ext cx="16271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52" y="3140901"/>
            <a:ext cx="10950515" cy="1470025"/>
          </a:xfrm>
        </p:spPr>
        <p:txBody>
          <a:bodyPr anchor="b"/>
          <a:lstStyle>
            <a:lvl1pPr>
              <a:defRPr sz="3733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4" y="4830935"/>
            <a:ext cx="8440283" cy="1233813"/>
          </a:xfr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3" y="3681550"/>
            <a:ext cx="10960101" cy="2352783"/>
          </a:xfrm>
        </p:spPr>
        <p:txBody>
          <a:bodyPr anchor="t" anchorCtr="0"/>
          <a:lstStyle>
            <a:lvl1pPr marL="230712" indent="-230712">
              <a:defRPr sz="4800" baseline="0">
                <a:solidFill>
                  <a:schemeClr val="accent1"/>
                </a:solidFill>
                <a:latin typeface="Neo Sans Intel Light"/>
                <a:cs typeface="Neo Sans Intel Light"/>
              </a:defRPr>
            </a:lvl1pPr>
            <a:lvl2pPr marL="0" indent="0">
              <a:buFont typeface="Lucida Grande"/>
              <a:buNone/>
              <a:defRPr sz="1600">
                <a:solidFill>
                  <a:schemeClr val="accent2"/>
                </a:solidFill>
                <a:latin typeface="Neo Sans Intel Medium"/>
                <a:cs typeface="Neo Sans Intel Medium"/>
              </a:defRPr>
            </a:lvl2pPr>
            <a:lvl3pPr marL="914377" indent="-304792">
              <a:defRPr sz="1600"/>
            </a:lvl3pPr>
            <a:lvl4pPr>
              <a:defRPr sz="1467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2627"/>
            <a:ext cx="10972800" cy="2844173"/>
          </a:xfrm>
        </p:spPr>
        <p:txBody>
          <a:bodyPr anchor="b"/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20BD9163-D6F4-4330-B186-4FB54512A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50" y="6121905"/>
            <a:ext cx="11248101" cy="123111"/>
          </a:xfrm>
        </p:spPr>
        <p:txBody>
          <a:bodyPr anchor="b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1"/>
                </a:solidFill>
                <a:latin typeface="Arial Narrow" pitchFamily="34" charset="0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CE49A77D-767C-4E4F-815F-F7F5A1BE37A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50" y="6121905"/>
            <a:ext cx="11248101" cy="123111"/>
          </a:xfrm>
        </p:spPr>
        <p:txBody>
          <a:bodyPr anchor="b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1"/>
                </a:solidFill>
                <a:latin typeface="Arial Narrow" pitchFamily="34" charset="0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39A9D08E-4005-403B-B9E9-7FCBEAA561C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50" y="6121905"/>
            <a:ext cx="11248101" cy="123111"/>
          </a:xfrm>
        </p:spPr>
        <p:txBody>
          <a:bodyPr anchor="b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1"/>
                </a:solidFill>
                <a:latin typeface="Arial Narrow" pitchFamily="34" charset="0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CAC8E2D1-5171-4E92-A146-7BDF07CCE07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50" y="6121905"/>
            <a:ext cx="11248101" cy="123111"/>
          </a:xfrm>
        </p:spPr>
        <p:txBody>
          <a:bodyPr anchor="b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1"/>
                </a:solidFill>
                <a:latin typeface="Arial Narrow" pitchFamily="34" charset="0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FACF9973-95A9-4233-B1D7-5736EB184C8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51" y="1327665"/>
            <a:ext cx="11248101" cy="486665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8841" y="5931145"/>
            <a:ext cx="10678651" cy="295275"/>
          </a:xfrm>
        </p:spPr>
        <p:txBody>
          <a:bodyPr wrap="square" anchor="t" anchorCtr="0">
            <a:normAutofit/>
          </a:bodyPr>
          <a:lstStyle>
            <a:lvl1pPr marL="0" indent="0">
              <a:lnSpc>
                <a:spcPct val="80000"/>
              </a:lnSpc>
              <a:spcBef>
                <a:spcPts val="267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latin typeface="+mn-lt"/>
              </a:defRPr>
            </a:lvl1pPr>
            <a:lvl2pPr marL="228585" indent="-152390">
              <a:defRPr sz="1200"/>
            </a:lvl2pPr>
            <a:lvl3pPr marL="457170" indent="-152390">
              <a:defRPr sz="1200"/>
            </a:lvl3pPr>
            <a:lvl4pPr marL="685755" indent="-152390">
              <a:defRPr sz="1200"/>
            </a:lvl4pPr>
            <a:lvl5pPr marL="914341" indent="-152390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613525"/>
            <a:ext cx="568325" cy="1905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333" smtClean="0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62402927-6E8A-4C66-83FB-A192F9EFC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50" y="6121905"/>
            <a:ext cx="11248101" cy="123111"/>
          </a:xfrm>
        </p:spPr>
        <p:txBody>
          <a:bodyPr anchor="b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1"/>
                </a:solidFill>
                <a:latin typeface="Arial Narrow" pitchFamily="34" charset="0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6728C19C-7DD1-4F54-A5EB-1D987CCF1A7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950" y="6121905"/>
            <a:ext cx="11248101" cy="123111"/>
          </a:xfrm>
        </p:spPr>
        <p:txBody>
          <a:bodyPr anchor="b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bg1"/>
                </a:solidFill>
                <a:latin typeface="Arial Narrow" pitchFamily="34" charset="0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42BC58AB-CB13-40C7-8539-73E80BBE4B0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87A28FD3-8AB5-495D-B4CE-5A4CE01D9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25F755F5-904F-4614-BB7D-A3CF023BD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980D1488-53E6-4D9C-B58B-7F54B5272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0683" cy="11582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604433"/>
            <a:ext cx="5342468" cy="4567767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6237817" y="1604433"/>
            <a:ext cx="5340352" cy="4567767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928866E1-03E6-430C-943B-1DD3C8043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406896"/>
            <a:ext cx="12192000" cy="451104"/>
          </a:xfr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0683" cy="1158240"/>
          </a:xfrm>
        </p:spPr>
        <p:txBody>
          <a:bodyPr>
            <a:normAutofit/>
          </a:bodyPr>
          <a:lstStyle>
            <a:lvl1pPr>
              <a:defRPr sz="3733" baseline="0"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68A6DA06-7375-4088-8BF3-A92472BF4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86720" y="239930"/>
            <a:ext cx="10192939" cy="460158"/>
          </a:xfrm>
          <a:prstGeom prst="rect">
            <a:avLst/>
          </a:prstGeom>
        </p:spPr>
        <p:txBody>
          <a:bodyPr/>
          <a:lstStyle>
            <a:lvl1pPr algn="l"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with Empty Content"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7"/>
          <p:cNvSpPr/>
          <p:nvPr/>
        </p:nvSpPr>
        <p:spPr>
          <a:xfrm rot="10800000" flipH="1">
            <a:off x="-1588" y="0"/>
            <a:ext cx="12192001" cy="1076325"/>
          </a:xfrm>
          <a:custGeom>
            <a:avLst/>
            <a:gdLst/>
            <a:ahLst/>
            <a:cxnLst/>
            <a:rect l="0" t="0" r="0" b="0"/>
            <a:pathLst>
              <a:path w="9144000" h="2029421" extrusionOk="0">
                <a:moveTo>
                  <a:pt x="0" y="300860"/>
                </a:moveTo>
                <a:cubicBezTo>
                  <a:pt x="0" y="198141"/>
                  <a:pt x="1" y="110017"/>
                  <a:pt x="1" y="7298"/>
                </a:cubicBezTo>
                <a:lnTo>
                  <a:pt x="3392924" y="0"/>
                </a:lnTo>
                <a:lnTo>
                  <a:pt x="3491913" y="192746"/>
                </a:lnTo>
                <a:lnTo>
                  <a:pt x="9135534" y="236971"/>
                </a:lnTo>
                <a:lnTo>
                  <a:pt x="9144000" y="2029421"/>
                </a:lnTo>
                <a:lnTo>
                  <a:pt x="0" y="2029421"/>
                </a:lnTo>
                <a:lnTo>
                  <a:pt x="0" y="300860"/>
                </a:lnTo>
                <a:close/>
              </a:path>
            </a:pathLst>
          </a:custGeom>
          <a:solidFill>
            <a:srgbClr val="0C6CCB"/>
          </a:solidFill>
          <a:ln>
            <a:noFill/>
          </a:ln>
        </p:spPr>
        <p:txBody>
          <a:bodyPr lIns="121900" tIns="60933" rIns="121900" bIns="60933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sz="2400" kern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4" name="Shape 7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39688"/>
            <a:ext cx="12192001" cy="10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51431" y="177801"/>
            <a:ext cx="11756503" cy="6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76"/>
          <p:cNvSpPr txBox="1">
            <a:spLocks noGrp="1"/>
          </p:cNvSpPr>
          <p:nvPr>
            <p:ph type="sldNum" idx="10"/>
          </p:nvPr>
        </p:nvSpPr>
        <p:spPr>
          <a:xfrm>
            <a:off x="0" y="6570663"/>
            <a:ext cx="604838" cy="276225"/>
          </a:xfrm>
        </p:spPr>
        <p:txBody>
          <a:bodyPr lIns="91425" tIns="45700" rIns="91425" bIns="45700" anchor="t">
            <a:noAutofit/>
          </a:bodyPr>
          <a:lstStyle>
            <a:lvl1pPr algn="l">
              <a:buSzPct val="25000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84FD48BD-6144-4A15-8A37-0866BA4AC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 Slide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"/>
          <p:cNvPicPr preferRelativeResize="0">
            <a:picLocks noChangeAspect="1" noChangeArrowheads="1"/>
          </p:cNvPicPr>
          <p:nvPr/>
        </p:nvPicPr>
        <p:blipFill>
          <a:blip r:embed="rId2"/>
          <a:srcRect r="7851"/>
          <a:stretch>
            <a:fillRect/>
          </a:stretch>
        </p:blipFill>
        <p:spPr bwMode="auto">
          <a:xfrm>
            <a:off x="0" y="-47625"/>
            <a:ext cx="121920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6"/>
          <p:cNvSpPr>
            <a:spLocks/>
          </p:cNvSpPr>
          <p:nvPr/>
        </p:nvSpPr>
        <p:spPr bwMode="auto">
          <a:xfrm>
            <a:off x="0" y="4144963"/>
            <a:ext cx="12192000" cy="2706687"/>
          </a:xfrm>
          <a:custGeom>
            <a:avLst/>
            <a:gdLst>
              <a:gd name="T0" fmla="*/ 0 w 9144000"/>
              <a:gd name="T1" fmla="*/ 0 h 2029421"/>
              <a:gd name="T2" fmla="*/ 9144000 w 9144000"/>
              <a:gd name="T3" fmla="*/ 2029421 h 2029421"/>
            </a:gdLst>
            <a:ahLst/>
            <a:cxnLst>
              <a:cxn ang="0">
                <a:pos x="0" y="300860"/>
              </a:cxn>
              <a:cxn ang="0">
                <a:pos x="1" y="7298"/>
              </a:cxn>
              <a:cxn ang="0">
                <a:pos x="3189724" y="0"/>
              </a:cxn>
              <a:cxn ang="0">
                <a:pos x="3576580" y="299231"/>
              </a:cxn>
              <a:cxn ang="0">
                <a:pos x="9144000" y="300860"/>
              </a:cxn>
              <a:cxn ang="0">
                <a:pos x="9144000" y="2029421"/>
              </a:cxn>
              <a:cxn ang="0">
                <a:pos x="0" y="2029421"/>
              </a:cxn>
              <a:cxn ang="0">
                <a:pos x="0" y="300860"/>
              </a:cxn>
            </a:cxnLst>
            <a:rect l="T0" t="T1" r="T2" b="T3"/>
            <a:pathLst>
              <a:path w="9144000" h="2029421" extrusionOk="0">
                <a:moveTo>
                  <a:pt x="0" y="300860"/>
                </a:moveTo>
                <a:cubicBezTo>
                  <a:pt x="0" y="198141"/>
                  <a:pt x="1" y="110017"/>
                  <a:pt x="1" y="7298"/>
                </a:cubicBezTo>
                <a:lnTo>
                  <a:pt x="3189724" y="0"/>
                </a:lnTo>
                <a:lnTo>
                  <a:pt x="3576580" y="299231"/>
                </a:lnTo>
                <a:lnTo>
                  <a:pt x="9144000" y="300860"/>
                </a:lnTo>
                <a:lnTo>
                  <a:pt x="9144000" y="2029421"/>
                </a:lnTo>
                <a:lnTo>
                  <a:pt x="0" y="2029421"/>
                </a:lnTo>
                <a:lnTo>
                  <a:pt x="0" y="300860"/>
                </a:lnTo>
                <a:close/>
              </a:path>
            </a:pathLst>
          </a:custGeom>
          <a:solidFill>
            <a:srgbClr val="0A57BC"/>
          </a:solidFill>
          <a:ln w="9525">
            <a:noFill/>
            <a:round/>
            <a:headEnd/>
            <a:tailEnd/>
          </a:ln>
        </p:spPr>
        <p:txBody>
          <a:bodyPr lIns="121900" tIns="60933" rIns="121900" bIns="60933" anchor="ctr"/>
          <a:lstStyle/>
          <a:p>
            <a:endParaRPr lang="ru-RU"/>
          </a:p>
        </p:txBody>
      </p:sp>
      <p:pic>
        <p:nvPicPr>
          <p:cNvPr id="6" name="Shape 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0175" y="5381625"/>
            <a:ext cx="19018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 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8763" y="225425"/>
            <a:ext cx="27336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46733" y="5119744"/>
            <a:ext cx="10972800" cy="636561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lnSpc>
                <a:spcPct val="120535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31681" y="5697037"/>
            <a:ext cx="10972800" cy="5767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lnSpc>
                <a:spcPct val="125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457189" indent="0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None/>
              <a:defRPr/>
            </a:lvl2pPr>
            <a:lvl3pPr marL="914377" indent="0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None/>
              <a:defRPr/>
            </a:lvl3pPr>
            <a:lvl4pPr marL="1371566" indent="0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None/>
              <a:defRPr/>
            </a:lvl4pPr>
            <a:lvl5pPr marL="1828754" indent="0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Empty Content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"/>
          <p:cNvSpPr>
            <a:spLocks/>
          </p:cNvSpPr>
          <p:nvPr/>
        </p:nvSpPr>
        <p:spPr bwMode="auto">
          <a:xfrm rot="10800000" flipH="1">
            <a:off x="-1588" y="0"/>
            <a:ext cx="12192001" cy="1076325"/>
          </a:xfrm>
          <a:custGeom>
            <a:avLst/>
            <a:gdLst>
              <a:gd name="T0" fmla="*/ 0 w 9144000"/>
              <a:gd name="T1" fmla="*/ 0 h 2029421"/>
              <a:gd name="T2" fmla="*/ 9144000 w 9144000"/>
              <a:gd name="T3" fmla="*/ 2029421 h 2029421"/>
            </a:gdLst>
            <a:ahLst/>
            <a:cxnLst>
              <a:cxn ang="0">
                <a:pos x="0" y="300860"/>
              </a:cxn>
              <a:cxn ang="0">
                <a:pos x="1" y="7298"/>
              </a:cxn>
              <a:cxn ang="0">
                <a:pos x="3392924" y="0"/>
              </a:cxn>
              <a:cxn ang="0">
                <a:pos x="3491913" y="192746"/>
              </a:cxn>
              <a:cxn ang="0">
                <a:pos x="9135534" y="236971"/>
              </a:cxn>
              <a:cxn ang="0">
                <a:pos x="9144000" y="2029421"/>
              </a:cxn>
              <a:cxn ang="0">
                <a:pos x="0" y="2029421"/>
              </a:cxn>
              <a:cxn ang="0">
                <a:pos x="0" y="300860"/>
              </a:cxn>
            </a:cxnLst>
            <a:rect l="T0" t="T1" r="T2" b="T3"/>
            <a:pathLst>
              <a:path w="9144000" h="2029421" extrusionOk="0">
                <a:moveTo>
                  <a:pt x="0" y="300860"/>
                </a:moveTo>
                <a:cubicBezTo>
                  <a:pt x="0" y="198141"/>
                  <a:pt x="1" y="110017"/>
                  <a:pt x="1" y="7298"/>
                </a:cubicBezTo>
                <a:lnTo>
                  <a:pt x="3392924" y="0"/>
                </a:lnTo>
                <a:lnTo>
                  <a:pt x="3491913" y="192746"/>
                </a:lnTo>
                <a:lnTo>
                  <a:pt x="9135534" y="236971"/>
                </a:lnTo>
                <a:lnTo>
                  <a:pt x="9144000" y="2029421"/>
                </a:lnTo>
                <a:lnTo>
                  <a:pt x="0" y="2029421"/>
                </a:lnTo>
                <a:lnTo>
                  <a:pt x="0" y="300860"/>
                </a:lnTo>
                <a:close/>
              </a:path>
            </a:pathLst>
          </a:custGeom>
          <a:solidFill>
            <a:srgbClr val="0C6CCB"/>
          </a:solidFill>
          <a:ln w="9525">
            <a:noFill/>
            <a:round/>
            <a:headEnd/>
            <a:tailEnd/>
          </a:ln>
        </p:spPr>
        <p:txBody>
          <a:bodyPr lIns="121900" tIns="60933" rIns="121900" bIns="60933" anchor="ctr"/>
          <a:lstStyle/>
          <a:p>
            <a:endParaRPr lang="ru-RU"/>
          </a:p>
        </p:txBody>
      </p:sp>
      <p:pic>
        <p:nvPicPr>
          <p:cNvPr id="4" name="Shape 2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39688"/>
            <a:ext cx="12192001" cy="10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51431" y="177801"/>
            <a:ext cx="11756503" cy="6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2"/>
          <p:cNvSpPr txBox="1">
            <a:spLocks noGrp="1"/>
          </p:cNvSpPr>
          <p:nvPr>
            <p:ph type="sldNum" idx="10"/>
          </p:nvPr>
        </p:nvSpPr>
        <p:spPr>
          <a:xfrm>
            <a:off x="0" y="6570663"/>
            <a:ext cx="604838" cy="276225"/>
          </a:xfrm>
        </p:spPr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3CF41A20-38CC-4656-819F-02C4C55A8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" name="Shape 2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2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12404A02-0F3A-4EF5-84F3-564013975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chemeClr val="bg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10238"/>
            <a:ext cx="118348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3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3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3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189344B5-FAE5-475E-82AA-BC05DFE84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bg>
      <p:bgPr>
        <a:solidFill>
          <a:schemeClr val="bg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" name="Shape 3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3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B7011CCC-6B88-4254-8151-97A371A6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477AC056-9145-4556-9381-CDDA97268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5597525"/>
            <a:ext cx="121920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4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4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4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ADFD1290-37AC-40C0-B21D-EB2DE13A8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11113"/>
            <a:ext cx="121920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 5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11113"/>
            <a:ext cx="121920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537645" y="119354"/>
            <a:ext cx="9534059" cy="64909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4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4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4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8BC3B1D3-C227-423C-8758-CBE48E24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0" y="28575"/>
            <a:ext cx="19923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 5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0" y="28575"/>
            <a:ext cx="19923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537646" y="1958973"/>
            <a:ext cx="11137887" cy="1470024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537645" y="3429001"/>
            <a:ext cx="8623787" cy="1752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spcBef>
                <a:spcPts val="320"/>
              </a:spcBef>
              <a:buClr>
                <a:srgbClr val="FFFFFF"/>
              </a:buClr>
              <a:buFont typeface="Arial"/>
              <a:buNone/>
              <a:defRPr/>
            </a:lvl1pPr>
            <a:lvl2pPr marL="609585" marR="0" indent="0" algn="ctr" rtl="0">
              <a:spcBef>
                <a:spcPts val="747"/>
              </a:spcBef>
              <a:buClr>
                <a:srgbClr val="888888"/>
              </a:buClr>
              <a:buFont typeface="Arial"/>
              <a:buNone/>
              <a:defRPr/>
            </a:lvl2pPr>
            <a:lvl3pPr marL="121917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3pPr>
            <a:lvl4pPr marL="1828754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4pPr>
            <a:lvl5pPr marL="2438339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5pPr>
            <a:lvl6pPr marL="3047924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6pPr>
            <a:lvl7pPr marL="3657509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7pPr>
            <a:lvl8pPr marL="4267093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8pPr>
            <a:lvl9pPr marL="4876678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" name="Shape 5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5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5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5A709846-0AE2-4B1B-88EE-B77D808E5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6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0650"/>
            <a:ext cx="118348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537645" y="119354"/>
            <a:ext cx="9534059" cy="64909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l" rtl="0">
              <a:spcBef>
                <a:spcPts val="0"/>
              </a:spcBef>
              <a:buClr>
                <a:srgbClr val="0071C5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6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6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6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ECDC73DC-F946-4DB7-A219-F7E795286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7483" y="411797"/>
            <a:ext cx="10972800" cy="115823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07485" y="1604434"/>
            <a:ext cx="10970683" cy="45677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6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6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 kern="1200">
                <a:cs typeface="+mn-cs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6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rtl="0">
              <a:spcBef>
                <a:spcPts val="0"/>
              </a:spcBef>
              <a:buNone/>
              <a:defRPr sz="1067" b="0" i="0" u="none" strike="noStrike" kern="1200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D0B7FF61-CBF6-4734-B1DD-898024561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1"/>
            <a:ext cx="11240952" cy="81253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7"/>
            <a:ext cx="11240952" cy="10430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267" spc="-133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400" spc="-67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1"/>
            <a:ext cx="11240952" cy="81253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3"/>
            <a:ext cx="11240952" cy="10430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267" spc="-133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400" spc="-67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20702" y="795139"/>
            <a:ext cx="11239500" cy="443199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1"/>
            <a:ext cx="11240952" cy="81253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7"/>
            <a:ext cx="11240952" cy="10430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267" spc="-133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400" spc="-67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20702" y="795139"/>
            <a:ext cx="11239500" cy="443199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1"/>
            <a:ext cx="11240952" cy="81253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7"/>
            <a:ext cx="11240952" cy="3017212"/>
          </a:xfrm>
        </p:spPr>
        <p:txBody>
          <a:bodyPr lIns="71997" tIns="71997" rIns="71997" bIns="71997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1"/>
            <a:ext cx="11240952" cy="81253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7"/>
            <a:ext cx="11240952" cy="257711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20702" y="795139"/>
            <a:ext cx="11239500" cy="443199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0683" cy="11582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604433"/>
            <a:ext cx="5342468" cy="4567767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6237817" y="1604433"/>
            <a:ext cx="5340352" cy="4567767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C74144C1-80A4-418E-B193-EBE4698B4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9" y="1447807"/>
            <a:ext cx="11240952" cy="257711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&amp;D facilities in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9257" y="228600"/>
            <a:ext cx="10408748" cy="8125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400" b="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cs typeface="Arial" charset="0"/>
              </a:defRPr>
            </a:lvl1pPr>
          </a:lstStyle>
          <a:p>
            <a:pPr defTabSz="1219119" fontAlgn="auto">
              <a:spcAft>
                <a:spcPts val="0"/>
              </a:spcAft>
              <a:defRPr/>
            </a:pPr>
            <a:r>
              <a:rPr lang="en-GB" sz="5867" spc="-133">
                <a:gradFill flip="none" rotWithShape="1"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6000">
                      <a:srgbClr val="000000">
                        <a:lumMod val="65000"/>
                        <a:lumOff val="35000"/>
                      </a:srgbClr>
                    </a:gs>
                  </a:gsLst>
                  <a:lin ang="5400000" scaled="0"/>
                  <a:tileRect/>
                </a:gradFill>
              </a:rPr>
              <a:t>Microsoft’s R&amp;D Facilities In Europe</a:t>
            </a:r>
          </a:p>
        </p:txBody>
      </p:sp>
      <p:sp>
        <p:nvSpPr>
          <p:cNvPr id="3" name="TextBox 3"/>
          <p:cNvSpPr txBox="1"/>
          <p:nvPr userDrawn="1"/>
        </p:nvSpPr>
        <p:spPr>
          <a:xfrm>
            <a:off x="519257" y="228600"/>
            <a:ext cx="10408748" cy="8125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400" b="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cs typeface="Arial" charset="0"/>
              </a:defRPr>
            </a:lvl1pPr>
          </a:lstStyle>
          <a:p>
            <a:pPr defTabSz="1219119" fontAlgn="auto">
              <a:spcAft>
                <a:spcPts val="0"/>
              </a:spcAft>
              <a:defRPr/>
            </a:pPr>
            <a:r>
              <a:rPr lang="en-GB" sz="5867" spc="-133">
                <a:gradFill flip="none" rotWithShape="1"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86000">
                      <a:srgbClr val="000000">
                        <a:lumMod val="65000"/>
                        <a:lumOff val="35000"/>
                      </a:srgbClr>
                    </a:gs>
                  </a:gsLst>
                  <a:lin ang="5400000" scaled="0"/>
                  <a:tileRect/>
                </a:gradFill>
              </a:rPr>
              <a:t>Microsoft’s R&amp;D Facilities In Europe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20702" y="795139"/>
            <a:ext cx="11239500" cy="443199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7"/>
            <a:ext cx="11151917" cy="4500239"/>
          </a:xfrm>
        </p:spPr>
        <p:txBody>
          <a:bodyPr>
            <a:normAutofit/>
          </a:bodyPr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23851" indent="-283614">
              <a:buClr>
                <a:srgbClr val="FFFFFF"/>
              </a:buClr>
              <a:buSzPct val="70000"/>
              <a:buFont typeface="Wingdings" pitchFamily="2" charset="2"/>
              <a:buChar char="l"/>
              <a:tabLst>
                <a:tab pos="721737" algn="l"/>
              </a:tabLst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97954" indent="-283614"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667822" indent="-222236"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2025516" indent="-228585"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" y="6238880"/>
            <a:ext cx="12192001" cy="619125"/>
          </a:xfrm>
          <a:solidFill>
            <a:srgbClr val="FF8A00"/>
          </a:solidFill>
        </p:spPr>
        <p:txBody>
          <a:bodyPr lIns="114336" tIns="57169" rIns="114336" bIns="57169" anchor="b" anchorCtr="0">
            <a:noAutofit/>
          </a:bodyPr>
          <a:lstStyle>
            <a:lvl1pPr algn="r">
              <a:buFont typeface="Arial" pitchFamily="34" charset="0"/>
              <a:buNone/>
              <a:defRPr spc="-5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Row of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329" y="428600"/>
            <a:ext cx="10681424" cy="738664"/>
          </a:xfrm>
          <a:prstGeom prst="rect">
            <a:avLst/>
          </a:prstGeom>
        </p:spPr>
        <p:txBody>
          <a:bodyPr/>
          <a:lstStyle>
            <a:lvl1pPr algn="l">
              <a:defRPr sz="5333"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55330" y="4070562"/>
            <a:ext cx="2277433" cy="438583"/>
          </a:xfrm>
          <a:prstGeom prst="rect">
            <a:avLst/>
          </a:prstGeo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1583">
                <a:solidFill>
                  <a:schemeClr val="bg1"/>
                </a:solidFill>
              </a:defRPr>
            </a:lvl1pPr>
            <a:lvl2pPr marL="609561" indent="0">
              <a:buNone/>
              <a:defRPr sz="1583"/>
            </a:lvl2pPr>
            <a:lvl3pPr marL="1219120" indent="0">
              <a:buNone/>
              <a:defRPr sz="1583"/>
            </a:lvl3pPr>
            <a:lvl4pPr marL="1828681" indent="0">
              <a:buNone/>
              <a:defRPr sz="1583"/>
            </a:lvl4pPr>
            <a:lvl5pPr marL="2438242" indent="0">
              <a:buNone/>
              <a:defRPr sz="158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3455651" y="4073438"/>
            <a:ext cx="2280304" cy="438583"/>
          </a:xfrm>
          <a:prstGeom prst="rect">
            <a:avLst/>
          </a:prstGeo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1583">
                <a:solidFill>
                  <a:schemeClr val="bg1"/>
                </a:solidFill>
              </a:defRPr>
            </a:lvl1pPr>
            <a:lvl2pPr marL="609561" indent="0">
              <a:buNone/>
              <a:defRPr sz="1583"/>
            </a:lvl2pPr>
            <a:lvl3pPr marL="1219120" indent="0">
              <a:buNone/>
              <a:defRPr sz="1583"/>
            </a:lvl3pPr>
            <a:lvl4pPr marL="1828681" indent="0">
              <a:buNone/>
              <a:defRPr sz="1583"/>
            </a:lvl4pPr>
            <a:lvl5pPr marL="2438242" indent="0">
              <a:buNone/>
              <a:defRPr sz="158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855971" y="4073438"/>
            <a:ext cx="2280304" cy="438583"/>
          </a:xfrm>
          <a:prstGeom prst="rect">
            <a:avLst/>
          </a:prstGeo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1583">
                <a:solidFill>
                  <a:schemeClr val="bg1"/>
                </a:solidFill>
              </a:defRPr>
            </a:lvl1pPr>
            <a:lvl2pPr marL="609561" indent="0">
              <a:buNone/>
              <a:defRPr sz="1583"/>
            </a:lvl2pPr>
            <a:lvl3pPr marL="1219120" indent="0">
              <a:buNone/>
              <a:defRPr sz="1583"/>
            </a:lvl3pPr>
            <a:lvl4pPr marL="1828681" indent="0">
              <a:buNone/>
              <a:defRPr sz="1583"/>
            </a:lvl4pPr>
            <a:lvl5pPr marL="2438242" indent="0">
              <a:buNone/>
              <a:defRPr sz="158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8256290" y="4070562"/>
            <a:ext cx="2277433" cy="438583"/>
          </a:xfrm>
          <a:prstGeom prst="rect">
            <a:avLst/>
          </a:prstGeo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1583">
                <a:solidFill>
                  <a:schemeClr val="bg1"/>
                </a:solidFill>
              </a:defRPr>
            </a:lvl1pPr>
            <a:lvl2pPr marL="609561" indent="0">
              <a:buNone/>
              <a:defRPr sz="1583"/>
            </a:lvl2pPr>
            <a:lvl3pPr marL="1219120" indent="0">
              <a:buNone/>
              <a:defRPr sz="1583"/>
            </a:lvl3pPr>
            <a:lvl4pPr marL="1828681" indent="0">
              <a:buNone/>
              <a:defRPr sz="1583"/>
            </a:lvl4pPr>
            <a:lvl5pPr marL="2438242" indent="0">
              <a:buNone/>
              <a:defRPr sz="158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0683" cy="1158240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33" b="0" i="0" u="none" strike="noStrike" baseline="0" smtClean="0"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5867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556670" indent="-300559">
              <a:buFont typeface="Lucida Grande"/>
              <a:buChar char="−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defRPr sz="1600">
                <a:latin typeface="+mn-lt"/>
              </a:defRPr>
            </a:lvl3pPr>
            <a:lvl4pPr>
              <a:defRPr sz="1467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4C6DDCE9-2A4E-4320-8FEF-04E4CBEC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406896"/>
            <a:ext cx="12192000" cy="451104"/>
          </a:xfr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0683" cy="1158240"/>
          </a:xfrm>
        </p:spPr>
        <p:txBody>
          <a:bodyPr>
            <a:normAutofit/>
          </a:bodyPr>
          <a:lstStyle>
            <a:lvl1pPr>
              <a:defRPr sz="3733" baseline="0"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F5B4318E-0517-4379-81A4-356048B68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406896"/>
            <a:ext cx="12192000" cy="451104"/>
          </a:xfr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0683" cy="1158240"/>
          </a:xfrm>
        </p:spPr>
        <p:txBody>
          <a:bodyPr/>
          <a:lstStyle>
            <a:lvl1pPr>
              <a:defRPr sz="3733" baseline="0"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604433"/>
            <a:ext cx="5342468" cy="174572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6237817" y="1604433"/>
            <a:ext cx="5340352" cy="174572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1373ACD7-FEF0-40B2-B564-B8BCD9095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37818" y="2"/>
            <a:ext cx="5954183" cy="68579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406896"/>
            <a:ext cx="12192000" cy="451104"/>
          </a:xfr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411797"/>
            <a:ext cx="5342467" cy="1158240"/>
          </a:xfrm>
        </p:spPr>
        <p:txBody>
          <a:bodyPr/>
          <a:lstStyle>
            <a:lvl1pPr>
              <a:defRPr sz="3733" baseline="0"/>
            </a:lvl1pPr>
          </a:lstStyle>
          <a:p>
            <a:r>
              <a:rPr lang="ru-RU" dirty="0" err="1" smtClean="0"/>
              <a:t>Образец заголовка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766992"/>
            <a:ext cx="5342467" cy="4567767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Intel Clear Light" panose="020B0404020203020204" pitchFamily="34" charset="0"/>
              </a:defRPr>
            </a:lvl1pPr>
          </a:lstStyle>
          <a:p>
            <a:pPr>
              <a:defRPr/>
            </a:pPr>
            <a:fld id="{87055755-26FF-494A-81AE-279B785FF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\\.psf\Home\Desktop\WideFooterAI.pn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-1588" y="6408738"/>
            <a:ext cx="1219200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425450"/>
            <a:ext cx="10972800" cy="1158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Light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604963"/>
            <a:ext cx="10969625" cy="4567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Intel Clear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Intel Clear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050" y="6456363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Intel Clear"/>
                <a:ea typeface="Intel Clear Light"/>
                <a:cs typeface="Intel Clear Light"/>
              </a:defRPr>
            </a:lvl1pPr>
          </a:lstStyle>
          <a:p>
            <a:fld id="{1898E4DF-A4CA-4FF8-B505-A27257498D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8013" rtl="0" fontAlgn="base">
        <a:spcBef>
          <a:spcPct val="0"/>
        </a:spcBef>
        <a:spcAft>
          <a:spcPct val="0"/>
        </a:spcAft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08013" rtl="0" fontAlgn="base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Intel Clear Light"/>
        </a:defRPr>
      </a:lvl2pPr>
      <a:lvl3pPr algn="l" defTabSz="608013" rtl="0" fontAlgn="base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Intel Clear Light"/>
        </a:defRPr>
      </a:lvl3pPr>
      <a:lvl4pPr algn="l" defTabSz="608013" rtl="0" fontAlgn="base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Intel Clear Light"/>
        </a:defRPr>
      </a:lvl4pPr>
      <a:lvl5pPr algn="l" defTabSz="608013" rtl="0" fontAlgn="base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Intel Clear Light"/>
        </a:defRPr>
      </a:lvl5pPr>
      <a:lvl6pPr marL="457200" algn="l" defTabSz="608013" rtl="0" fontAlgn="base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Intel Clear Light"/>
        </a:defRPr>
      </a:lvl6pPr>
      <a:lvl7pPr marL="914400" algn="l" defTabSz="608013" rtl="0" fontAlgn="base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Intel Clear Light"/>
        </a:defRPr>
      </a:lvl7pPr>
      <a:lvl8pPr marL="1371600" algn="l" defTabSz="608013" rtl="0" fontAlgn="base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Intel Clear Light"/>
        </a:defRPr>
      </a:lvl8pPr>
      <a:lvl9pPr marL="1828800" algn="l" defTabSz="608013" rtl="0" fontAlgn="base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Intel Clear Light"/>
        </a:defRPr>
      </a:lvl9pPr>
    </p:titleStyle>
    <p:bodyStyle>
      <a:lvl1pPr algn="l" defTabSz="608013" rtl="0" fontAlgn="base">
        <a:spcBef>
          <a:spcPts val="1600"/>
        </a:spcBef>
        <a:spcAft>
          <a:spcPct val="0"/>
        </a:spcAft>
        <a:buFont typeface="Wingdings" pitchFamily="2" charset="2"/>
        <a:defRPr sz="2400" kern="1200">
          <a:solidFill>
            <a:srgbClr val="0071C5"/>
          </a:solidFill>
          <a:latin typeface="+mn-lt"/>
          <a:ea typeface="Intel Clear"/>
          <a:cs typeface="Intel Clear" panose="020B0604020203020204" pitchFamily="34" charset="0"/>
        </a:defRPr>
      </a:lvl1pPr>
      <a:lvl2pPr marL="300038" indent="-300038" algn="l" defTabSz="608013" rtl="0" fontAlgn="base">
        <a:spcBef>
          <a:spcPts val="16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Intel Clear"/>
          <a:cs typeface="Intel Clear" panose="020B0604020203020204" pitchFamily="34" charset="0"/>
        </a:defRPr>
      </a:lvl2pPr>
      <a:lvl3pPr marL="760413" indent="-303213" algn="l" defTabSz="608013" rtl="0" fontAlgn="base">
        <a:spcBef>
          <a:spcPts val="1063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2"/>
          </a:solidFill>
          <a:latin typeface="+mn-lt"/>
          <a:ea typeface="Intel Clear"/>
          <a:cs typeface="Intel Clear" panose="020B0604020203020204" pitchFamily="34" charset="0"/>
        </a:defRPr>
      </a:lvl3pPr>
      <a:lvl4pPr marL="1292225" indent="-303213" algn="l" defTabSz="608013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+mn-lt"/>
          <a:ea typeface="Intel Clear"/>
          <a:cs typeface="Intel Clear" panose="020B0604020203020204" pitchFamily="34" charset="0"/>
        </a:defRPr>
      </a:lvl4pPr>
      <a:lvl5pPr marL="1757363" indent="-303213" algn="l" defTabSz="608013" rtl="0" fontAlgn="base">
        <a:spcBef>
          <a:spcPct val="20000"/>
        </a:spcBef>
        <a:spcAft>
          <a:spcPct val="0"/>
        </a:spcAft>
        <a:buFont typeface="Intel Clear"/>
        <a:buChar char="–"/>
        <a:defRPr kern="1200">
          <a:solidFill>
            <a:schemeClr val="tx2"/>
          </a:solidFill>
          <a:latin typeface="+mn-lt"/>
          <a:ea typeface="Intel Clear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rgbClr val="FFFFFF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rgbClr val="FFFFFF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rgbClr val="FFFFFF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rgbClr val="FFFFFF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rgbClr val="FFFFFF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9161463" y="6483350"/>
            <a:ext cx="22558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 fontAlgn="auto">
              <a:spcBef>
                <a:spcPts val="0"/>
              </a:spcBef>
              <a:spcAft>
                <a:spcPts val="0"/>
              </a:spcAft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57163" y="6483350"/>
            <a:ext cx="4462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 fontAlgn="auto">
              <a:spcBef>
                <a:spcPts val="0"/>
              </a:spcBef>
              <a:spcAft>
                <a:spcPts val="0"/>
              </a:spcAft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417300" y="6483350"/>
            <a:ext cx="62071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 fontAlgn="auto">
              <a:spcBef>
                <a:spcPts val="0"/>
              </a:spcBef>
              <a:spcAft>
                <a:spcPts val="0"/>
              </a:spcAft>
              <a:buSzPct val="25000"/>
              <a:buNone/>
              <a:defRPr sz="1067" b="0" i="0" u="none" strike="noStrike" kern="0" cap="none" baseline="0">
                <a:solidFill>
                  <a:srgbClr val="B1BA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AE9D5EAD-C092-4B64-8889-77A8EC85E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0"/>
            <a:ext cx="11241087" cy="8128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447800"/>
            <a:ext cx="11241087" cy="2576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5800" kern="1200" spc="-133" dirty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atin typeface="Segoe UI Light" pitchFamily="34" charset="0"/>
          <a:ea typeface="+mn-ea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Segoe UI Light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Segoe UI Light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Segoe UI Light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Segoe UI Light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Segoe UI Light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Segoe UI Light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Segoe UI Light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Segoe UI Light"/>
          <a:cs typeface="Arial" charset="0"/>
        </a:defRPr>
      </a:lvl9pPr>
    </p:titleStyle>
    <p:bodyStyle>
      <a:lvl1pPr marL="346075" indent="-346075" algn="l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sz="42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630238" indent="-284163" algn="l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tabLst>
          <a:tab pos="630238" algn="l"/>
        </a:tabLst>
        <a:defRPr sz="37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914400" indent="-284163" algn="l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sz="32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482725" indent="-223838" algn="l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tabLst>
          <a:tab pos="914400" algn="l"/>
        </a:tabLst>
        <a:defRPr sz="24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712913" indent="-230188" algn="l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sz="24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515337" indent="-228668" algn="l" defTabSz="9146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71" indent="-228668" algn="l" defTabSz="9146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005" indent="-228668" algn="l" defTabSz="9146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341" indent="-228668" algn="l" defTabSz="9146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334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668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2002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9337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6672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4003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1339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8674" algn="l" defTabSz="91466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2.xlsx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teelup.ru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0" y="1243013"/>
            <a:ext cx="12192000" cy="5614987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428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121900" tIns="60933" rIns="121900" bIns="609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>
            <a:spLocks noGrp="1"/>
          </p:cNvSpPr>
          <p:nvPr>
            <p:ph type="sldNum" sz="quarter" idx="12"/>
          </p:nvPr>
        </p:nvSpPr>
        <p:spPr/>
        <p:txBody>
          <a:bodyPr lIns="121900" tIns="60933" rIns="121900" bIns="60933"/>
          <a:lstStyle/>
          <a:p>
            <a:pPr>
              <a:defRPr/>
            </a:pPr>
            <a:fld id="{DF1C8F7D-A827-4BCF-84AE-57ABC63124B1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63492" name="Shape 39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5597525"/>
            <a:ext cx="121920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312"/>
          <p:cNvSpPr txBox="1">
            <a:spLocks/>
          </p:cNvSpPr>
          <p:nvPr/>
        </p:nvSpPr>
        <p:spPr>
          <a:xfrm>
            <a:off x="444500" y="5589588"/>
            <a:ext cx="10972800" cy="57785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lnSpc>
                <a:spcPct val="125000"/>
              </a:lnSpc>
              <a:buClr>
                <a:srgbClr val="FFFFFF"/>
              </a:buClr>
              <a:buSzPct val="25000"/>
              <a:buFont typeface="Arial"/>
              <a:buNone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Hosted by </a:t>
            </a: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Intel with Microsoft support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13"/>
          <p:cNvSpPr txBox="1">
            <a:spLocks/>
          </p:cNvSpPr>
          <p:nvPr/>
        </p:nvSpPr>
        <p:spPr>
          <a:xfrm>
            <a:off x="-223838" y="5030788"/>
            <a:ext cx="10972801" cy="63658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 fontAlgn="auto">
              <a:lnSpc>
                <a:spcPct val="120535"/>
              </a:lnSpc>
              <a:buClr>
                <a:srgbClr val="F5D22F"/>
              </a:buClr>
              <a:buSzPct val="25000"/>
              <a:buFont typeface="Arial"/>
              <a:buNone/>
              <a:defRPr/>
            </a:pPr>
            <a:r>
              <a:rPr lang="en-US" sz="3733" b="1" kern="0" dirty="0" smtClean="0">
                <a:solidFill>
                  <a:srgbClr val="F5D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</a:t>
            </a:r>
            <a:r>
              <a:rPr lang="en-US" sz="3733" b="1" kern="0" dirty="0">
                <a:solidFill>
                  <a:srgbClr val="F5D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Things Roadshow </a:t>
            </a:r>
            <a:r>
              <a:rPr lang="en-US" sz="3733" b="1" kern="0" dirty="0" smtClean="0">
                <a:solidFill>
                  <a:srgbClr val="F5D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2015</a:t>
            </a:r>
            <a:endParaRPr lang="en-US" sz="3733" b="1" kern="0" dirty="0">
              <a:solidFill>
                <a:srgbClr val="F5D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5925"/>
            <a:ext cx="10972800" cy="1158875"/>
          </a:xfrm>
        </p:spPr>
        <p:txBody>
          <a:bodyPr/>
          <a:lstStyle/>
          <a:p>
            <a:pPr defTabSz="609585"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IoT</a:t>
            </a:r>
            <a:r>
              <a:rPr lang="en-US" sz="32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 Roadshow</a:t>
            </a:r>
            <a:endParaRPr lang="ru-RU" sz="32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1488" y="6121400"/>
            <a:ext cx="11249025" cy="123825"/>
          </a:xfrm>
        </p:spPr>
        <p:txBody>
          <a:bodyPr/>
          <a:lstStyle/>
          <a:p>
            <a:pPr defTabSz="609585" fontAlgn="auto">
              <a:spcAft>
                <a:spcPts val="0"/>
              </a:spcAft>
              <a:defRPr/>
            </a:pPr>
            <a:endParaRPr lang="ru-RU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F481537-A80D-40C8-8523-109CC1F7E4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471488" y="1284288"/>
            <a:ext cx="112490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04040"/>
                </a:solidFill>
                <a:latin typeface="Roboto"/>
              </a:rPr>
              <a:t>Intel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IoT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Roadshow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–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серия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хакатонов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, посвященных изучению возможностей платы Intel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Edison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, облачных сервисов (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Intel </a:t>
            </a:r>
            <a:r>
              <a:rPr lang="en-US" dirty="0" err="1">
                <a:solidFill>
                  <a:srgbClr val="404040"/>
                </a:solidFill>
                <a:latin typeface="Roboto"/>
              </a:rPr>
              <a:t>IoT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 Analytics, Microsoft Azure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)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и разработке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решений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для интернета вещей на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их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основе. </a:t>
            </a:r>
            <a:endParaRPr lang="ru-RU" dirty="0">
              <a:solidFill>
                <a:srgbClr val="404040"/>
              </a:solidFill>
              <a:latin typeface="Robot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04040"/>
              </a:solidFill>
              <a:latin typeface="Robot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Цели: развитие сообщества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мейкеров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, обучение работе с </a:t>
            </a:r>
            <a:r>
              <a:rPr lang="en-US" dirty="0" err="1">
                <a:solidFill>
                  <a:srgbClr val="404040"/>
                </a:solidFill>
                <a:latin typeface="Roboto"/>
              </a:rPr>
              <a:t>IoT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технологиями от 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Intel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и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 Microsoft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, поиск инновационных </a:t>
            </a:r>
            <a:r>
              <a:rPr lang="en-US" dirty="0" err="1">
                <a:solidFill>
                  <a:srgbClr val="404040"/>
                </a:solidFill>
                <a:latin typeface="Roboto"/>
              </a:rPr>
              <a:t>IoT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решений для последующей коммерциализации, участия в качестве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демо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на мероприятиях 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Intel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и 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Microsoft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solidFill>
                  <a:srgbClr val="404040"/>
                </a:solidFill>
                <a:latin typeface="Roboto"/>
              </a:rPr>
              <a:t>Ауди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тория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404040"/>
                </a:solidFill>
                <a:latin typeface="Roboto"/>
              </a:rPr>
              <a:t>стартапы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(предпочтительно)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404040"/>
                </a:solidFill>
                <a:latin typeface="Roboto"/>
              </a:rPr>
              <a:t>мейкеры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, энтузиасты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студенты (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не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более 30% участников) </a:t>
            </a:r>
            <a:endParaRPr lang="en-US" dirty="0">
              <a:solidFill>
                <a:srgbClr val="404040"/>
              </a:solidFill>
              <a:latin typeface="Robot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04040"/>
              </a:solidFill>
              <a:latin typeface="Robot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8000" y="1184275"/>
          <a:ext cx="10709275" cy="3260725"/>
        </p:xfrm>
        <a:graphic>
          <a:graphicData uri="http://schemas.openxmlformats.org/drawingml/2006/table">
            <a:tbl>
              <a:tblPr/>
              <a:tblGrid>
                <a:gridCol w="6180138"/>
                <a:gridCol w="2349500"/>
                <a:gridCol w="2179637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Метрика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Москва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Регионы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Количество регистраций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250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100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A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Количество участников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100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50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Количество рабочих проектов (продемонстрированных в финале)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15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A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1F2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Присутствие блогеров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журналистов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Кол-во публикаций в блогах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 прессе по итогам хакатона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tel Clear"/>
                        <a:ea typeface="Intel Clear"/>
                        <a:cs typeface="Intel Clea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Действия в соц медиа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vk.com,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twitt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er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, G+…)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tel Clear"/>
                          <a:ea typeface="Intel Clear"/>
                          <a:cs typeface="Intel Clear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</a:tr>
            </a:tbl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55625" y="376238"/>
            <a:ext cx="10983913" cy="4635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ko-KR" sz="3200" smtClean="0">
                <a:solidFill>
                  <a:schemeClr val="tx2"/>
                </a:solidFill>
                <a:latin typeface="Intel Clear"/>
                <a:ea typeface="굴림" charset="-127"/>
                <a:cs typeface="Arial" charset="0"/>
              </a:rPr>
              <a:t>IoT Roadshow – </a:t>
            </a:r>
            <a:r>
              <a:rPr lang="ru-RU" altLang="ko-KR" sz="3200" smtClean="0">
                <a:solidFill>
                  <a:schemeClr val="tx2"/>
                </a:solidFill>
                <a:latin typeface="Intel Clear"/>
                <a:ea typeface="굴림" charset="-127"/>
                <a:cs typeface="Arial" charset="0"/>
              </a:rPr>
              <a:t>метрики</a:t>
            </a:r>
            <a:endParaRPr lang="en-US" sz="3200" smtClean="0">
              <a:solidFill>
                <a:schemeClr val="tx2"/>
              </a:solidFill>
              <a:latin typeface="Intel Clear"/>
              <a:ea typeface="굴림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411163"/>
            <a:ext cx="10972800" cy="1158875"/>
          </a:xfrm>
        </p:spPr>
        <p:txBody>
          <a:bodyPr/>
          <a:lstStyle/>
          <a:p>
            <a:pPr defTabSz="609585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Что предлагают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Intel </a:t>
            </a:r>
            <a:r>
              <a:rPr lang="ru-RU" sz="32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и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Microsoft</a:t>
            </a:r>
            <a:endParaRPr lang="en-US" sz="32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48" name="Picture Placeholder 6"/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24475" y="4333875"/>
            <a:ext cx="2813050" cy="2303463"/>
          </a:xfrm>
        </p:spPr>
      </p:pic>
      <p:pic>
        <p:nvPicPr>
          <p:cNvPr id="104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8" y="4533900"/>
            <a:ext cx="37211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1500" y="1066800"/>
            <a:ext cx="9477375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Помощь в организации: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404040"/>
                </a:solidFill>
                <a:latin typeface="Roboto"/>
              </a:rPr>
              <a:t>Компенсация питания (до 150тыс </a:t>
            </a:r>
            <a:r>
              <a:rPr lang="ru-RU" sz="1600" dirty="0" err="1">
                <a:solidFill>
                  <a:srgbClr val="404040"/>
                </a:solidFill>
                <a:latin typeface="Roboto"/>
              </a:rPr>
              <a:t>руб</a:t>
            </a:r>
            <a:r>
              <a:rPr lang="ru-RU" sz="1600" dirty="0">
                <a:solidFill>
                  <a:srgbClr val="404040"/>
                </a:solidFill>
                <a:latin typeface="Roboto"/>
              </a:rPr>
              <a:t>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404040"/>
                </a:solidFill>
                <a:latin typeface="Roboto"/>
              </a:rPr>
              <a:t>Промо (</a:t>
            </a:r>
            <a:r>
              <a:rPr lang="en-US" sz="1600" dirty="0" err="1">
                <a:solidFill>
                  <a:srgbClr val="404040"/>
                </a:solidFill>
                <a:latin typeface="Roboto"/>
              </a:rPr>
              <a:t>habr</a:t>
            </a:r>
            <a:r>
              <a:rPr lang="en-US" sz="1600" dirty="0">
                <a:solidFill>
                  <a:srgbClr val="404040"/>
                </a:solidFill>
                <a:latin typeface="Roboto"/>
              </a:rPr>
              <a:t>, </a:t>
            </a:r>
            <a:r>
              <a:rPr lang="en-US" sz="1600" dirty="0" err="1">
                <a:solidFill>
                  <a:srgbClr val="404040"/>
                </a:solidFill>
                <a:latin typeface="Roboto"/>
              </a:rPr>
              <a:t>geektimes</a:t>
            </a:r>
            <a:r>
              <a:rPr lang="en-US" sz="1600" dirty="0">
                <a:solidFill>
                  <a:srgbClr val="404040"/>
                </a:solidFill>
                <a:latin typeface="Roboto"/>
              </a:rPr>
              <a:t>, </a:t>
            </a:r>
            <a:r>
              <a:rPr lang="ru-RU" sz="1600" dirty="0" err="1">
                <a:solidFill>
                  <a:srgbClr val="404040"/>
                </a:solidFill>
                <a:latin typeface="Roboto"/>
              </a:rPr>
              <a:t>соц.сети</a:t>
            </a:r>
            <a:r>
              <a:rPr lang="ru-RU" sz="1600" dirty="0">
                <a:solidFill>
                  <a:srgbClr val="404040"/>
                </a:solidFill>
                <a:latin typeface="Roboto"/>
              </a:rPr>
              <a:t>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solidFill>
                  <a:srgbClr val="404040"/>
                </a:solidFill>
                <a:latin typeface="Roboto"/>
              </a:rPr>
              <a:t>Сувенирка</a:t>
            </a:r>
            <a:r>
              <a:rPr lang="ru-RU" sz="1600" dirty="0">
                <a:solidFill>
                  <a:srgbClr val="404040"/>
                </a:solidFill>
                <a:latin typeface="Roboto"/>
              </a:rPr>
              <a:t>, призы </a:t>
            </a:r>
            <a:r>
              <a:rPr lang="en-US" sz="1600" dirty="0" err="1">
                <a:solidFill>
                  <a:srgbClr val="404040"/>
                </a:solidFill>
                <a:latin typeface="Roboto"/>
              </a:rPr>
              <a:t>tbd</a:t>
            </a:r>
            <a:endParaRPr lang="ru-RU" sz="1600" dirty="0">
              <a:solidFill>
                <a:srgbClr val="404040"/>
              </a:solidFill>
              <a:latin typeface="Roboto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Предоставление оборудования: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04040"/>
                </a:solidFill>
                <a:latin typeface="Roboto"/>
              </a:rPr>
              <a:t>Intel Edison Kit </a:t>
            </a:r>
            <a:r>
              <a:rPr lang="ru-RU" sz="1600" dirty="0">
                <a:solidFill>
                  <a:srgbClr val="404040"/>
                </a:solidFill>
                <a:latin typeface="Roboto"/>
              </a:rPr>
              <a:t>для</a:t>
            </a:r>
            <a:r>
              <a:rPr lang="en-US" sz="1600" dirty="0">
                <a:solidFill>
                  <a:srgbClr val="404040"/>
                </a:solidFill>
                <a:latin typeface="Roboto"/>
              </a:rPr>
              <a:t> Arduino</a:t>
            </a:r>
            <a:r>
              <a:rPr lang="ru-RU" sz="1600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Roboto"/>
              </a:rPr>
              <a:t>+ Grove Starter Kit (1 </a:t>
            </a:r>
            <a:r>
              <a:rPr lang="ru-RU" sz="1600" dirty="0">
                <a:solidFill>
                  <a:srgbClr val="404040"/>
                </a:solidFill>
                <a:latin typeface="Roboto"/>
              </a:rPr>
              <a:t>комплект на проект</a:t>
            </a:r>
            <a:r>
              <a:rPr lang="en-US" sz="1600" dirty="0">
                <a:solidFill>
                  <a:srgbClr val="404040"/>
                </a:solidFill>
                <a:latin typeface="Roboto"/>
              </a:rPr>
              <a:t>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404040"/>
                </a:solidFill>
                <a:latin typeface="Roboto"/>
              </a:rPr>
              <a:t>Дополнительные сенсоры (предоставляются исходя из требований проектов участников и их наличия у организаторов)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Экспертная поддержка: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404040"/>
                </a:solidFill>
                <a:latin typeface="Roboto"/>
              </a:rPr>
              <a:t>Обучение локальных экспертов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404040"/>
                </a:solidFill>
                <a:latin typeface="Roboto"/>
              </a:rPr>
              <a:t>Проведение </a:t>
            </a:r>
            <a:r>
              <a:rPr lang="ru-RU" sz="1600" dirty="0" err="1">
                <a:solidFill>
                  <a:srgbClr val="404040"/>
                </a:solidFill>
                <a:latin typeface="Roboto"/>
              </a:rPr>
              <a:t>вебинаров</a:t>
            </a:r>
            <a:r>
              <a:rPr lang="ru-RU" sz="1600" dirty="0">
                <a:solidFill>
                  <a:srgbClr val="404040"/>
                </a:solidFill>
                <a:latin typeface="Roboto"/>
              </a:rPr>
              <a:t> для участников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404040"/>
                </a:solidFill>
                <a:latin typeface="Roboto"/>
              </a:rPr>
              <a:t>Участие самых интересных проектов в акселерационной программе Стали (</a:t>
            </a:r>
            <a:r>
              <a:rPr lang="en-US" sz="1600" dirty="0">
                <a:solidFill>
                  <a:srgbClr val="404040"/>
                </a:solidFill>
                <a:latin typeface="Roboto"/>
                <a:hlinkClick r:id="rId6"/>
              </a:rPr>
              <a:t>http</a:t>
            </a:r>
            <a:r>
              <a:rPr lang="en-US" sz="1600" dirty="0">
                <a:solidFill>
                  <a:srgbClr val="404040"/>
                </a:solidFill>
                <a:latin typeface="Roboto"/>
                <a:hlinkClick r:id="rId6"/>
              </a:rPr>
              <a:t>://steelup.ru</a:t>
            </a:r>
            <a:r>
              <a:rPr lang="en-US" sz="1600" dirty="0">
                <a:solidFill>
                  <a:srgbClr val="404040"/>
                </a:solidFill>
                <a:latin typeface="Roboto"/>
                <a:hlinkClick r:id="rId6"/>
              </a:rPr>
              <a:t>/</a:t>
            </a:r>
            <a:r>
              <a:rPr lang="ru-RU" sz="1600" dirty="0">
                <a:solidFill>
                  <a:srgbClr val="404040"/>
                </a:solidFill>
                <a:latin typeface="Roboto"/>
              </a:rPr>
              <a:t>)</a:t>
            </a:r>
            <a:endParaRPr lang="ru-RU" dirty="0">
              <a:solidFill>
                <a:srgbClr val="404040"/>
              </a:solidFill>
              <a:latin typeface="Robot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04040"/>
              </a:solidFill>
              <a:latin typeface="Roboto"/>
            </a:endParaRPr>
          </a:p>
        </p:txBody>
      </p:sp>
      <p:sp>
        <p:nvSpPr>
          <p:cNvPr id="1051" name="Rectangle 2"/>
          <p:cNvSpPr>
            <a:spLocks noChangeArrowheads="1"/>
          </p:cNvSpPr>
          <p:nvPr/>
        </p:nvSpPr>
        <p:spPr bwMode="auto">
          <a:xfrm>
            <a:off x="608013" y="4524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Intel Clear"/>
            </a:endParaRPr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10396538" y="2349500"/>
          <a:ext cx="1273175" cy="1103313"/>
        </p:xfrm>
        <a:graphic>
          <a:graphicData uri="http://schemas.openxmlformats.org/presentationml/2006/ole">
            <p:oleObj spid="_x0000_s1045" name="Worksheet" showAsIcon="1" r:id="rId7" imgW="914400" imgH="792360" progId="">
              <p:embed/>
            </p:oleObj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10342563" y="1416050"/>
          <a:ext cx="1273175" cy="1103313"/>
        </p:xfrm>
        <a:graphic>
          <a:graphicData uri="http://schemas.openxmlformats.org/presentationml/2006/ole">
            <p:oleObj spid="_x0000_s1046" name="Worksheet" showAsIcon="1" r:id="rId8" imgW="914400" imgH="792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3"/>
            <a:ext cx="10473295" cy="2437783"/>
          </a:xfrm>
        </p:spPr>
        <p:txBody>
          <a:bodyPr/>
          <a:lstStyle/>
          <a:p>
            <a:pPr algn="ctr" defTabSz="914668" fontAlgn="auto">
              <a:spcAft>
                <a:spcPts val="0"/>
              </a:spcAft>
              <a:defRPr/>
            </a:pPr>
            <a:r>
              <a:rPr lang="ru-RU" sz="5867" b="1">
                <a:solidFill>
                  <a:srgbClr val="00B050"/>
                </a:solidFill>
              </a:rPr>
              <a:t/>
            </a:r>
            <a:br>
              <a:rPr lang="ru-RU" sz="5867" b="1">
                <a:solidFill>
                  <a:srgbClr val="00B050"/>
                </a:solidFill>
              </a:rPr>
            </a:br>
            <a:r>
              <a:rPr lang="ru-RU" sz="5867"/>
              <a:t/>
            </a:r>
            <a:br>
              <a:rPr lang="ru-RU" sz="5867"/>
            </a:br>
            <a:endParaRPr sz="5867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9249" y="2046094"/>
            <a:ext cx="11240952" cy="4692735"/>
          </a:xfrm>
        </p:spPr>
        <p:txBody>
          <a:bodyPr/>
          <a:lstStyle/>
          <a:p>
            <a:pPr marL="346190" indent="-346190" defTabSz="91466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67" b="1" dirty="0"/>
              <a:t>Софт</a:t>
            </a:r>
          </a:p>
          <a:p>
            <a:pPr marL="346190" indent="-346190" defTabSz="91466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67" b="1" dirty="0"/>
              <a:t>Облачный </a:t>
            </a:r>
            <a:r>
              <a:rPr lang="ru-RU" sz="2667" b="1"/>
              <a:t>хостинг</a:t>
            </a:r>
            <a:r>
              <a:rPr lang="en-US" sz="2667" b="1"/>
              <a:t> </a:t>
            </a:r>
            <a:r>
              <a:rPr lang="en-US" sz="2667" b="1" smtClean="0"/>
              <a:t>Microsoft Azure</a:t>
            </a:r>
            <a:endParaRPr lang="ru-RU" sz="2667" b="1" dirty="0"/>
          </a:p>
          <a:p>
            <a:pPr marL="346190" indent="-346190" defTabSz="91466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67" b="1" dirty="0">
                <a:latin typeface="Segoe UI (Body)"/>
              </a:rPr>
              <a:t>Аккаунты </a:t>
            </a:r>
            <a:r>
              <a:rPr lang="ru-RU" sz="2667" dirty="0">
                <a:latin typeface="Segoe UI (Body)"/>
              </a:rPr>
              <a:t>разработчиков </a:t>
            </a:r>
          </a:p>
          <a:p>
            <a:pPr marL="346190" indent="-346190" defTabSz="91466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Гранты </a:t>
            </a:r>
            <a:r>
              <a:rPr lang="en-US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30 000 – 100 000$</a:t>
            </a:r>
          </a:p>
          <a:p>
            <a:pPr marL="346190" indent="-346190" defTabSz="91466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67" dirty="0">
                <a:latin typeface="Segoe UI (Body)"/>
              </a:rPr>
              <a:t>Помощь в развитии</a:t>
            </a:r>
          </a:p>
          <a:p>
            <a:pPr marL="346190" indent="-346190" defTabSz="91466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67" b="1" dirty="0">
                <a:latin typeface="Segoe UI (Body)"/>
              </a:rPr>
              <a:t>Экспертиза</a:t>
            </a:r>
            <a:endParaRPr lang="en-US" sz="2667" b="1" dirty="0">
              <a:latin typeface="Segoe UI (Body)"/>
            </a:endParaRPr>
          </a:p>
          <a:p>
            <a:pPr marL="346190" indent="-346190" defTabSz="91466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67" b="1" dirty="0">
                <a:latin typeface="Segoe UI (Body)"/>
              </a:rPr>
              <a:t>Конкурсы, </a:t>
            </a:r>
            <a:r>
              <a:rPr lang="ru-RU" sz="2667" b="1" dirty="0" err="1">
                <a:latin typeface="Segoe UI (Body)"/>
              </a:rPr>
              <a:t>Хакатоны</a:t>
            </a:r>
            <a:r>
              <a:rPr lang="ru-RU" sz="2667" b="1" dirty="0">
                <a:latin typeface="Segoe UI (Body)"/>
              </a:rPr>
              <a:t>, скидки от партнеров</a:t>
            </a:r>
          </a:p>
          <a:p>
            <a:pPr marL="346190" indent="-346190" algn="ctr" defTabSz="91466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67" b="1" dirty="0">
              <a:latin typeface="Segoe UI (Body)"/>
            </a:endParaRPr>
          </a:p>
          <a:p>
            <a:pPr marL="0" indent="0" algn="ctr" defTabSz="91466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33" b="1" smtClean="0">
                <a:latin typeface="Segoe UI (Body)"/>
              </a:rPr>
              <a:t>Для участников хакатона</a:t>
            </a:r>
            <a:r>
              <a:rPr lang="ru-RU" sz="3733" dirty="0"/>
              <a:t>	</a:t>
            </a:r>
            <a:endParaRPr lang="en-US" sz="3733" dirty="0"/>
          </a:p>
        </p:txBody>
      </p:sp>
      <p:pic>
        <p:nvPicPr>
          <p:cNvPr id="7168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701675"/>
            <a:ext cx="731043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3311525" y="228600"/>
            <a:ext cx="72977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17613"/>
            <a:r>
              <a:rPr lang="ru-RU" sz="4800" b="1">
                <a:solidFill>
                  <a:srgbClr val="008E40"/>
                </a:solidFill>
                <a:latin typeface="Segoe UI Light"/>
              </a:rPr>
              <a:t>Поддержка стартапов</a:t>
            </a:r>
            <a:endParaRPr lang="en-US" sz="4800" b="1">
              <a:solidFill>
                <a:srgbClr val="008E40"/>
              </a:solidFill>
              <a:latin typeface="Segoe UI Ligh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239713"/>
            <a:ext cx="10191750" cy="460375"/>
          </a:xfrm>
        </p:spPr>
        <p:txBody>
          <a:bodyPr/>
          <a:lstStyle/>
          <a:p>
            <a:pPr defTabSz="609585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Ожидания от партнера</a:t>
            </a:r>
            <a:endParaRPr lang="ru-RU" sz="3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60338" y="1149350"/>
            <a:ext cx="1158557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Предоставление и оборудование площадки в соответствии с требованиями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Привлечение участников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Организация питания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Персонал на регистрацию (2-3 человека)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Технические эксперты, минимум 3 человека, разбирающихся в</a:t>
            </a:r>
            <a:r>
              <a:rPr lang="en-US">
                <a:solidFill>
                  <a:srgbClr val="404040"/>
                </a:solidFill>
                <a:latin typeface="Roboto"/>
              </a:rPr>
              <a:t> JavaScript /Intel XDK, C++ /Eclipse, Python, Microsoft Azure.</a:t>
            </a:r>
            <a:endParaRPr lang="ru-RU">
              <a:solidFill>
                <a:srgbClr val="404040"/>
              </a:solidFill>
              <a:latin typeface="Roboto"/>
            </a:endParaRP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Эксперты в жюри – 5 человек (технические эксперты, представители хакспейс</a:t>
            </a:r>
            <a:r>
              <a:rPr lang="en-US">
                <a:solidFill>
                  <a:srgbClr val="404040"/>
                </a:solidFill>
                <a:latin typeface="Roboto"/>
              </a:rPr>
              <a:t>/</a:t>
            </a:r>
            <a:r>
              <a:rPr lang="ru-RU">
                <a:solidFill>
                  <a:srgbClr val="404040"/>
                </a:solidFill>
                <a:latin typeface="Roboto"/>
              </a:rPr>
              <a:t>технопарка</a:t>
            </a:r>
            <a:r>
              <a:rPr lang="en-US">
                <a:solidFill>
                  <a:srgbClr val="404040"/>
                </a:solidFill>
                <a:latin typeface="Roboto"/>
              </a:rPr>
              <a:t>/</a:t>
            </a:r>
            <a:r>
              <a:rPr lang="ru-RU">
                <a:solidFill>
                  <a:srgbClr val="404040"/>
                </a:solidFill>
                <a:latin typeface="Roboto"/>
              </a:rPr>
              <a:t>бизнес-инкубатора)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Фотограф (+ опционально видео)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Опционально: проведение за неделю до хакатона встречи для зарегистрированных участников, чтобы обсудить идеи проектов, предварительно сформировать команды.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Опционально: привлечение региональных партнеров, бизнес-инкубаторов, заинтересованных в развитии </a:t>
            </a:r>
            <a:r>
              <a:rPr lang="en-US">
                <a:solidFill>
                  <a:srgbClr val="404040"/>
                </a:solidFill>
                <a:latin typeface="Roboto"/>
              </a:rPr>
              <a:t>IoT</a:t>
            </a:r>
            <a:r>
              <a:rPr lang="ru-RU">
                <a:solidFill>
                  <a:srgbClr val="404040"/>
                </a:solidFill>
                <a:latin typeface="Roboto"/>
              </a:rPr>
              <a:t> направления, приглашение блогеров</a:t>
            </a:r>
            <a:r>
              <a:rPr lang="en-US">
                <a:solidFill>
                  <a:srgbClr val="404040"/>
                </a:solidFill>
                <a:latin typeface="Roboto"/>
              </a:rPr>
              <a:t>/</a:t>
            </a:r>
            <a:r>
              <a:rPr lang="ru-RU">
                <a:solidFill>
                  <a:srgbClr val="404040"/>
                </a:solidFill>
                <a:latin typeface="Roboto"/>
              </a:rPr>
              <a:t> журналистов.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239713"/>
            <a:ext cx="10191750" cy="460375"/>
          </a:xfrm>
        </p:spPr>
        <p:txBody>
          <a:bodyPr/>
          <a:lstStyle/>
          <a:p>
            <a:pPr defTabSz="609585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Требования к площадке</a:t>
            </a:r>
            <a:endParaRPr lang="ru-RU" sz="3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46050" y="1366838"/>
            <a:ext cx="11577638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Рабочие места на 50 человек: 15 столов, удлинители (на каждый стол не менее 4 розеток)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Презентационное оборудование: проектор, экран, 2 микрофона, документ-камера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Зона отдыха (пуфы, диваны..)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Возможность остаться на ночь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Опционально доп. оборудование: 3</a:t>
            </a:r>
            <a:r>
              <a:rPr lang="en-US">
                <a:solidFill>
                  <a:srgbClr val="404040"/>
                </a:solidFill>
                <a:latin typeface="Roboto"/>
              </a:rPr>
              <a:t>D-</a:t>
            </a:r>
            <a:r>
              <a:rPr lang="ru-RU">
                <a:solidFill>
                  <a:srgbClr val="404040"/>
                </a:solidFill>
                <a:latin typeface="Roboto"/>
              </a:rPr>
              <a:t>принтеры, паяльные станции, припой, флюсы, отвертки, ножи, т.д.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ru-RU">
                <a:solidFill>
                  <a:srgbClr val="404040"/>
                </a:solidFill>
                <a:latin typeface="Roboto"/>
              </a:rPr>
              <a:t>Интернет: не менее 4 точек доступа</a:t>
            </a:r>
            <a:r>
              <a:rPr lang="en-US">
                <a:solidFill>
                  <a:srgbClr val="404040"/>
                </a:solidFill>
                <a:latin typeface="Roboto"/>
              </a:rPr>
              <a:t> wi-fi</a:t>
            </a:r>
            <a:r>
              <a:rPr lang="ru-RU">
                <a:solidFill>
                  <a:srgbClr val="404040"/>
                </a:solidFill>
                <a:latin typeface="Roboto"/>
              </a:rPr>
              <a:t> (желательно на две частоты – 2,4 </a:t>
            </a:r>
            <a:r>
              <a:rPr lang="en-US">
                <a:solidFill>
                  <a:srgbClr val="404040"/>
                </a:solidFill>
                <a:latin typeface="Roboto"/>
              </a:rPr>
              <a:t>&amp; 5 </a:t>
            </a:r>
            <a:r>
              <a:rPr lang="ru-RU">
                <a:solidFill>
                  <a:srgbClr val="404040"/>
                </a:solidFill>
                <a:latin typeface="Roboto"/>
              </a:rPr>
              <a:t>ГГц)</a:t>
            </a:r>
            <a:r>
              <a:rPr lang="en-US">
                <a:solidFill>
                  <a:srgbClr val="404040"/>
                </a:solidFill>
                <a:latin typeface="Roboto"/>
              </a:rPr>
              <a:t>, </a:t>
            </a:r>
            <a:endParaRPr lang="ru-RU">
              <a:solidFill>
                <a:srgbClr val="404040"/>
              </a:solidFill>
              <a:latin typeface="Roboto"/>
            </a:endParaRP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endParaRPr lang="ru-RU" sz="1600">
              <a:solidFill>
                <a:srgbClr val="40404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239713"/>
            <a:ext cx="10191750" cy="460375"/>
          </a:xfrm>
        </p:spPr>
        <p:txBody>
          <a:bodyPr/>
          <a:lstStyle/>
          <a:p>
            <a:pPr defTabSz="609585" fontAlgn="auto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Хакатон</a:t>
            </a:r>
            <a:r>
              <a:rPr lang="ru-RU" sz="3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 - предварительная программа</a:t>
            </a:r>
            <a:endParaRPr lang="ru-RU" sz="3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" y="941388"/>
            <a:ext cx="118443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1600" u="sng">
                <a:latin typeface="Intel Clear"/>
              </a:rPr>
              <a:t>Суббота, 14 ноября</a:t>
            </a:r>
            <a:br>
              <a:rPr lang="ru-RU" sz="1600" u="sng">
                <a:latin typeface="Intel Clear"/>
              </a:rPr>
            </a:br>
            <a:r>
              <a:rPr lang="ru-RU" sz="1600">
                <a:latin typeface="Intel Clear"/>
              </a:rPr>
              <a:t>9:00 – Регистрация участников и приветственный кофе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10:00 – Открытие IoT Roadshow (трансляция из мск ?)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10:30 – Выступления партнеров (при наличии)</a:t>
            </a:r>
          </a:p>
          <a:p>
            <a:pPr lvl="1"/>
            <a:r>
              <a:rPr lang="ru-RU" sz="1600">
                <a:latin typeface="Intel Clear"/>
              </a:rPr>
              <a:t>11:00 – Презентация идей (каждая команда по 1 минуте), формирование команд 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12:00 – Начало кодинга 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13:30 – Обед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14:30 – Продолжение кодинга, работа экспертов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19:00 – Ужин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24:00 – Ночная пицца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 </a:t>
            </a:r>
            <a:br>
              <a:rPr lang="ru-RU" sz="1600">
                <a:latin typeface="Intel Clear"/>
              </a:rPr>
            </a:br>
            <a:r>
              <a:rPr lang="ru-RU" sz="1600" u="sng">
                <a:latin typeface="Intel Clear"/>
              </a:rPr>
              <a:t>Воскресенье, 15 ноября</a:t>
            </a:r>
            <a:br>
              <a:rPr lang="ru-RU" sz="1600" u="sng">
                <a:latin typeface="Intel Clear"/>
              </a:rPr>
            </a:br>
            <a:r>
              <a:rPr lang="ru-RU" sz="1600">
                <a:latin typeface="Intel Clear"/>
              </a:rPr>
              <a:t>9:00 – Завтрак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10:00 – Продолжение кодинга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13:00 – Обед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15:00 – Завершение работы надо проектами, подготовка к презентации проектов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16:00 – Демонстрация проектов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18:00 – Судейство</a:t>
            </a:r>
            <a:br>
              <a:rPr lang="ru-RU" sz="1600">
                <a:latin typeface="Intel Clear"/>
              </a:rPr>
            </a:br>
            <a:r>
              <a:rPr lang="ru-RU" sz="1600">
                <a:latin typeface="Intel Clear"/>
              </a:rPr>
              <a:t>18:30 – Награждение победителей</a:t>
            </a:r>
            <a:endParaRPr lang="ru-RU" sz="1600">
              <a:solidFill>
                <a:srgbClr val="40404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239713"/>
            <a:ext cx="10191750" cy="460375"/>
          </a:xfrm>
        </p:spPr>
        <p:txBody>
          <a:bodyPr/>
          <a:lstStyle/>
          <a:p>
            <a:pPr defTabSz="609585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План: подготовка к </a:t>
            </a:r>
            <a:r>
              <a:rPr lang="ru-RU" sz="32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хакатону</a:t>
            </a:r>
            <a:endParaRPr lang="ru-RU" sz="3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38" y="1246188"/>
            <a:ext cx="11583987" cy="4773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Август:</a:t>
            </a:r>
          </a:p>
          <a:p>
            <a:pPr marL="1200150" lvl="2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Определяемся с городами-участниками, бюджетом</a:t>
            </a:r>
          </a:p>
          <a:p>
            <a:pPr marL="742950" lvl="1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Сентябрь:</a:t>
            </a:r>
            <a:endParaRPr lang="en-US" dirty="0">
              <a:solidFill>
                <a:srgbClr val="404040"/>
              </a:solidFill>
              <a:latin typeface="Roboto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  <a:latin typeface="Roboto"/>
              </a:rPr>
              <a:t>Intel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отправляет платы 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Edison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и наборы сенсоров партнерам для подготовки тех экспертов</a:t>
            </a:r>
          </a:p>
          <a:p>
            <a:pPr marL="1200150" lvl="2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Тренинги от </a:t>
            </a:r>
            <a:r>
              <a:rPr lang="en-US" dirty="0">
                <a:solidFill>
                  <a:srgbClr val="404040"/>
                </a:solidFill>
                <a:latin typeface="Roboto"/>
              </a:rPr>
              <a:t>Intel/Microsoft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для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местных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экспертов</a:t>
            </a:r>
          </a:p>
          <a:p>
            <a:pPr marL="742950" lvl="1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Октябрь: серия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вебинаров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по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Edison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Azure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для потенциальных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участников.</a:t>
            </a:r>
          </a:p>
          <a:p>
            <a:pPr marL="742950" lvl="1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Опционально за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1-2 недели до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хакатона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предварительная встреча для участников.</a:t>
            </a:r>
          </a:p>
          <a:p>
            <a:pPr marL="742950" lvl="1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14-15 ноября: </a:t>
            </a:r>
            <a:r>
              <a:rPr lang="ru-RU" dirty="0" err="1">
                <a:solidFill>
                  <a:srgbClr val="404040"/>
                </a:solidFill>
                <a:latin typeface="Roboto"/>
              </a:rPr>
              <a:t>хакатон</a:t>
            </a:r>
            <a:endParaRPr lang="ru-RU" dirty="0">
              <a:solidFill>
                <a:srgbClr val="404040"/>
              </a:solidFill>
              <a:latin typeface="Roboto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404040"/>
              </a:solidFill>
              <a:latin typeface="Roboto"/>
            </a:endParaRPr>
          </a:p>
          <a:p>
            <a:pPr lvl="1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ru-RU">
                <a:solidFill>
                  <a:srgbClr val="404040"/>
                </a:solidFill>
                <a:latin typeface="Roboto"/>
              </a:rPr>
              <a:t>До 22 </a:t>
            </a:r>
            <a:r>
              <a:rPr lang="ru-RU" dirty="0">
                <a:solidFill>
                  <a:srgbClr val="404040"/>
                </a:solidFill>
                <a:latin typeface="Roboto"/>
              </a:rPr>
              <a:t>августа ждем от партнера:</a:t>
            </a:r>
          </a:p>
          <a:p>
            <a:pPr marL="1200150" lvl="2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Информацию о площадке</a:t>
            </a:r>
          </a:p>
          <a:p>
            <a:pPr marL="1200150" lvl="2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Смету на питание</a:t>
            </a:r>
          </a:p>
          <a:p>
            <a:pPr marL="1200150" lvl="2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  <a:latin typeface="Roboto"/>
              </a:rPr>
              <a:t>Список тех экспертов (ФИО, навыки, опыт разработки)</a:t>
            </a:r>
            <a:endParaRPr lang="ru-RU" dirty="0">
              <a:solidFill>
                <a:srgbClr val="404040"/>
              </a:solidFill>
              <a:latin typeface="Roboto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404040"/>
              </a:solidFill>
              <a:latin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l_PPT_LgtTmplt_WideScrn_CLEAR_020514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2015_IoT_Roadshow">
  <a:themeElements>
    <a:clrScheme name="Intel Software">
      <a:dk1>
        <a:srgbClr val="000000"/>
      </a:dk1>
      <a:lt1>
        <a:srgbClr val="FFFFFF"/>
      </a:lt1>
      <a:dk2>
        <a:srgbClr val="0071C5"/>
      </a:dk2>
      <a:lt2>
        <a:srgbClr val="005AAA"/>
      </a:lt2>
      <a:accent1>
        <a:srgbClr val="004280"/>
      </a:accent1>
      <a:accent2>
        <a:srgbClr val="00AEEF"/>
      </a:accent2>
      <a:accent3>
        <a:srgbClr val="FFDA00"/>
      </a:accent3>
      <a:accent4>
        <a:srgbClr val="FDB813"/>
      </a:accent4>
      <a:accent5>
        <a:srgbClr val="A6CE39"/>
      </a:accent5>
      <a:accent6>
        <a:srgbClr val="B1BABF"/>
      </a:accent6>
      <a:hlink>
        <a:srgbClr val="004280"/>
      </a:hlink>
      <a:folHlink>
        <a:srgbClr val="535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22171</TotalTime>
  <Words>503</Words>
  <Application>Microsoft Office PowerPoint</Application>
  <PresentationFormat>Произвольный</PresentationFormat>
  <Paragraphs>86</Paragraphs>
  <Slides>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59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82" baseType="lpstr">
      <vt:lpstr>Intel Clear</vt:lpstr>
      <vt:lpstr>Arial</vt:lpstr>
      <vt:lpstr>Intel Clear Light</vt:lpstr>
      <vt:lpstr>Wingdings</vt:lpstr>
      <vt:lpstr>Calibri</vt:lpstr>
      <vt:lpstr>Segoe UI Light</vt:lpstr>
      <vt:lpstr>Segoe UI</vt:lpstr>
      <vt:lpstr>ＭＳ Ｐゴシック</vt:lpstr>
      <vt:lpstr>Neo Sans Intel</vt:lpstr>
      <vt:lpstr>Verdana</vt:lpstr>
      <vt:lpstr>Arial Narrow</vt:lpstr>
      <vt:lpstr>Roboto</vt:lpstr>
      <vt:lpstr>굴림</vt:lpstr>
      <vt:lpstr>intel_PPT_LgtTmplt_WideScrn_CLEAR_020514</vt:lpstr>
      <vt:lpstr>1_2015_IoT_Roadshow</vt:lpstr>
      <vt:lpstr>Metro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intel_PPT_LgtTmplt_WideScrn_CLEAR_020514</vt:lpstr>
      <vt:lpstr>1_2015_IoT_Roadshow</vt:lpstr>
      <vt:lpstr>1_2015_IoT_Roadshow</vt:lpstr>
      <vt:lpstr>1_2015_IoT_Roadshow</vt:lpstr>
      <vt:lpstr>1_2015_IoT_Roadshow</vt:lpstr>
      <vt:lpstr>1_2015_IoT_Roadshow</vt:lpstr>
      <vt:lpstr>1_2015_IoT_Roadshow</vt:lpstr>
      <vt:lpstr>1_2015_IoT_Roadshow</vt:lpstr>
      <vt:lpstr>1_2015_IoT_Roadshow</vt:lpstr>
      <vt:lpstr>1_2015_IoT_Roadshow</vt:lpstr>
      <vt:lpstr>1_2015_IoT_Roadshow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Worksheet</vt:lpstr>
      <vt:lpstr>Слайд 1</vt:lpstr>
      <vt:lpstr>IoT Roadshow</vt:lpstr>
      <vt:lpstr>IoT Roadshow – метрики</vt:lpstr>
      <vt:lpstr>Что предлагают Intel и Microsoft</vt:lpstr>
      <vt:lpstr>Слайд 5</vt:lpstr>
      <vt:lpstr>Ожидания от партнера</vt:lpstr>
      <vt:lpstr>Требования к площадке</vt:lpstr>
      <vt:lpstr>Хакатон - предварительная программа</vt:lpstr>
      <vt:lpstr>План: подготовка к хакатону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Tien, Michael</dc:creator>
  <cp:lastModifiedBy>user</cp:lastModifiedBy>
  <cp:revision>416</cp:revision>
  <cp:lastPrinted>2014-08-27T00:03:17Z</cp:lastPrinted>
  <dcterms:created xsi:type="dcterms:W3CDTF">2014-07-02T20:01:51Z</dcterms:created>
  <dcterms:modified xsi:type="dcterms:W3CDTF">2015-09-02T14:47:56Z</dcterms:modified>
</cp:coreProperties>
</file>