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16" r:id="rId14"/>
    <p:sldId id="275" r:id="rId15"/>
    <p:sldId id="281" r:id="rId16"/>
    <p:sldId id="272" r:id="rId17"/>
    <p:sldId id="266" r:id="rId18"/>
    <p:sldId id="268" r:id="rId19"/>
    <p:sldId id="299" r:id="rId20"/>
    <p:sldId id="283" r:id="rId21"/>
    <p:sldId id="273" r:id="rId22"/>
    <p:sldId id="309" r:id="rId23"/>
    <p:sldId id="314" r:id="rId24"/>
    <p:sldId id="313" r:id="rId25"/>
    <p:sldId id="285" r:id="rId26"/>
    <p:sldId id="286" r:id="rId27"/>
    <p:sldId id="288" r:id="rId28"/>
    <p:sldId id="282" r:id="rId29"/>
    <p:sldId id="280" r:id="rId30"/>
    <p:sldId id="270" r:id="rId31"/>
    <p:sldId id="307" r:id="rId32"/>
    <p:sldId id="302" r:id="rId33"/>
    <p:sldId id="301" r:id="rId34"/>
    <p:sldId id="303" r:id="rId35"/>
    <p:sldId id="269" r:id="rId36"/>
    <p:sldId id="304" r:id="rId37"/>
    <p:sldId id="277" r:id="rId38"/>
    <p:sldId id="279" r:id="rId39"/>
    <p:sldId id="278" r:id="rId40"/>
    <p:sldId id="276" r:id="rId41"/>
    <p:sldId id="310" r:id="rId42"/>
    <p:sldId id="311" r:id="rId43"/>
    <p:sldId id="305" r:id="rId44"/>
    <p:sldId id="312" r:id="rId45"/>
    <p:sldId id="315" r:id="rId46"/>
    <p:sldId id="25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FF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2" autoAdjust="0"/>
    <p:restoredTop sz="94660"/>
  </p:normalViewPr>
  <p:slideViewPr>
    <p:cSldViewPr>
      <p:cViewPr>
        <p:scale>
          <a:sx n="64" d="100"/>
          <a:sy n="64" d="100"/>
        </p:scale>
        <p:origin x="-1410" y="-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EF9F3-55D4-4479-9304-D0F7B39301F4}" type="datetimeFigureOut">
              <a:rPr lang="ru-RU" smtClean="0"/>
              <a:pPr/>
              <a:t>18.11.2015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0C76-D33F-40F4-AFB6-423C755FA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am.ru/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pn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158.jpeg"/><Relationship Id="rId18" Type="http://schemas.openxmlformats.org/officeDocument/2006/relationships/image" Target="../media/image163.jpeg"/><Relationship Id="rId26" Type="http://schemas.openxmlformats.org/officeDocument/2006/relationships/image" Target="../media/image171.jpeg"/><Relationship Id="rId3" Type="http://schemas.openxmlformats.org/officeDocument/2006/relationships/image" Target="../media/image148.jpeg"/><Relationship Id="rId21" Type="http://schemas.openxmlformats.org/officeDocument/2006/relationships/image" Target="../media/image166.jpe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17" Type="http://schemas.openxmlformats.org/officeDocument/2006/relationships/image" Target="../media/image162.jpeg"/><Relationship Id="rId25" Type="http://schemas.openxmlformats.org/officeDocument/2006/relationships/image" Target="../media/image170.jpeg"/><Relationship Id="rId2" Type="http://schemas.openxmlformats.org/officeDocument/2006/relationships/image" Target="../media/image1.jpeg"/><Relationship Id="rId16" Type="http://schemas.openxmlformats.org/officeDocument/2006/relationships/image" Target="../media/image161.jpeg"/><Relationship Id="rId20" Type="http://schemas.openxmlformats.org/officeDocument/2006/relationships/image" Target="../media/image1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24" Type="http://schemas.openxmlformats.org/officeDocument/2006/relationships/image" Target="../media/image169.jpeg"/><Relationship Id="rId5" Type="http://schemas.openxmlformats.org/officeDocument/2006/relationships/image" Target="../media/image150.jpeg"/><Relationship Id="rId15" Type="http://schemas.openxmlformats.org/officeDocument/2006/relationships/image" Target="../media/image160.jpeg"/><Relationship Id="rId23" Type="http://schemas.openxmlformats.org/officeDocument/2006/relationships/image" Target="../media/image168.jpeg"/><Relationship Id="rId28" Type="http://schemas.openxmlformats.org/officeDocument/2006/relationships/image" Target="../media/image173.jpeg"/><Relationship Id="rId10" Type="http://schemas.openxmlformats.org/officeDocument/2006/relationships/image" Target="../media/image155.jpeg"/><Relationship Id="rId19" Type="http://schemas.openxmlformats.org/officeDocument/2006/relationships/image" Target="../media/image164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Relationship Id="rId14" Type="http://schemas.openxmlformats.org/officeDocument/2006/relationships/image" Target="../media/image159.jpeg"/><Relationship Id="rId22" Type="http://schemas.openxmlformats.org/officeDocument/2006/relationships/image" Target="../media/image167.jpeg"/><Relationship Id="rId27" Type="http://schemas.openxmlformats.org/officeDocument/2006/relationships/image" Target="../media/image17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Будущее зависит от нас!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lowers (161).jpg"/>
          <p:cNvPicPr>
            <a:picLocks noChangeAspect="1"/>
          </p:cNvPicPr>
          <p:nvPr/>
        </p:nvPicPr>
        <p:blipFill>
          <a:blip r:embed="rId2" cstate="print"/>
          <a:srcRect r="896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ser\Desktop\Банер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1440160" cy="202053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7704" y="1192684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PhillippScript" pitchFamily="2" charset="0"/>
              </a:rPr>
              <a:t>Кафедра </a:t>
            </a:r>
          </a:p>
          <a:p>
            <a:pPr algn="ctr"/>
            <a:r>
              <a:rPr lang="ru-RU" sz="7200" b="1" dirty="0" smtClean="0">
                <a:solidFill>
                  <a:srgbClr val="000099"/>
                </a:solidFill>
                <a:latin typeface="PhillippScript" pitchFamily="2" charset="0"/>
              </a:rPr>
              <a:t>финансов и кредита</a:t>
            </a:r>
            <a:endParaRPr lang="ru-RU" sz="7200" b="1" dirty="0">
              <a:solidFill>
                <a:srgbClr val="000099"/>
              </a:solidFill>
              <a:latin typeface="PhillippScrip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3212976"/>
            <a:ext cx="815498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3900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Monotype Corsiva" pitchFamily="66" charset="0"/>
              </a:rPr>
              <a:t>10 лет</a:t>
            </a:r>
            <a:endParaRPr lang="ru-RU" sz="23900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52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D185C"/>
                </a:solidFill>
                <a:latin typeface="Times New Roman" pitchFamily="18" charset="0"/>
                <a:cs typeface="Times New Roman" pitchFamily="18" charset="0"/>
              </a:rPr>
              <a:t>ИВАНОВСКИЙ ГОСУДАРСТВЕННЫЙ </a:t>
            </a:r>
            <a:endParaRPr lang="en-US" sz="2400" b="1" dirty="0" smtClean="0">
              <a:solidFill>
                <a:srgbClr val="1D185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1D185C"/>
                </a:solidFill>
                <a:latin typeface="Times New Roman" pitchFamily="18" charset="0"/>
                <a:cs typeface="Times New Roman" pitchFamily="18" charset="0"/>
              </a:rPr>
              <a:t>ХИМИКО-ТЕХНОЛОГИЧЕСКИЙ УНИВЕРСИТЕТ</a:t>
            </a:r>
            <a:endParaRPr lang="ru-RU" sz="2400" b="1" dirty="0">
              <a:solidFill>
                <a:srgbClr val="1D185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7170" name="Picture 2" descr="F:\юбилей кафедры\_0rJyLEYzxY.jpg"/>
          <p:cNvPicPr>
            <a:picLocks noChangeAspect="1" noChangeArrowheads="1"/>
          </p:cNvPicPr>
          <p:nvPr/>
        </p:nvPicPr>
        <p:blipFill>
          <a:blip r:embed="rId3" cstate="print"/>
          <a:srcRect r="10914"/>
          <a:stretch>
            <a:fillRect/>
          </a:stretch>
        </p:blipFill>
        <p:spPr bwMode="auto">
          <a:xfrm>
            <a:off x="251520" y="720080"/>
            <a:ext cx="3816424" cy="32129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-14610"/>
            <a:ext cx="274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15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 descr="\\Finkred2012\доступ\!!! ФОТО все\2015-06-24 Вручение красных дипломов специалисты очники\img11b.jpg"/>
          <p:cNvPicPr>
            <a:picLocks noChangeAspect="1" noChangeArrowheads="1"/>
          </p:cNvPicPr>
          <p:nvPr/>
        </p:nvPicPr>
        <p:blipFill>
          <a:blip r:embed="rId4" cstate="print"/>
          <a:srcRect l="48552" t="22159" r="11611"/>
          <a:stretch>
            <a:fillRect/>
          </a:stretch>
        </p:blipFill>
        <p:spPr bwMode="auto">
          <a:xfrm>
            <a:off x="323528" y="3861048"/>
            <a:ext cx="2304256" cy="2996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\\Finkred2012\доступ\!!! ФОТО все\2015-06-24 Вручение синих дипломов специалисты очники\P1140380.JPG"/>
          <p:cNvPicPr>
            <a:picLocks noChangeAspect="1" noChangeArrowheads="1"/>
          </p:cNvPicPr>
          <p:nvPr/>
        </p:nvPicPr>
        <p:blipFill>
          <a:blip r:embed="rId5" cstate="print"/>
          <a:srcRect t="14067"/>
          <a:stretch>
            <a:fillRect/>
          </a:stretch>
        </p:blipFill>
        <p:spPr bwMode="auto">
          <a:xfrm>
            <a:off x="4067944" y="3645024"/>
            <a:ext cx="4777683" cy="30792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39952" y="476672"/>
            <a:ext cx="46450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- 28 человек (5с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15 человек (4с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(Магистры) – 5 человек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- 20 человек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27384"/>
            <a:ext cx="918051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484" y="116632"/>
            <a:ext cx="90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Кафедра финансов и кредита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124744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24 </a:t>
            </a: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преподавателя  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(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4</a:t>
            </a: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доктора экономических наук 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и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13</a:t>
            </a: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кандидатов экономических наук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63691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… студентов,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32…?</a:t>
            </a: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магистранта, 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6</a:t>
            </a: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аспирантов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356992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3 компьютерных класса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3356992"/>
            <a:ext cx="4499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Облачные технологии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4653136"/>
            <a:ext cx="8532440" cy="2062103"/>
          </a:xfrm>
          <a:prstGeom prst="rect">
            <a:avLst/>
          </a:prstGeom>
          <a:solidFill>
            <a:srgbClr val="FFFFFF">
              <a:alpha val="70980"/>
            </a:srgbClr>
          </a:solidFill>
          <a:effectLst>
            <a:softEdge rad="127000"/>
          </a:effectLst>
        </p:spPr>
        <p:txBody>
          <a:bodyPr wrap="square" numCol="2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Образовательная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Учебно-методическая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Научно-исследовательская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Воспитательная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3200" b="1" dirty="0" err="1" smtClean="0">
                <a:solidFill>
                  <a:srgbClr val="000099"/>
                </a:solidFill>
                <a:latin typeface="Monotype Corsiva" pitchFamily="66" charset="0"/>
              </a:rPr>
              <a:t>Профориентационная</a:t>
            </a:r>
            <a:endParaRPr lang="ru-RU" sz="3200" b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 Международное сотрудничество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3933056"/>
            <a:ext cx="5112568" cy="769441"/>
          </a:xfrm>
          <a:prstGeom prst="rect">
            <a:avLst/>
          </a:prstGeom>
          <a:solidFill>
            <a:srgbClr val="FFFFFF">
              <a:alpha val="67843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solidFill>
                  <a:srgbClr val="000099"/>
                </a:solidFill>
                <a:latin typeface="Monotype Corsiva" pitchFamily="66" charset="0"/>
              </a:rPr>
              <a:t>Виды деятельности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7524328" cy="95410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Учебно-методическая работа преподавателей кафедры финансов и кредита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Банер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6632"/>
            <a:ext cx="864096" cy="1212322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P10704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48" r="3017"/>
          <a:stretch>
            <a:fillRect/>
          </a:stretch>
        </p:blipFill>
        <p:spPr bwMode="auto">
          <a:xfrm>
            <a:off x="2526364" y="1916832"/>
            <a:ext cx="6617636" cy="49411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33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556792"/>
            <a:ext cx="2376264" cy="3354725"/>
          </a:xfrm>
          <a:prstGeom prst="rect">
            <a:avLst/>
          </a:prstGeom>
        </p:spPr>
      </p:pic>
      <p:pic>
        <p:nvPicPr>
          <p:cNvPr id="8" name="Рисунок 7" descr="34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8602" y="4005064"/>
            <a:ext cx="1825762" cy="2600492"/>
          </a:xfrm>
          <a:prstGeom prst="rect">
            <a:avLst/>
          </a:prstGeom>
        </p:spPr>
      </p:pic>
      <p:pic>
        <p:nvPicPr>
          <p:cNvPr id="9" name="Рисунок 8" descr="no36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1268760"/>
            <a:ext cx="1910779" cy="270552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60648"/>
            <a:ext cx="5976664" cy="95410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кафедры финансов и кредита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47019249"/>
              </p:ext>
            </p:extLst>
          </p:nvPr>
        </p:nvGraphicFramePr>
        <p:xfrm>
          <a:off x="467544" y="1492326"/>
          <a:ext cx="8475985" cy="222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3024336"/>
                <a:gridCol w="3291409"/>
              </a:tblGrid>
              <a:tr h="319582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Бакалавриат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(квалификация «Бакалавр»)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4861"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 «Экономика»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«Менеджмент»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1357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Профиль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«Финансы и кредит»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Профиль «Бухгалтерский учет,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анализ и аудит»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Профиль «Финансовый менеджмент»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0325563"/>
              </p:ext>
            </p:extLst>
          </p:nvPr>
        </p:nvGraphicFramePr>
        <p:xfrm>
          <a:off x="179512" y="4077072"/>
          <a:ext cx="8964488" cy="247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743"/>
                <a:gridCol w="2755817"/>
                <a:gridCol w="3923928"/>
              </a:tblGrid>
              <a:tr h="348843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Магистратура (квалификация «Магистр»)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62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 «Экономика»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«Финансы и кредит»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2794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«Банки и банковская деятельность»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«Бухгалтерский учет и налогообложение»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и управление корпоративными финансами»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2" descr="C:\Users\user\Desktop\Банер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864096" cy="121232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744416" cy="5706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887">
            <a:off x="6050571" y="3170970"/>
            <a:ext cx="2524713" cy="34663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82440"/>
            <a:ext cx="5811520" cy="25755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3995936" y="332656"/>
            <a:ext cx="4896544" cy="3108543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Студенты и аспиранты кафедры финансов и кредита ИГХТУ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подтверждают профессиональную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квалификацию в открытой сертификации банковских и финансовых специалистов </a:t>
            </a:r>
          </a:p>
        </p:txBody>
      </p:sp>
    </p:spTree>
    <p:extLst>
      <p:ext uri="{BB962C8B-B14F-4D97-AF65-F5344CB8AC3E}">
        <p14:creationId xmlns="" xmlns:p14="http://schemas.microsoft.com/office/powerpoint/2010/main" val="9721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7984" y="476672"/>
            <a:ext cx="4716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Международная 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онлайн-конференция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«Инвестиционные перспективы в России. Взгляд Джима </a:t>
            </a:r>
            <a:r>
              <a:rPr lang="ru-RU" sz="2800" dirty="0" err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Роджерса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40"/>
          <a:stretch>
            <a:fillRect/>
          </a:stretch>
        </p:blipFill>
        <p:spPr>
          <a:xfrm>
            <a:off x="251520" y="2276872"/>
            <a:ext cx="4222167" cy="40324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43"/>
          <a:stretch>
            <a:fillRect/>
          </a:stretch>
        </p:blipFill>
        <p:spPr>
          <a:xfrm>
            <a:off x="4860032" y="3717032"/>
            <a:ext cx="3888432" cy="27488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901440" cy="929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1893570" cy="7277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52091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476672"/>
            <a:ext cx="42484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Преподаватели и студенты обучаются в учебном центре компании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«ФИНАМ»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136"/>
            <a:ext cx="3366120" cy="1876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4573034" cy="2574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692"/>
            <a:ext cx="3933537" cy="22181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3731011" cy="31752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238207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404664"/>
            <a:ext cx="40989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Интернет – чемпионат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«Деньги»   и Всероссийский интернет-чемпионат на знание банковского законодательства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6992"/>
            <a:ext cx="4628488" cy="31683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608512" cy="32277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F:\юбилей кафедры\P10608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05064"/>
            <a:ext cx="3312368" cy="248435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Участие в конкурсе «Образование и твоя карьера», проводимом компанией «</a:t>
            </a:r>
            <a:r>
              <a:rPr lang="ru-RU" sz="28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КонсультантПлюс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4konspl2015.JPG"/>
          <p:cNvPicPr>
            <a:picLocks noChangeAspect="1"/>
          </p:cNvPicPr>
          <p:nvPr/>
        </p:nvPicPr>
        <p:blipFill>
          <a:blip r:embed="rId3" cstate="print"/>
          <a:srcRect l="3650" t="14509" r="11178"/>
          <a:stretch>
            <a:fillRect/>
          </a:stretch>
        </p:blipFill>
        <p:spPr>
          <a:xfrm>
            <a:off x="4932040" y="332656"/>
            <a:ext cx="3960440" cy="2750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8" r="6911" b="2828"/>
          <a:stretch/>
        </p:blipFill>
        <p:spPr>
          <a:xfrm rot="20656026">
            <a:off x="3580579" y="2907409"/>
            <a:ext cx="2591642" cy="3667932"/>
          </a:xfrm>
          <a:prstGeom prst="rect">
            <a:avLst/>
          </a:prstGeom>
        </p:spPr>
      </p:pic>
      <p:pic>
        <p:nvPicPr>
          <p:cNvPr id="6" name="Рисунок 5" descr="img4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93783">
            <a:off x="6171599" y="2667719"/>
            <a:ext cx="2715220" cy="3788680"/>
          </a:xfrm>
          <a:prstGeom prst="rect">
            <a:avLst/>
          </a:prstGeom>
        </p:spPr>
      </p:pic>
      <p:pic>
        <p:nvPicPr>
          <p:cNvPr id="7" name="Рисунок 6" descr="song.jpg"/>
          <p:cNvPicPr>
            <a:picLocks noChangeAspect="1"/>
          </p:cNvPicPr>
          <p:nvPr/>
        </p:nvPicPr>
        <p:blipFill>
          <a:blip r:embed="rId6" cstate="print"/>
          <a:srcRect r="7088" b="19132"/>
          <a:stretch>
            <a:fillRect/>
          </a:stretch>
        </p:blipFill>
        <p:spPr>
          <a:xfrm>
            <a:off x="467544" y="3284984"/>
            <a:ext cx="2592288" cy="338437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38164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Студенты кафедры принимают активное участие в мероприятиях, проводимых компанией «</a:t>
            </a:r>
            <a:r>
              <a:rPr lang="ru-RU" sz="28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КонсультантПлюс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729ko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3995936" cy="24410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707kons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6142" y="2492896"/>
            <a:ext cx="2677858" cy="34712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\\Finkred2012\доступ\!!! ФОТО все\2012-05-31_Награждение Консультант\DSC029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3744416" cy="28083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F:\юбилей кафедры\DSC02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653136"/>
            <a:ext cx="2651787" cy="19888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F:\юбилей кафедры\P1060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9825" y="2996952"/>
            <a:ext cx="2511747" cy="18838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764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n>
                  <a:solidFill>
                    <a:srgbClr val="000099"/>
                  </a:solidFill>
                </a:ln>
                <a:latin typeface="PhillippScript" pitchFamily="2" charset="0"/>
                <a:cs typeface="Times New Roman" pitchFamily="18" charset="0"/>
              </a:rPr>
              <a:t>Кафедра </a:t>
            </a:r>
          </a:p>
          <a:p>
            <a:pPr algn="ctr"/>
            <a:r>
              <a:rPr lang="ru-RU" sz="6600" b="1" dirty="0" smtClean="0">
                <a:ln>
                  <a:solidFill>
                    <a:srgbClr val="000099"/>
                  </a:solidFill>
                </a:ln>
                <a:latin typeface="PhillippScript" pitchFamily="2" charset="0"/>
                <a:cs typeface="Times New Roman" pitchFamily="18" charset="0"/>
              </a:rPr>
              <a:t>финансов и кредита </a:t>
            </a:r>
          </a:p>
          <a:p>
            <a:pPr algn="ctr"/>
            <a:r>
              <a:rPr lang="ru-RU" sz="4400" b="1" dirty="0" smtClean="0">
                <a:ln>
                  <a:solidFill>
                    <a:srgbClr val="000099"/>
                  </a:solidFill>
                </a:ln>
                <a:latin typeface="Times New Roman" pitchFamily="18" charset="0"/>
                <a:cs typeface="Times New Roman" pitchFamily="18" charset="0"/>
              </a:rPr>
              <a:t>начала свою деятельность</a:t>
            </a:r>
          </a:p>
        </p:txBody>
      </p:sp>
      <p:pic>
        <p:nvPicPr>
          <p:cNvPr id="4" name="Рисунок 3" descr="Изображение 052.jpg"/>
          <p:cNvPicPr>
            <a:picLocks noChangeAspect="1"/>
          </p:cNvPicPr>
          <p:nvPr/>
        </p:nvPicPr>
        <p:blipFill>
          <a:blip r:embed="rId3" cstate="print"/>
          <a:srcRect t="19550"/>
          <a:stretch>
            <a:fillRect/>
          </a:stretch>
        </p:blipFill>
        <p:spPr>
          <a:xfrm>
            <a:off x="0" y="3491117"/>
            <a:ext cx="5580112" cy="336688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92080" y="3933056"/>
            <a:ext cx="392287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ln>
                  <a:solidFill>
                    <a:srgbClr val="000099"/>
                  </a:solidFill>
                </a:ln>
                <a:latin typeface="Monotype Corsiva" pitchFamily="66" charset="0"/>
                <a:cs typeface="Times New Roman" pitchFamily="18" charset="0"/>
              </a:rPr>
              <a:t>15 сентября </a:t>
            </a:r>
          </a:p>
          <a:p>
            <a:pPr algn="ctr"/>
            <a:r>
              <a:rPr lang="ru-RU" sz="6000" dirty="0" smtClean="0">
                <a:ln>
                  <a:solidFill>
                    <a:srgbClr val="000099"/>
                  </a:solidFill>
                </a:ln>
                <a:latin typeface="Monotype Corsiva" pitchFamily="66" charset="0"/>
                <a:cs typeface="Times New Roman" pitchFamily="18" charset="0"/>
              </a:rPr>
              <a:t>2005 года</a:t>
            </a:r>
            <a:endParaRPr lang="ru-RU" sz="6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404664"/>
            <a:ext cx="475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Студенты первого курса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кафедры финансов и кредита ежегодно получают 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золотые и серебряные сертификаты от компании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Гарант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662168" cy="25923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2g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3623436" cy="25649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 descr="5g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4221088"/>
            <a:ext cx="4973320" cy="24079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4038131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40466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Студенты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кафедры финансов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кредита 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получают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именные свидетельства об отличных результатах тестирования на знание бухгалтерской справочной системы «Система Главбух»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3016"/>
            <a:ext cx="3923928" cy="26932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4680520" cy="2607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09120"/>
            <a:ext cx="4136442" cy="21093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207413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6" name="Рисунок 5" descr="0s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012886" cy="3008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 descr="1sb.JPG"/>
          <p:cNvPicPr>
            <a:picLocks noChangeAspect="1"/>
          </p:cNvPicPr>
          <p:nvPr/>
        </p:nvPicPr>
        <p:blipFill>
          <a:blip r:embed="rId4" cstate="print"/>
          <a:srcRect l="3333" t="2197" r="4444"/>
          <a:stretch>
            <a:fillRect/>
          </a:stretch>
        </p:blipFill>
        <p:spPr>
          <a:xfrm>
            <a:off x="251520" y="3212976"/>
            <a:ext cx="5976664" cy="36450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283968" y="188640"/>
            <a:ext cx="4860032" cy="3108543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Практико-ориентированное занятие в Отделении по Ивановской области Главного управления Центрального банка РФ по Центральному федеральному округу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.jpg"/>
          <p:cNvPicPr>
            <a:picLocks noChangeAspect="1"/>
          </p:cNvPicPr>
          <p:nvPr/>
        </p:nvPicPr>
        <p:blipFill>
          <a:blip r:embed="rId5" cstate="print"/>
          <a:srcRect l="13263" r="17770"/>
          <a:stretch>
            <a:fillRect/>
          </a:stretch>
        </p:blipFill>
        <p:spPr>
          <a:xfrm>
            <a:off x="6444208" y="3789040"/>
            <a:ext cx="2383780" cy="23042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207413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908720"/>
            <a:ext cx="489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Встреча с Геращенко В.В. – почётным профессором, доктором экономических наук, председателем Банка России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y_33e938ad.jpg"/>
          <p:cNvPicPr>
            <a:picLocks noChangeAspect="1"/>
          </p:cNvPicPr>
          <p:nvPr/>
        </p:nvPicPr>
        <p:blipFill>
          <a:blip r:embed="rId3" cstate="print"/>
          <a:srcRect l="25120" t="8931" r="6220"/>
          <a:stretch>
            <a:fillRect/>
          </a:stretch>
        </p:blipFill>
        <p:spPr>
          <a:xfrm>
            <a:off x="5940152" y="332656"/>
            <a:ext cx="2952328" cy="29369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y_bd79c348.jpg"/>
          <p:cNvPicPr>
            <a:picLocks noChangeAspect="1"/>
          </p:cNvPicPr>
          <p:nvPr/>
        </p:nvPicPr>
        <p:blipFill>
          <a:blip r:embed="rId4" cstate="print"/>
          <a:srcRect r="-2978"/>
          <a:stretch>
            <a:fillRect/>
          </a:stretch>
        </p:blipFill>
        <p:spPr>
          <a:xfrm>
            <a:off x="0" y="3429000"/>
            <a:ext cx="4427984" cy="32249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y_c4bc76b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429000"/>
            <a:ext cx="4299925" cy="322494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293096"/>
            <a:ext cx="7920880" cy="2246769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1999 – 2014 г. на базе вуза работал диссертационный совет по защите диссертаций на соискание степеней кандидата и доктора наук по специальности 08.00.10 «Финансы, денежное обращение и кредит»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P1030897.JPG"/>
          <p:cNvPicPr>
            <a:picLocks noChangeAspect="1"/>
          </p:cNvPicPr>
          <p:nvPr/>
        </p:nvPicPr>
        <p:blipFill>
          <a:blip r:embed="rId3" cstate="print"/>
          <a:srcRect l="13044" t="1932" r="21268" b="-1352"/>
          <a:stretch>
            <a:fillRect/>
          </a:stretch>
        </p:blipFill>
        <p:spPr>
          <a:xfrm>
            <a:off x="6084168" y="1124744"/>
            <a:ext cx="2664296" cy="302433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/>
          <p:cNvSpPr txBox="1"/>
          <p:nvPr/>
        </p:nvSpPr>
        <p:spPr>
          <a:xfrm>
            <a:off x="323528" y="188640"/>
            <a:ext cx="8281936" cy="954107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Научная деятельность преподавателей, аспирантов и студентов кафедры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32662" t="23250" r="28334" b="19657"/>
          <a:stretch>
            <a:fillRect/>
          </a:stretch>
        </p:blipFill>
        <p:spPr bwMode="auto">
          <a:xfrm>
            <a:off x="2987824" y="1484784"/>
            <a:ext cx="2880320" cy="237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40038" t="26375" r="40038" b="29328"/>
          <a:stretch>
            <a:fillRect/>
          </a:stretch>
        </p:blipFill>
        <p:spPr bwMode="auto">
          <a:xfrm>
            <a:off x="251520" y="908720"/>
            <a:ext cx="2592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4207413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099" name="Picture 3" descr="\\Finkred2012\доступ\Зеленцова Е.С\дипломы\img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248472"/>
            <a:ext cx="3590766" cy="26095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9656" y="332656"/>
            <a:ext cx="492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Конкурс грантов </a:t>
            </a:r>
          </a:p>
          <a:p>
            <a:pPr algn="ct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поддержки </a:t>
            </a:r>
          </a:p>
          <a:p>
            <a:pPr algn="ctr"/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студенческих НИР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407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2132856"/>
            <a:ext cx="4248472" cy="31863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grant-p-2014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11960" cy="29008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98" name="Picture 2" descr="F:\юбилей кафедры\P10407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11034"/>
            <a:ext cx="3432357" cy="2574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 descr="grant-p-2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4042" y="2060848"/>
            <a:ext cx="3679958" cy="26369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1141047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8892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Студенты, магистранты и аспиранты –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участники и победители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Региональной студенческой научной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конференции Дни науки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«Фундаментальные науки – специалисту нового века»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den-fin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345314"/>
            <a:ext cx="3312368" cy="24854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P10309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2348880"/>
            <a:ext cx="3299859" cy="24748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P1030943.JPG"/>
          <p:cNvPicPr>
            <a:picLocks noChangeAspect="1"/>
          </p:cNvPicPr>
          <p:nvPr/>
        </p:nvPicPr>
        <p:blipFill>
          <a:blip r:embed="rId5" cstate="print"/>
          <a:srcRect l="3727" t="29402" r="6824"/>
          <a:stretch>
            <a:fillRect/>
          </a:stretch>
        </p:blipFill>
        <p:spPr>
          <a:xfrm>
            <a:off x="1547664" y="4726777"/>
            <a:ext cx="3600400" cy="21312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P1030923.JPG"/>
          <p:cNvPicPr>
            <a:picLocks noChangeAspect="1"/>
          </p:cNvPicPr>
          <p:nvPr/>
        </p:nvPicPr>
        <p:blipFill>
          <a:blip r:embed="rId6" cstate="print"/>
          <a:srcRect l="15350" t="10101" r="6645" b="20600"/>
          <a:stretch>
            <a:fillRect/>
          </a:stretch>
        </p:blipFill>
        <p:spPr>
          <a:xfrm rot="5400000">
            <a:off x="6144594" y="3993482"/>
            <a:ext cx="3384613" cy="225517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820891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Участие во Всероссийском конкурсе студенческих научных работ от компании «</a:t>
            </a:r>
            <a:r>
              <a:rPr lang="ru-RU" sz="28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Росгосстрах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 руководством преподавателя кафедры финансов и кредита Масленниковой Н.В.  выполнена научная работа студенткой Дарьей </a:t>
            </a:r>
            <a:r>
              <a:rPr lang="ru-RU" sz="2400" dirty="0" err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Бабак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0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3356992"/>
            <a:ext cx="2125552" cy="3100318"/>
          </a:xfrm>
          <a:prstGeom prst="rect">
            <a:avLst/>
          </a:prstGeom>
        </p:spPr>
      </p:pic>
      <p:pic>
        <p:nvPicPr>
          <p:cNvPr id="5" name="Рисунок 4" descr="img02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2101240" cy="3091121"/>
          </a:xfrm>
          <a:prstGeom prst="rect">
            <a:avLst/>
          </a:prstGeom>
        </p:spPr>
      </p:pic>
      <p:pic>
        <p:nvPicPr>
          <p:cNvPr id="6" name="Рисунок 5" descr="masl-b.JPG"/>
          <p:cNvPicPr>
            <a:picLocks noChangeAspect="1"/>
          </p:cNvPicPr>
          <p:nvPr/>
        </p:nvPicPr>
        <p:blipFill>
          <a:blip r:embed="rId5" cstate="print"/>
          <a:srcRect l="16289" t="3055" r="14080"/>
          <a:stretch>
            <a:fillRect/>
          </a:stretch>
        </p:blipFill>
        <p:spPr>
          <a:xfrm>
            <a:off x="2699792" y="3645024"/>
            <a:ext cx="3672408" cy="277477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9952" y="476672"/>
            <a:ext cx="4499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Участие в Московском Экономическом Форуме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6241" t="14563" r="41699" b="8657"/>
          <a:stretch>
            <a:fillRect/>
          </a:stretch>
        </p:blipFill>
        <p:spPr bwMode="auto">
          <a:xfrm rot="20431569">
            <a:off x="388671" y="2795538"/>
            <a:ext cx="2728054" cy="27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082578" cy="25713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5216" t="18329" r="41063" b="18672"/>
          <a:stretch>
            <a:fillRect/>
          </a:stretch>
        </p:blipFill>
        <p:spPr bwMode="auto">
          <a:xfrm>
            <a:off x="2051720" y="4337720"/>
            <a:ext cx="311097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556792"/>
            <a:ext cx="4715428" cy="343356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10321872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4617" y="476672"/>
            <a:ext cx="32758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Выездная молодежная секция </a:t>
            </a:r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Московского Экономического Форума «Костромская мечта глазами молодежи</a:t>
            </a:r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2" y="45988"/>
            <a:ext cx="4241800" cy="2374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69042"/>
            <a:ext cx="4572000" cy="28601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293096"/>
            <a:ext cx="4572001" cy="2340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5nHW5_w97F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293096"/>
            <a:ext cx="2348880" cy="2348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260648"/>
            <a:ext cx="58375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Первый набор студентов 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состоялся в 2004 году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8640960" cy="4893647"/>
          </a:xfrm>
          <a:prstGeom prst="rect">
            <a:avLst/>
          </a:prstGeom>
          <a:solidFill>
            <a:srgbClr val="FFFFFF">
              <a:alpha val="67843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indent="534988"/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У истоков создания кафедры стояли:</a:t>
            </a:r>
          </a:p>
          <a:p>
            <a:pPr indent="534988" algn="just"/>
            <a:r>
              <a:rPr lang="ru-RU" sz="4000" dirty="0" smtClean="0">
                <a:latin typeface="Monotype Corsiva" pitchFamily="66" charset="0"/>
                <a:cs typeface="Times New Roman" pitchFamily="18" charset="0"/>
              </a:rPr>
              <a:t>Соколов Юрий Анатольевич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доктор экономических наук,  профессор, заслуженный деятель науки РФ, академик РАЕН</a:t>
            </a:r>
          </a:p>
          <a:p>
            <a:pPr indent="534988" algn="just"/>
            <a:r>
              <a:rPr lang="ru-RU" sz="4000" dirty="0" smtClean="0">
                <a:latin typeface="Monotype Corsiva" pitchFamily="66" charset="0"/>
                <a:cs typeface="Times New Roman" pitchFamily="18" charset="0"/>
              </a:rPr>
              <a:t>Дубова Светлана Евгеньевна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доктор экономических наук, профессор, член корреспондент РАЕН </a:t>
            </a:r>
          </a:p>
          <a:p>
            <a:pPr indent="534988" algn="just"/>
            <a:r>
              <a:rPr lang="ru-RU" sz="4000" dirty="0" smtClean="0">
                <a:latin typeface="Monotype Corsiva" pitchFamily="66" charset="0"/>
                <a:cs typeface="Times New Roman" pitchFamily="18" charset="0"/>
              </a:rPr>
              <a:t>Степанова Наталия Владимировна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кандидат экономических наук, доцент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27384"/>
            <a:ext cx="91805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188640"/>
            <a:ext cx="5688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Кафедра финансов и кредита –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базовая кафедра </a:t>
            </a:r>
          </a:p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«Сбербанка России» 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789" b="2377"/>
          <a:stretch/>
        </p:blipFill>
        <p:spPr bwMode="auto">
          <a:xfrm>
            <a:off x="251520" y="836712"/>
            <a:ext cx="2376264" cy="3130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http://cs623730.vk.me/v623730238/36aa3/Ylwm503Fii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871088" cy="19886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cs622219.vk.me/v622219238/31034/c9H51oZcnt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569973" cy="23762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39952" y="2492896"/>
            <a:ext cx="4752528" cy="3785652"/>
          </a:xfrm>
          <a:prstGeom prst="rect">
            <a:avLst/>
          </a:prstGeom>
          <a:solidFill>
            <a:srgbClr val="FFFFFF">
              <a:alpha val="52157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Базовая кафедра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Сбербанка является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совместным структурным подразделением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университета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кафедры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финансов и кредита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Ивановским отделением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«Сбербанк России» и другими организациями региона, являющимися потенциальными работодателями для выпускников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кафедры финансов и кредита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" name="Picture 3" descr="C:\!Мои документы\ФиК\Презентации кафедра\XR011aFMrbw.jpg"/>
          <p:cNvPicPr>
            <a:picLocks noChangeAspect="1" noChangeArrowheads="1"/>
          </p:cNvPicPr>
          <p:nvPr/>
        </p:nvPicPr>
        <p:blipFill>
          <a:blip r:embed="rId3" cstate="print"/>
          <a:srcRect r="4324" b="9885"/>
          <a:stretch>
            <a:fillRect/>
          </a:stretch>
        </p:blipFill>
        <p:spPr bwMode="auto">
          <a:xfrm>
            <a:off x="179512" y="373306"/>
            <a:ext cx="4464496" cy="291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IMAG0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2828" y="2708920"/>
            <a:ext cx="4501172" cy="26918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2372" t="34078" r="31655" b="20641"/>
          <a:stretch>
            <a:fillRect/>
          </a:stretch>
        </p:blipFill>
        <p:spPr bwMode="auto">
          <a:xfrm>
            <a:off x="539552" y="3573016"/>
            <a:ext cx="3960440" cy="280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823520" y="692696"/>
            <a:ext cx="3852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Международная студенческая олимпиада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«Битва банков»</a:t>
            </a:r>
          </a:p>
        </p:txBody>
      </p:sp>
    </p:spTree>
    <p:extLst>
      <p:ext uri="{BB962C8B-B14F-4D97-AF65-F5344CB8AC3E}">
        <p14:creationId xmlns="" xmlns:p14="http://schemas.microsoft.com/office/powerpoint/2010/main" val="4233443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27384"/>
            <a:ext cx="91805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928" y="404664"/>
            <a:ext cx="4945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Практико-ориентированные занятия на базовой кафедре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«Сбербанк России» 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user\Desktop\6sb10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772984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C:\Users\user\Desktop\1sb10-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8286" y="2060848"/>
            <a:ext cx="3336202" cy="17327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2" name="Picture 6" descr="C:\Users\user\Desktop\2sb10-15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11560" y="1916832"/>
            <a:ext cx="5000263" cy="28151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3" name="Picture 7" descr="C:\Users\user\Desktop\5sb10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97760"/>
            <a:ext cx="4882519" cy="21602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8" name="Picture 2" descr="C:\Users\user\Desktop\4sb10-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944094"/>
            <a:ext cx="4320480" cy="288124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04664"/>
            <a:ext cx="58056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Кафедра финансов и кредита –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Вольного экономического общества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60" t="30860" r="17547" b="13962"/>
          <a:stretch/>
        </p:blipFill>
        <p:spPr bwMode="auto">
          <a:xfrm>
            <a:off x="7092280" y="115665"/>
            <a:ext cx="1869839" cy="18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кфк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665"/>
            <a:ext cx="1152128" cy="17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:\юбилей кафедры\1den-fin2014.jpg"/>
          <p:cNvPicPr>
            <a:picLocks noChangeAspect="1" noChangeArrowheads="1"/>
          </p:cNvPicPr>
          <p:nvPr/>
        </p:nvPicPr>
        <p:blipFill>
          <a:blip r:embed="rId5" cstate="print"/>
          <a:srcRect t="19387"/>
          <a:stretch>
            <a:fillRect/>
          </a:stretch>
        </p:blipFill>
        <p:spPr bwMode="auto">
          <a:xfrm>
            <a:off x="395536" y="1988840"/>
            <a:ext cx="3960440" cy="23953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 descr="2den-fin2014.jpg"/>
          <p:cNvPicPr>
            <a:picLocks noChangeAspect="1"/>
          </p:cNvPicPr>
          <p:nvPr/>
        </p:nvPicPr>
        <p:blipFill>
          <a:blip r:embed="rId6" cstate="print"/>
          <a:srcRect t="24166" r="3962"/>
          <a:stretch>
            <a:fillRect/>
          </a:stretch>
        </p:blipFill>
        <p:spPr>
          <a:xfrm>
            <a:off x="4499992" y="1834590"/>
            <a:ext cx="4392488" cy="26025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3kr-stol-2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3356992"/>
            <a:ext cx="3021861" cy="23762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l="29051" t="25219" r="28334" b="28516"/>
          <a:stretch>
            <a:fillRect/>
          </a:stretch>
        </p:blipFill>
        <p:spPr bwMode="auto">
          <a:xfrm>
            <a:off x="5580112" y="4653136"/>
            <a:ext cx="3303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 descr="F:\юбилей кафедры\seminar5.JPG"/>
          <p:cNvPicPr>
            <a:picLocks noChangeAspect="1" noChangeArrowheads="1"/>
          </p:cNvPicPr>
          <p:nvPr/>
        </p:nvPicPr>
        <p:blipFill>
          <a:blip r:embed="rId9" cstate="print"/>
          <a:srcRect t="6433"/>
          <a:stretch>
            <a:fillRect/>
          </a:stretch>
        </p:blipFill>
        <p:spPr bwMode="auto">
          <a:xfrm>
            <a:off x="35496" y="4365104"/>
            <a:ext cx="3554500" cy="24928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27384"/>
            <a:ext cx="9180512" cy="6858000"/>
          </a:xfrm>
          <a:prstGeom prst="rect">
            <a:avLst/>
          </a:prstGeom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91372" y="482196"/>
            <a:ext cx="4680520" cy="5632311"/>
          </a:xfrm>
          <a:prstGeom prst="rect">
            <a:avLst/>
          </a:prstGeom>
          <a:solidFill>
            <a:srgbClr val="FFFFFF">
              <a:alpha val="65882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2008 году Кафедра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Финансов и кредита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стала победителем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первого Российского конкурса</a:t>
            </a:r>
          </a:p>
          <a:p>
            <a:pPr algn="ctr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«Лучшая экономическая кафедра» 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номинации </a:t>
            </a:r>
          </a:p>
          <a:p>
            <a:pPr algn="ctr"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«Финансы и кредит»</a:t>
            </a:r>
          </a:p>
        </p:txBody>
      </p:sp>
      <p:pic>
        <p:nvPicPr>
          <p:cNvPr id="6" name="Рисунок 5" descr="дип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500041"/>
            <a:ext cx="4139008" cy="58538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2795432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04664"/>
            <a:ext cx="58056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Кафедра финансов и кредита – 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Вольного экономического общества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060848"/>
            <a:ext cx="4551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Кафедра финансов и кредита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вошла в число 10 лучших региональных отделений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Вольного экономического общества России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60" t="30860" r="17547" b="13962"/>
          <a:stretch/>
        </p:blipFill>
        <p:spPr bwMode="auto">
          <a:xfrm>
            <a:off x="7092280" y="115665"/>
            <a:ext cx="1869839" cy="18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кфк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665"/>
            <a:ext cx="1152128" cy="179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21ubilej2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39055">
            <a:off x="5278910" y="2028460"/>
            <a:ext cx="3172473" cy="4518867"/>
          </a:xfrm>
          <a:prstGeom prst="rect">
            <a:avLst/>
          </a:prstGeom>
        </p:spPr>
      </p:pic>
      <p:pic>
        <p:nvPicPr>
          <p:cNvPr id="3" name="Picture 2" descr="C:\Users\user\Desktop\25ubilej250.JPG"/>
          <p:cNvPicPr>
            <a:picLocks noChangeAspect="1" noChangeArrowheads="1"/>
          </p:cNvPicPr>
          <p:nvPr/>
        </p:nvPicPr>
        <p:blipFill>
          <a:blip r:embed="rId6" cstate="print"/>
          <a:srcRect l="11967" r="11447"/>
          <a:stretch>
            <a:fillRect/>
          </a:stretch>
        </p:blipFill>
        <p:spPr bwMode="auto">
          <a:xfrm>
            <a:off x="251520" y="3856534"/>
            <a:ext cx="4608512" cy="281282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1026" name="Picture 2" descr="\\Finkred2012\доступ\!!! ФОТО все\28.04.2015г Вручение МСЭФ\P10707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490"/>
          <a:stretch>
            <a:fillRect/>
          </a:stretch>
        </p:blipFill>
        <p:spPr bwMode="auto">
          <a:xfrm>
            <a:off x="179512" y="188640"/>
            <a:ext cx="4896388" cy="27363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2-ol-2015.jpg"/>
          <p:cNvPicPr>
            <a:picLocks noChangeAspect="1"/>
          </p:cNvPicPr>
          <p:nvPr/>
        </p:nvPicPr>
        <p:blipFill>
          <a:blip r:embed="rId4" cstate="print"/>
          <a:srcRect t="2615" b="5638"/>
          <a:stretch>
            <a:fillRect/>
          </a:stretch>
        </p:blipFill>
        <p:spPr>
          <a:xfrm rot="20919046">
            <a:off x="451867" y="2288482"/>
            <a:ext cx="4831736" cy="3248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600" y="332656"/>
            <a:ext cx="363589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Под руководством преподавателей студенты, магистранты, аспиранты кафедры ежегодно принимают участие в олимпиадах и конкурсах научных работ, проводимых </a:t>
            </a:r>
            <a:r>
              <a:rPr lang="ru-RU" sz="3000" i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Молодежным союзом экономистов и финансистов РФ</a:t>
            </a:r>
            <a:endParaRPr lang="ru-RU" sz="3000" i="1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P1030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4509120"/>
            <a:ext cx="3131840" cy="23488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752428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968" y="26064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Международный научный студенческий конгресс "Гражданское общество России: становления и пути развития"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301832" cy="32263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92896"/>
            <a:ext cx="2545418" cy="23789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526"/>
          <a:stretch>
            <a:fillRect/>
          </a:stretch>
        </p:blipFill>
        <p:spPr>
          <a:xfrm>
            <a:off x="251520" y="3573016"/>
            <a:ext cx="5974424" cy="32849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660" t="30860" r="17547" b="13962"/>
          <a:stretch/>
        </p:blipFill>
        <p:spPr bwMode="auto">
          <a:xfrm>
            <a:off x="6734609" y="4869160"/>
            <a:ext cx="1869839" cy="182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355650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4008" y="476672"/>
            <a:ext cx="4248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</a:t>
            </a:r>
            <a:endParaRPr lang="en-US" sz="2800" dirty="0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Обучение иностранных студентов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21" r="5729" b="15017"/>
          <a:stretch/>
        </p:blipFill>
        <p:spPr>
          <a:xfrm>
            <a:off x="251520" y="476672"/>
            <a:ext cx="4536504" cy="25803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dDl_b4kzTq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645024"/>
            <a:ext cx="2831976" cy="28319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P1040527.JPG"/>
          <p:cNvPicPr>
            <a:picLocks noChangeAspect="1"/>
          </p:cNvPicPr>
          <p:nvPr/>
        </p:nvPicPr>
        <p:blipFill>
          <a:blip r:embed="rId5" cstate="print"/>
          <a:srcRect t="26381"/>
          <a:stretch>
            <a:fillRect/>
          </a:stretch>
        </p:blipFill>
        <p:spPr>
          <a:xfrm>
            <a:off x="179512" y="3384376"/>
            <a:ext cx="5688632" cy="314096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26900781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0648"/>
            <a:ext cx="51812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</a:t>
            </a:r>
          </a:p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Включенное обучение </a:t>
            </a:r>
          </a:p>
        </p:txBody>
      </p:sp>
      <p:pic>
        <p:nvPicPr>
          <p:cNvPr id="8" name="Рисунок 7" descr="P1KZrH4-0ss.jpg"/>
          <p:cNvPicPr>
            <a:picLocks noChangeAspect="1"/>
          </p:cNvPicPr>
          <p:nvPr/>
        </p:nvPicPr>
        <p:blipFill>
          <a:blip r:embed="rId3" cstate="print"/>
          <a:srcRect l="20609" t="16168" r="25058" b="12567"/>
          <a:stretch>
            <a:fillRect/>
          </a:stretch>
        </p:blipFill>
        <p:spPr>
          <a:xfrm>
            <a:off x="2296812" y="2876242"/>
            <a:ext cx="2534151" cy="249289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0832" y="1196752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Кафедра финансов и кредита ИГХТУ активно сотрудничает с европейскими Вузами.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Наши студенты имеют возможность пройти обучение в Лодзинском университете в Польше.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UcMr572UK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58578"/>
            <a:ext cx="3465896" cy="2599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polsha-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662446"/>
            <a:ext cx="4519518" cy="31955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4797485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1026" name="Picture 2" descr="F:\юбилей кафедры\2009_О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564904"/>
            <a:ext cx="5601335" cy="39604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28917" y="0"/>
            <a:ext cx="4515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2008- 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2009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532998"/>
            <a:ext cx="56886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Monotype Corsiva" pitchFamily="66" charset="0"/>
              </a:rPr>
              <a:t>2008 </a:t>
            </a:r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год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- 21 человек  (8 с отличием)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- 33 человека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1048662"/>
            <a:ext cx="3131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Monotype Corsiva" pitchFamily="66" charset="0"/>
              </a:rPr>
              <a:t>200</a:t>
            </a:r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9</a:t>
            </a:r>
            <a:r>
              <a:rPr lang="en-US" sz="28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год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- 35 человек  (5 с отличием)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- 29 человек  (14 с отличием)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- 37человека 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Monotype Corsiva" pitchFamily="66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518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Международное сотрудничество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34" t="6452" r="12085"/>
          <a:stretch>
            <a:fillRect/>
          </a:stretch>
        </p:blipFill>
        <p:spPr>
          <a:xfrm>
            <a:off x="5508104" y="440668"/>
            <a:ext cx="3240360" cy="31323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4824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Студент кафедры финансов и кредита Василий Улитин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принял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студенческой научной конференции 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базе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Краковского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политехнического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университета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\\Finkred2012\доступ\!!! ФОТО все\2011.10 Суздаль Дима\w_aa40a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3563700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5" name="Picture 3" descr="\\Finkred2012\доступ\!!! ФОТО все\2011.10 Суздаль Дима\w_60a728c0.jpg"/>
          <p:cNvPicPr>
            <a:picLocks noChangeAspect="1" noChangeArrowheads="1"/>
          </p:cNvPicPr>
          <p:nvPr/>
        </p:nvPicPr>
        <p:blipFill>
          <a:blip r:embed="rId5" cstate="print"/>
          <a:srcRect l="18868" t="8489" r="18868"/>
          <a:stretch>
            <a:fillRect/>
          </a:stretch>
        </p:blipFill>
        <p:spPr bwMode="auto">
          <a:xfrm>
            <a:off x="3317164" y="4365104"/>
            <a:ext cx="2376264" cy="23287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724128" y="4077072"/>
            <a:ext cx="3131840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Семинар Доктора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Куигли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(США) для школьников, студентов и молодых предпринимателей</a:t>
            </a:r>
          </a:p>
        </p:txBody>
      </p:sp>
    </p:spTree>
    <p:extLst>
      <p:ext uri="{BB962C8B-B14F-4D97-AF65-F5344CB8AC3E}">
        <p14:creationId xmlns="" xmlns:p14="http://schemas.microsoft.com/office/powerpoint/2010/main" val="1645169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8864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cs typeface="Times New Roman" pitchFamily="18" charset="0"/>
              </a:rPr>
              <a:t>Яркая студенческая жизнь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148" name="Picture 4" descr="F:\юбилей кафедры\IMG_0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1"/>
            <a:ext cx="3600400" cy="26989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9" name="Picture 5" descr="F:\юбилей кафедры\IMG_5916.JPG"/>
          <p:cNvPicPr>
            <a:picLocks noChangeAspect="1" noChangeArrowheads="1"/>
          </p:cNvPicPr>
          <p:nvPr/>
        </p:nvPicPr>
        <p:blipFill>
          <a:blip r:embed="rId4" cstate="print"/>
          <a:srcRect b="19727"/>
          <a:stretch>
            <a:fillRect/>
          </a:stretch>
        </p:blipFill>
        <p:spPr bwMode="auto">
          <a:xfrm>
            <a:off x="5364088" y="4437112"/>
            <a:ext cx="3468548" cy="2088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1" name="Picture 7" descr="F:\юбилей кафедры\P1060895.JPG"/>
          <p:cNvPicPr>
            <a:picLocks noChangeAspect="1" noChangeArrowheads="1"/>
          </p:cNvPicPr>
          <p:nvPr/>
        </p:nvPicPr>
        <p:blipFill>
          <a:blip r:embed="rId5" cstate="print"/>
          <a:srcRect l="20152" t="16793" r="11836" b="2603"/>
          <a:stretch>
            <a:fillRect/>
          </a:stretch>
        </p:blipFill>
        <p:spPr bwMode="auto">
          <a:xfrm>
            <a:off x="6300192" y="1916832"/>
            <a:ext cx="2754306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2" name="Picture 8" descr="F:\юбилей кафедры\rsEf4I3v4U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489" y="2636912"/>
            <a:ext cx="3636615" cy="24234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3" name="Picture 9" descr="F:\юбилей кафедры\8A3AZsNbDRk.jpg"/>
          <p:cNvPicPr>
            <a:picLocks noChangeAspect="1" noChangeArrowheads="1"/>
          </p:cNvPicPr>
          <p:nvPr/>
        </p:nvPicPr>
        <p:blipFill>
          <a:blip r:embed="rId7" cstate="print"/>
          <a:srcRect l="13991" r="16051"/>
          <a:stretch>
            <a:fillRect/>
          </a:stretch>
        </p:blipFill>
        <p:spPr bwMode="auto">
          <a:xfrm>
            <a:off x="3995936" y="1340768"/>
            <a:ext cx="2376264" cy="22636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4" name="Picture 10" descr="F:\юбилей кафедры\VsY0hJTsE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437112"/>
            <a:ext cx="3096345" cy="20634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0" name="Picture 6" descr="F:\юбилей кафедры\P10609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4797152"/>
            <a:ext cx="2387688" cy="179082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1141047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27384"/>
            <a:ext cx="918051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7887" y="218023"/>
            <a:ext cx="6816481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Творчество и спортивные успехи </a:t>
            </a:r>
          </a:p>
          <a:p>
            <a:pPr algn="ctr">
              <a:lnSpc>
                <a:spcPct val="80000"/>
              </a:lnSpc>
            </a:pPr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студентов и преподавателей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юбилей кафедры\CFdn3bJ5vo4.jpg"/>
          <p:cNvPicPr>
            <a:picLocks noChangeAspect="1" noChangeArrowheads="1"/>
          </p:cNvPicPr>
          <p:nvPr/>
        </p:nvPicPr>
        <p:blipFill>
          <a:blip r:embed="rId3" cstate="print"/>
          <a:srcRect b="14377"/>
          <a:stretch>
            <a:fillRect/>
          </a:stretch>
        </p:blipFill>
        <p:spPr bwMode="auto">
          <a:xfrm>
            <a:off x="179512" y="980728"/>
            <a:ext cx="2191075" cy="28117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F:\юбилей кафедры\4k-de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98753"/>
            <a:ext cx="2629120" cy="301462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2" name="Picture 4" descr="F:\юбилей кафедры\yiov_RjpRQA.jpg"/>
          <p:cNvPicPr>
            <a:picLocks noChangeAspect="1" noChangeArrowheads="1"/>
          </p:cNvPicPr>
          <p:nvPr/>
        </p:nvPicPr>
        <p:blipFill>
          <a:blip r:embed="rId5" cstate="print"/>
          <a:srcRect l="58700" t="5441" r="3518" b="29155"/>
          <a:stretch>
            <a:fillRect/>
          </a:stretch>
        </p:blipFill>
        <p:spPr bwMode="auto">
          <a:xfrm>
            <a:off x="4716016" y="1628800"/>
            <a:ext cx="1932778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4" name="Picture 6" descr="\\Finkred2012\доступ\!!! ФОТО все\Консультант+ 19.04.2012\Фото-творческая часть\FK196560.jpg"/>
          <p:cNvPicPr>
            <a:picLocks noChangeAspect="1" noChangeArrowheads="1"/>
          </p:cNvPicPr>
          <p:nvPr/>
        </p:nvPicPr>
        <p:blipFill>
          <a:blip r:embed="rId6" cstate="print"/>
          <a:srcRect l="60773" t="6679" r="7440" b="18197"/>
          <a:stretch>
            <a:fillRect/>
          </a:stretch>
        </p:blipFill>
        <p:spPr bwMode="auto">
          <a:xfrm>
            <a:off x="3059832" y="3877796"/>
            <a:ext cx="1656184" cy="29355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5" name="Picture 7" descr="F:\юбилей кафедры\YtrgNntEKro.jpg"/>
          <p:cNvPicPr>
            <a:picLocks noChangeAspect="1" noChangeArrowheads="1"/>
          </p:cNvPicPr>
          <p:nvPr/>
        </p:nvPicPr>
        <p:blipFill>
          <a:blip r:embed="rId7" cstate="print"/>
          <a:srcRect l="21245" t="1682" r="17922" b="11589"/>
          <a:stretch>
            <a:fillRect/>
          </a:stretch>
        </p:blipFill>
        <p:spPr bwMode="auto">
          <a:xfrm>
            <a:off x="6804248" y="4630220"/>
            <a:ext cx="2088232" cy="19839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8" name="Picture 10" descr="\\Finkred2012\доступ\Зеленцова Е.С\фото\omnaskoQFJ0.jpg"/>
          <p:cNvPicPr>
            <a:picLocks noChangeAspect="1" noChangeArrowheads="1"/>
          </p:cNvPicPr>
          <p:nvPr/>
        </p:nvPicPr>
        <p:blipFill>
          <a:blip r:embed="rId8" cstate="print"/>
          <a:srcRect l="28539" t="7162" r="26274"/>
          <a:stretch>
            <a:fillRect/>
          </a:stretch>
        </p:blipFill>
        <p:spPr bwMode="auto">
          <a:xfrm>
            <a:off x="4788024" y="4005064"/>
            <a:ext cx="1944216" cy="26525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6" name="Picture 8" descr="F:\юбилей кафедры\mKgZ0enZKTI.jpg"/>
          <p:cNvPicPr>
            <a:picLocks noChangeAspect="1" noChangeArrowheads="1"/>
          </p:cNvPicPr>
          <p:nvPr/>
        </p:nvPicPr>
        <p:blipFill>
          <a:blip r:embed="rId9" cstate="print"/>
          <a:srcRect l="28805" t="22306" r="19051" b="13751"/>
          <a:stretch>
            <a:fillRect/>
          </a:stretch>
        </p:blipFill>
        <p:spPr bwMode="auto">
          <a:xfrm>
            <a:off x="6660232" y="2724429"/>
            <a:ext cx="2448272" cy="20007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 l="55921" t="41410" r="24841" b="18672"/>
          <a:stretch>
            <a:fillRect/>
          </a:stretch>
        </p:blipFill>
        <p:spPr bwMode="auto">
          <a:xfrm>
            <a:off x="7236296" y="764704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 descr="C:\Users\user\Desktop\1_8b.jpg"/>
          <p:cNvPicPr>
            <a:picLocks noChangeAspect="1" noChangeArrowheads="1"/>
          </p:cNvPicPr>
          <p:nvPr/>
        </p:nvPicPr>
        <p:blipFill>
          <a:blip r:embed="rId11" cstate="print"/>
          <a:srcRect l="14030" t="8188" r="18422"/>
          <a:stretch>
            <a:fillRect/>
          </a:stretch>
        </p:blipFill>
        <p:spPr bwMode="auto">
          <a:xfrm flipH="1">
            <a:off x="2483768" y="1628800"/>
            <a:ext cx="2048460" cy="2088232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1401724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8976" y="260648"/>
            <a:ext cx="40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Наши работодатели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34262"/>
            <a:ext cx="4176464" cy="9466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1512168" cy="113030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22" y="1136154"/>
            <a:ext cx="2381250" cy="14287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74" y="1124744"/>
            <a:ext cx="2533650" cy="8191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" y="3785220"/>
            <a:ext cx="1998491" cy="8679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15026"/>
            <a:ext cx="6852148" cy="3854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41168"/>
            <a:ext cx="1944216" cy="145816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605" b="19539"/>
          <a:stretch/>
        </p:blipFill>
        <p:spPr>
          <a:xfrm>
            <a:off x="395536" y="995826"/>
            <a:ext cx="2736304" cy="993014"/>
          </a:xfrm>
          <a:prstGeom prst="rect">
            <a:avLst/>
          </a:prstGeom>
        </p:spPr>
      </p:pic>
      <p:pic>
        <p:nvPicPr>
          <p:cNvPr id="1026" name="Picture 2" descr="C:\Users\ФиК\Downloads\sbe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3420970" cy="10081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98049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496" y="3573016"/>
            <a:ext cx="3563888" cy="2646878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Михеева Екатерина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сектора клиентских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менеджеров ПАО «Сбербанк  России»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(Призер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(3 место на уровне всего Сбербанка) как Лучший клиентский менеджер по обслуживанию малого и микро бизнеса по итогам 2012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г.,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Победитель в номинации «Руководитель года 2014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»)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78" r="16339" b="13540"/>
          <a:stretch/>
        </p:blipFill>
        <p:spPr>
          <a:xfrm>
            <a:off x="611560" y="1052736"/>
            <a:ext cx="2691441" cy="27946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619672" y="260648"/>
            <a:ext cx="5947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История успехов наших выпускников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CzMt26wmN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77" t="10051" r="7538" b="2540"/>
          <a:stretch/>
        </p:blipFill>
        <p:spPr bwMode="auto">
          <a:xfrm>
            <a:off x="3707904" y="2924944"/>
            <a:ext cx="2346549" cy="272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563888" y="5657671"/>
            <a:ext cx="2664296" cy="1200329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Бердникова Татьяна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Начальник сектора клиентских менеджеров ПАО "Сбербанк России".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4283968" y="1628800"/>
            <a:ext cx="4211960" cy="792088"/>
          </a:xfrm>
          <a:prstGeom prst="homePlate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Парамонова О.Ю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- директор операционного офиса ВТБ24 (ПАО)</a:t>
            </a:r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 flipH="1">
            <a:off x="3347864" y="836712"/>
            <a:ext cx="4211960" cy="720080"/>
          </a:xfrm>
          <a:prstGeom prst="homePlate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Морковкин А.Л.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председатель правления ОАО КБ «ИВАНОВО»</a:t>
            </a:r>
            <a:endParaRPr lang="ru-RU" dirty="0"/>
          </a:p>
        </p:txBody>
      </p:sp>
      <p:sp>
        <p:nvSpPr>
          <p:cNvPr id="15" name="Пятиугольник 14"/>
          <p:cNvSpPr/>
          <p:nvPr/>
        </p:nvSpPr>
        <p:spPr>
          <a:xfrm flipH="1">
            <a:off x="6228184" y="2564904"/>
            <a:ext cx="2808312" cy="1152128"/>
          </a:xfrm>
          <a:prstGeom prst="homePlate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Аленин В.В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начальник ГУ ЦБ РФ по Костромской области</a:t>
            </a:r>
            <a:endParaRPr lang="ru-RU" dirty="0"/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6300192" y="3861048"/>
            <a:ext cx="2771800" cy="1296144"/>
          </a:xfrm>
          <a:prstGeom prst="homePlate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Журавлев С. 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генеральный директор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Рязаньэнерго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6228184" y="5301208"/>
            <a:ext cx="2843808" cy="1340768"/>
          </a:xfrm>
          <a:prstGeom prst="homePlate">
            <a:avLst/>
          </a:prstGeom>
          <a:solidFill>
            <a:srgbClr val="FFFFFF">
              <a:alpha val="50196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Морковкина Е.Б.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начальник управления клиентских операций ОАО КБ «ИВАНОВО»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87768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-147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Преподаватели кафедры финансов и кредита 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www.isuct.ru/dept/iufis/fik/assets/Glavnaya/D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98401"/>
            <a:ext cx="1152128" cy="146244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suct.ru/dept/iufis/fik/assets/prepods/maslennikov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75" y="568614"/>
            <a:ext cx="1392553" cy="163625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isuct.ru/dept/iufis/fik/images/stories/babae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7189"/>
            <a:ext cx="1584176" cy="15776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isuct.ru/dept/iufis/fik/images/stories/stolb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06"/>
          <a:stretch>
            <a:fillRect/>
          </a:stretch>
        </p:blipFill>
        <p:spPr bwMode="auto">
          <a:xfrm>
            <a:off x="7740352" y="3717032"/>
            <a:ext cx="1296144" cy="14401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isuct.ru/dept/iufis/fik/assets/prepods/stepanova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71" y="692696"/>
            <a:ext cx="1440917" cy="138087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isuct.ru/dept/iufis/fik/assets/prepods/maslennikovO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1296144" cy="13660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isuct.ru/dept/iufis/fik/images/stories/pic/kutuzova_ann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1425353" cy="159270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isuct.ru/dept/iufis/fik/assets/prepods/cupko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1438382" cy="13844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isuct.ru/dept/iufis/fik/images/stories/kuznecova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78" r="11042"/>
          <a:stretch>
            <a:fillRect/>
          </a:stretch>
        </p:blipFill>
        <p:spPr bwMode="auto">
          <a:xfrm>
            <a:off x="179512" y="3789040"/>
            <a:ext cx="1080120" cy="14078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isuct.ru/dept/iufis/fik/images/stories/odintsov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38673"/>
            <a:ext cx="1296144" cy="131851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isuct.ru/dept/iufis/fik/assets/prepods/shirokova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57" y="3789040"/>
            <a:ext cx="1257651" cy="137293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isuct.ru/dept/iufis/fik/images/stories/pic/sorokina-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204864"/>
            <a:ext cx="1134531" cy="14401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www.isuct.ru/dept/iufis/fik/images/stories/pic/voronov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89040"/>
            <a:ext cx="1224136" cy="146693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www.isuct.ru/dept/iufis/fik/assets/Glavnaya/jan2014/rochev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92" r="10028"/>
          <a:stretch>
            <a:fillRect/>
          </a:stretch>
        </p:blipFill>
        <p:spPr bwMode="auto">
          <a:xfrm>
            <a:off x="6516216" y="3789040"/>
            <a:ext cx="1152128" cy="137336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www.isuct.ru/dept/iufis/fik/assets/prepods/maslennikovNs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95" r="14190"/>
          <a:stretch>
            <a:fillRect/>
          </a:stretch>
        </p:blipFill>
        <p:spPr bwMode="auto">
          <a:xfrm>
            <a:off x="251520" y="5249137"/>
            <a:ext cx="1152128" cy="142022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://www.isuct.ru/dept/iufis/fik/assets/Glavnaya/AXyJvoR6-8c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32"/>
          <a:stretch>
            <a:fillRect/>
          </a:stretch>
        </p:blipFill>
        <p:spPr bwMode="auto">
          <a:xfrm>
            <a:off x="2771800" y="5370185"/>
            <a:ext cx="1224136" cy="12991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http://www.isuct.ru/dept/iufis/fik/images/stories/ahmatov-h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3" r="11722"/>
          <a:stretch>
            <a:fillRect/>
          </a:stretch>
        </p:blipFill>
        <p:spPr bwMode="auto">
          <a:xfrm>
            <a:off x="4139952" y="5438680"/>
            <a:ext cx="1152128" cy="123068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юбилей кафедры\sokolovs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1520" y="556179"/>
            <a:ext cx="1368152" cy="1504669"/>
          </a:xfrm>
          <a:prstGeom prst="rect">
            <a:avLst/>
          </a:prstGeom>
          <a:noFill/>
        </p:spPr>
      </p:pic>
      <p:pic>
        <p:nvPicPr>
          <p:cNvPr id="9219" name="Picture 3" descr="F:\юбилей кафедры\valunurovas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131840" y="2276872"/>
            <a:ext cx="1296144" cy="1387279"/>
          </a:xfrm>
          <a:prstGeom prst="rect">
            <a:avLst/>
          </a:prstGeom>
          <a:noFill/>
        </p:spPr>
      </p:pic>
      <p:pic>
        <p:nvPicPr>
          <p:cNvPr id="9220" name="Picture 4" descr="F:\юбилей кафедры\balabanova-nv.jpg"/>
          <p:cNvPicPr>
            <a:picLocks noChangeAspect="1" noChangeArrowheads="1"/>
          </p:cNvPicPr>
          <p:nvPr/>
        </p:nvPicPr>
        <p:blipFill>
          <a:blip r:embed="rId22" cstate="print"/>
          <a:srcRect l="12211"/>
          <a:stretch>
            <a:fillRect/>
          </a:stretch>
        </p:blipFill>
        <p:spPr bwMode="auto">
          <a:xfrm flipH="1">
            <a:off x="1835696" y="2204864"/>
            <a:ext cx="1169069" cy="1528738"/>
          </a:xfrm>
          <a:prstGeom prst="rect">
            <a:avLst/>
          </a:prstGeom>
          <a:noFill/>
        </p:spPr>
      </p:pic>
      <p:pic>
        <p:nvPicPr>
          <p:cNvPr id="9221" name="Picture 5" descr="F:\юбилей кафедры\smirnova_0.jpg"/>
          <p:cNvPicPr>
            <a:picLocks noChangeAspect="1" noChangeArrowheads="1"/>
          </p:cNvPicPr>
          <p:nvPr/>
        </p:nvPicPr>
        <p:blipFill>
          <a:blip r:embed="rId23" cstate="print"/>
          <a:srcRect l="27055" t="4762" r="19239"/>
          <a:stretch>
            <a:fillRect/>
          </a:stretch>
        </p:blipFill>
        <p:spPr bwMode="auto">
          <a:xfrm>
            <a:off x="2699792" y="3789040"/>
            <a:ext cx="1080120" cy="1440160"/>
          </a:xfrm>
          <a:prstGeom prst="rect">
            <a:avLst/>
          </a:prstGeom>
          <a:noFill/>
        </p:spPr>
      </p:pic>
      <p:pic>
        <p:nvPicPr>
          <p:cNvPr id="9223" name="Picture 7" descr="F:\юбилей кафедры\litiva-ep.jpg"/>
          <p:cNvPicPr>
            <a:picLocks noChangeAspect="1" noChangeArrowheads="1"/>
          </p:cNvPicPr>
          <p:nvPr/>
        </p:nvPicPr>
        <p:blipFill>
          <a:blip r:embed="rId24" cstate="print"/>
          <a:srcRect l="11098" r="11217"/>
          <a:stretch>
            <a:fillRect/>
          </a:stretch>
        </p:blipFill>
        <p:spPr bwMode="auto">
          <a:xfrm>
            <a:off x="1547664" y="5301208"/>
            <a:ext cx="1080120" cy="1388726"/>
          </a:xfrm>
          <a:prstGeom prst="rect">
            <a:avLst/>
          </a:prstGeom>
          <a:noFill/>
        </p:spPr>
      </p:pic>
      <p:pic>
        <p:nvPicPr>
          <p:cNvPr id="9224" name="Picture 8" descr="F:\юбилей кафедры\Zapevalova.jpg"/>
          <p:cNvPicPr>
            <a:picLocks noChangeAspect="1" noChangeArrowheads="1"/>
          </p:cNvPicPr>
          <p:nvPr/>
        </p:nvPicPr>
        <p:blipFill>
          <a:blip r:embed="rId25" cstate="print"/>
          <a:srcRect l="19916" t="2141" r="8386"/>
          <a:stretch>
            <a:fillRect/>
          </a:stretch>
        </p:blipFill>
        <p:spPr bwMode="auto">
          <a:xfrm>
            <a:off x="6660232" y="5328592"/>
            <a:ext cx="1056336" cy="1268760"/>
          </a:xfrm>
          <a:prstGeom prst="rect">
            <a:avLst/>
          </a:prstGeom>
          <a:noFill/>
        </p:spPr>
      </p:pic>
      <p:pic>
        <p:nvPicPr>
          <p:cNvPr id="9225" name="Picture 9" descr="F:\юбилей кафедры\dubova-se.jpg"/>
          <p:cNvPicPr>
            <a:picLocks noChangeAspect="1" noChangeArrowheads="1"/>
          </p:cNvPicPr>
          <p:nvPr/>
        </p:nvPicPr>
        <p:blipFill>
          <a:blip r:embed="rId26" cstate="print"/>
          <a:srcRect t="4367" b="8289"/>
          <a:stretch>
            <a:fillRect/>
          </a:stretch>
        </p:blipFill>
        <p:spPr bwMode="auto">
          <a:xfrm>
            <a:off x="3102918" y="620688"/>
            <a:ext cx="1109042" cy="1440160"/>
          </a:xfrm>
          <a:prstGeom prst="rect">
            <a:avLst/>
          </a:prstGeom>
          <a:noFill/>
        </p:spPr>
      </p:pic>
      <p:pic>
        <p:nvPicPr>
          <p:cNvPr id="9226" name="Picture 10" descr="F:\юбилей кафедры\baranov.jpg"/>
          <p:cNvPicPr>
            <a:picLocks noChangeAspect="1" noChangeArrowheads="1"/>
          </p:cNvPicPr>
          <p:nvPr/>
        </p:nvPicPr>
        <p:blipFill>
          <a:blip r:embed="rId27" cstate="print"/>
          <a:srcRect l="9968" r="20253" b="6963"/>
          <a:stretch>
            <a:fillRect/>
          </a:stretch>
        </p:blipFill>
        <p:spPr bwMode="auto">
          <a:xfrm>
            <a:off x="7956376" y="5229200"/>
            <a:ext cx="1008112" cy="1440160"/>
          </a:xfrm>
          <a:prstGeom prst="rect">
            <a:avLst/>
          </a:prstGeom>
          <a:noFill/>
        </p:spPr>
      </p:pic>
      <p:pic>
        <p:nvPicPr>
          <p:cNvPr id="9227" name="Picture 11" descr="F:\юбилей кафедры\komarova-o.JPG"/>
          <p:cNvPicPr>
            <a:picLocks noChangeAspect="1" noChangeArrowheads="1"/>
          </p:cNvPicPr>
          <p:nvPr/>
        </p:nvPicPr>
        <p:blipFill>
          <a:blip r:embed="rId28" cstate="print"/>
          <a:srcRect l="5558" r="19446"/>
          <a:stretch>
            <a:fillRect/>
          </a:stretch>
        </p:blipFill>
        <p:spPr bwMode="auto">
          <a:xfrm>
            <a:off x="5436096" y="5373216"/>
            <a:ext cx="971600" cy="1331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987243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45885.jpg"/>
          <p:cNvPicPr>
            <a:picLocks noChangeAspect="1"/>
          </p:cNvPicPr>
          <p:nvPr/>
        </p:nvPicPr>
        <p:blipFill>
          <a:blip r:embed="rId2" cstate="print"/>
          <a:srcRect l="9752" r="1523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07704" y="865568"/>
            <a:ext cx="5449490" cy="1181993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С любовью, Кафедра  </a:t>
            </a:r>
            <a:b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ea typeface="+mn-ea"/>
                <a:cs typeface="Times New Roman" pitchFamily="18" charset="0"/>
              </a:rPr>
            </a:br>
            <a:r>
              <a:rPr lang="ru-RU" sz="48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финансов и кредита!</a:t>
            </a:r>
            <a:endParaRPr lang="ru-RU" sz="48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Рисунок 11" descr="публ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42215">
            <a:off x="-938379" y="-166628"/>
            <a:ext cx="3170086" cy="19813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47" name="Picture 7" descr="\\Finkred2012\доступ\Зеленцова Е.С\фото\магистратура вручение дипломов\IMG_5659.JPG"/>
          <p:cNvPicPr>
            <a:picLocks noChangeAspect="1" noChangeArrowheads="1"/>
          </p:cNvPicPr>
          <p:nvPr/>
        </p:nvPicPr>
        <p:blipFill>
          <a:blip r:embed="rId4" cstate="print"/>
          <a:srcRect l="10679" t="489" r="9369"/>
          <a:stretch>
            <a:fillRect/>
          </a:stretch>
        </p:blipFill>
        <p:spPr bwMode="auto">
          <a:xfrm rot="727150">
            <a:off x="7012680" y="-248757"/>
            <a:ext cx="2744046" cy="22768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4" name="Picture 4" descr="F:\юбилей кафедры\stud-bilety20145245.jpg"/>
          <p:cNvPicPr>
            <a:picLocks noChangeAspect="1" noChangeArrowheads="1"/>
          </p:cNvPicPr>
          <p:nvPr/>
        </p:nvPicPr>
        <p:blipFill>
          <a:blip r:embed="rId5" cstate="print"/>
          <a:srcRect l="22434" t="20351" r="34859" b="22353"/>
          <a:stretch>
            <a:fillRect/>
          </a:stretch>
        </p:blipFill>
        <p:spPr bwMode="auto">
          <a:xfrm rot="10800000" flipV="1">
            <a:off x="2699792" y="4841776"/>
            <a:ext cx="3456383" cy="20162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5" name="Picture 5" descr="F:\юбилей кафедры\P1070040.JPG"/>
          <p:cNvPicPr>
            <a:picLocks noChangeAspect="1" noChangeArrowheads="1"/>
          </p:cNvPicPr>
          <p:nvPr/>
        </p:nvPicPr>
        <p:blipFill>
          <a:blip r:embed="rId6" cstate="print"/>
          <a:srcRect l="1033" t="740" b="5463"/>
          <a:stretch>
            <a:fillRect/>
          </a:stretch>
        </p:blipFill>
        <p:spPr bwMode="auto">
          <a:xfrm rot="5400000">
            <a:off x="6844439" y="2096209"/>
            <a:ext cx="2742489" cy="19494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2" name="Picture 2" descr="F:\юбилей кафедры\Выпускной (148).JPG"/>
          <p:cNvPicPr>
            <a:picLocks noChangeAspect="1" noChangeArrowheads="1"/>
          </p:cNvPicPr>
          <p:nvPr/>
        </p:nvPicPr>
        <p:blipFill>
          <a:blip r:embed="rId7" cstate="print"/>
          <a:srcRect l="8908" t="-967" r="21979" b="2082"/>
          <a:stretch>
            <a:fillRect/>
          </a:stretch>
        </p:blipFill>
        <p:spPr bwMode="auto">
          <a:xfrm>
            <a:off x="5965924" y="3861048"/>
            <a:ext cx="3214588" cy="30662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3" name="Picture 3" descr="F:\юбилей кафедры\IMG_5325.JPG"/>
          <p:cNvPicPr>
            <a:picLocks noChangeAspect="1" noChangeArrowheads="1"/>
          </p:cNvPicPr>
          <p:nvPr/>
        </p:nvPicPr>
        <p:blipFill>
          <a:blip r:embed="rId8" cstate="print"/>
          <a:srcRect l="7704"/>
          <a:stretch>
            <a:fillRect/>
          </a:stretch>
        </p:blipFill>
        <p:spPr bwMode="auto">
          <a:xfrm rot="21415416">
            <a:off x="-87235" y="1400422"/>
            <a:ext cx="2312814" cy="334104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2" descr="F:\юбилей кафедры\WCkNq-JgtfQ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77680"/>
            <a:ext cx="2880320" cy="288032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Заголовок 3"/>
          <p:cNvSpPr txBox="1">
            <a:spLocks/>
          </p:cNvSpPr>
          <p:nvPr/>
        </p:nvSpPr>
        <p:spPr>
          <a:xfrm>
            <a:off x="2409961" y="2795687"/>
            <a:ext cx="4863096" cy="1181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Monotype Corsiva" pitchFamily="66" charset="0"/>
                <a:ea typeface="+mn-ea"/>
                <a:cs typeface="Times New Roman" pitchFamily="18" charset="0"/>
              </a:rPr>
              <a:t>Мы работали, работаем и будем работать для вас!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Monotype Corsiva" pitchFamily="66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2050" name="Picture 2" descr="F:\юбилей кафедры\2010_ОД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0204" y="2708920"/>
            <a:ext cx="5533022" cy="39121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2996952"/>
            <a:ext cx="274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10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98391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29 человек  (11 с отличием)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30 человек  (8 с отличием)</a:t>
            </a:r>
          </a:p>
          <a:p>
            <a:pPr algn="ctr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- 41 человек (1 с отличием) 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3074" name="Picture 2" descr="F:\юбилей кафедры\2011_бак_к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404665"/>
            <a:ext cx="3672407" cy="25965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F:\юбилей кафедры\2011_высше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3229223" cy="22832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7" name="Picture 5" descr="F:\юбилей кафедры\2011_ОД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060848"/>
            <a:ext cx="3229223" cy="22832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F:\юбилей кафедры\2011_технику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933056"/>
            <a:ext cx="3229223" cy="228323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F:\юбилей кафедры\2011_ИГХТУ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437112"/>
            <a:ext cx="3229223" cy="22832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923928" y="188640"/>
            <a:ext cx="17459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11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80112" y="260648"/>
            <a:ext cx="33123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49 человек  (4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26 человек  (13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(Магистры)– 1 человек с отличием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- 60 человек 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4098" name="Picture 2" descr="F:\юбилей кафедры\2012_ИГХТ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796" y="260648"/>
            <a:ext cx="4673204" cy="33042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9" name="Picture 3" descr="F:\юбилей кафедры\2012_ОД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820" y="3356992"/>
            <a:ext cx="4673204" cy="33042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F:\юбилей кафедры\2012_технику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340768"/>
            <a:ext cx="4673204" cy="33042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7" y="332656"/>
            <a:ext cx="274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12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4180344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22 человека  (14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(Магистры) – 1 человек с отличием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- 38человек  (1 с отличием)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268760"/>
            <a:ext cx="2016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29 человек 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(1 с отличием)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5122" name="Picture 2" descr="F:\юбилей кафедры\2013_Магистры_3 выпу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899819" cy="29249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F:\юбилей кафедры\IMG_18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24944"/>
            <a:ext cx="5498511" cy="366567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274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13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484784"/>
            <a:ext cx="33123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25 человек  (4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11 человек  (5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(Магистры)– 7 человек  (2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- 37 человек (2 с отличием)</a:t>
            </a:r>
          </a:p>
        </p:txBody>
      </p:sp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owers (161).jpg"/>
          <p:cNvPicPr>
            <a:picLocks noChangeAspect="1"/>
          </p:cNvPicPr>
          <p:nvPr/>
        </p:nvPicPr>
        <p:blipFill>
          <a:blip r:embed="rId2" cstate="print"/>
          <a:srcRect l="11519"/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6146" name="Picture 2" descr="F:\юбилей кафедры\magistry-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4010865" cy="335699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84167" y="260648"/>
            <a:ext cx="2742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20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14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год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0" name="Picture 2" descr="\\Finkred2012\доступ\!!! ФОТО все\2014-06-27 вручение\P1130158.JPG"/>
          <p:cNvPicPr>
            <a:picLocks noChangeAspect="1" noChangeArrowheads="1"/>
          </p:cNvPicPr>
          <p:nvPr/>
        </p:nvPicPr>
        <p:blipFill>
          <a:blip r:embed="rId4" cstate="print"/>
          <a:srcRect t="13496" r="11241"/>
          <a:stretch>
            <a:fillRect/>
          </a:stretch>
        </p:blipFill>
        <p:spPr bwMode="auto">
          <a:xfrm>
            <a:off x="5004048" y="1700808"/>
            <a:ext cx="3691658" cy="47971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(бакалавры)  - 14 человек (1 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 очного обучения (специалисты)  - 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10 человек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(Магистры) – 4 человека  (3с отличием)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Monotype Corsiva" pitchFamily="66" charset="0"/>
              </a:rPr>
              <a:t>Выпуск заочного обучения  - 93 человека</a:t>
            </a:r>
          </a:p>
        </p:txBody>
      </p:sp>
      <p:pic>
        <p:nvPicPr>
          <p:cNvPr id="2051" name="Picture 3" descr="\\Finkred2012\доступ\!!! ФОТО все\2014-06-19 Защиты дипломов ОДО и магистерских диссертаций\P1070318.JPG"/>
          <p:cNvPicPr>
            <a:picLocks noChangeAspect="1" noChangeArrowheads="1"/>
          </p:cNvPicPr>
          <p:nvPr/>
        </p:nvPicPr>
        <p:blipFill>
          <a:blip r:embed="rId5" cstate="print"/>
          <a:srcRect l="17854" t="11884" r="14835"/>
          <a:stretch>
            <a:fillRect/>
          </a:stretch>
        </p:blipFill>
        <p:spPr bwMode="auto">
          <a:xfrm>
            <a:off x="179512" y="4383497"/>
            <a:ext cx="2520280" cy="24745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mRmgZql10j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04406"/>
            <a:ext cx="3528732" cy="23535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188251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1127</Words>
  <Application>Microsoft Office PowerPoint</Application>
  <PresentationFormat>Экран (4:3)</PresentationFormat>
  <Paragraphs>177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Будущее зависит от нас!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 любовью, Кафедра   финансов и кредита!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chimik</cp:lastModifiedBy>
  <cp:revision>134</cp:revision>
  <dcterms:created xsi:type="dcterms:W3CDTF">2015-09-30T18:24:10Z</dcterms:created>
  <dcterms:modified xsi:type="dcterms:W3CDTF">2015-11-18T08:16:43Z</dcterms:modified>
</cp:coreProperties>
</file>