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74" r:id="rId3"/>
    <p:sldId id="338" r:id="rId4"/>
    <p:sldId id="371" r:id="rId5"/>
    <p:sldId id="393" r:id="rId6"/>
    <p:sldId id="378" r:id="rId7"/>
    <p:sldId id="369" r:id="rId8"/>
    <p:sldId id="385" r:id="rId9"/>
    <p:sldId id="394" r:id="rId10"/>
    <p:sldId id="403" r:id="rId11"/>
    <p:sldId id="404" r:id="rId12"/>
    <p:sldId id="406" r:id="rId13"/>
    <p:sldId id="396" r:id="rId14"/>
    <p:sldId id="407" r:id="rId15"/>
    <p:sldId id="360" r:id="rId16"/>
    <p:sldId id="367" r:id="rId17"/>
    <p:sldId id="389" r:id="rId18"/>
    <p:sldId id="426" r:id="rId19"/>
    <p:sldId id="313" r:id="rId20"/>
    <p:sldId id="303" r:id="rId21"/>
    <p:sldId id="319" r:id="rId22"/>
    <p:sldId id="416" r:id="rId23"/>
    <p:sldId id="375" r:id="rId24"/>
    <p:sldId id="376" r:id="rId25"/>
    <p:sldId id="377" r:id="rId26"/>
    <p:sldId id="409" r:id="rId27"/>
    <p:sldId id="410" r:id="rId28"/>
    <p:sldId id="391" r:id="rId29"/>
    <p:sldId id="390" r:id="rId30"/>
    <p:sldId id="420" r:id="rId31"/>
    <p:sldId id="412" r:id="rId32"/>
    <p:sldId id="413" r:id="rId33"/>
    <p:sldId id="414" r:id="rId34"/>
    <p:sldId id="415" r:id="rId35"/>
    <p:sldId id="423" r:id="rId36"/>
    <p:sldId id="422" r:id="rId37"/>
    <p:sldId id="421" r:id="rId38"/>
    <p:sldId id="417" r:id="rId39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7" autoAdjust="0"/>
  </p:normalViewPr>
  <p:slideViewPr>
    <p:cSldViewPr>
      <p:cViewPr varScale="1">
        <p:scale>
          <a:sx n="99" d="100"/>
          <a:sy n="99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F54B4C-CBA3-48EB-B030-B42A5320B2A3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392737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B53FBF-08B1-46D7-953C-3F5BF158B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6915" name="Номер слайда 3"/>
          <p:cNvSpPr txBox="1">
            <a:spLocks noGrp="1"/>
          </p:cNvSpPr>
          <p:nvPr/>
        </p:nvSpPr>
        <p:spPr bwMode="auto">
          <a:xfrm>
            <a:off x="3819525" y="9377363"/>
            <a:ext cx="2921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1CFA45-0FEC-4DAC-B496-8E901B5ED204}" type="slidenum">
              <a:rPr lang="ru-RU" sz="1200">
                <a:latin typeface="Calibri" pitchFamily="34" charset="0"/>
              </a:rPr>
              <a:pPr algn="r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B7C6E-D7FA-4ADE-BB6A-989906E26FC2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C096-E917-40DF-9677-2AC57B7B5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814DD-B1FB-4FE9-B6C4-DF3CEFAC5548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5D824-41DC-4FE6-ADE4-2DAEA58A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FD45-CB85-42C0-A3C7-BC7858158918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FFFF-BFAF-4D4A-9B9F-B3A25AECF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5470-30FB-4F37-BB43-F932561BFE69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82F4-45A1-4C56-8A6E-B048E60EC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814B-66A9-4334-81C7-915F43D9382D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4935-ABB6-4509-A591-E2CFF0443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CA487-56F4-4A58-B68C-F477F00DA335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739E-D927-42D8-BBA8-04A568063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8C77D-0526-4ABD-AC30-6F8035D79B2A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111B-59A6-491C-B7AE-C090FC923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306BC-63D0-47B4-A062-97AE8E9A59B6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4F7F-A753-48F5-9564-3E18D35F0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AA0A-ABC8-403D-A491-F94B68832E20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E7A0-8C2D-4C7B-AE4A-F05B7082B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7427-C8AB-414C-B78C-670BFA4DA802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724C9-F930-4D3B-82C9-AB7E4EC64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3F65E-262A-49D1-A4F3-F4D11CDE02B0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3B58-5172-4C3E-B6FB-99EA509D9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1E7ED-2B34-4449-8FD9-54583281B3DB}" type="datetimeFigureOut">
              <a:rPr lang="ru-RU"/>
              <a:pPr>
                <a:defRPr/>
              </a:pPr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FE8B0E-EF85-4522-B0F6-9BE557E03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9175"/>
            <a:ext cx="9144000" cy="4568825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Итоги приемной кампании 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2015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года</a:t>
            </a: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404664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4339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" descr="E:\ус\ПК 2015 фото\Ls7-SVI03J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49275"/>
            <a:ext cx="87423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3" descr="E:\ус\ПК 2015 фото\IMG_6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709988"/>
            <a:ext cx="381635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0" name="Picture 5" descr="https://psv4.vk.me/c610327/u15739970/docs/b493db99a68a/img01b.jpg?extra=W6pZh76afKx4sVT4E-U6m470VhDttKv7pS0QW_Uas5w4UeRDNOhFIi0CnweE2ItZnb7JOY-D-_QbxcrTtG0FXsd5N7SqkBV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644900"/>
            <a:ext cx="4643438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1" name="Picture 7" descr="https://psv4.vk.me/c610327/u15739970/docs/94789501ab0f/img03b.jpg?extra=33AlkdKIvy4hs1TU14DxamWyIpAvWRuH8Hdwbx0wjok8zNlqid3bHzPggLB7sJGxbDKdBhZS28D60KQFo9dhgrRo0BIktBq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765175"/>
            <a:ext cx="464502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2" name="Picture 2" descr="E:\ус\ПК 2015 фото\IMG_67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692150"/>
            <a:ext cx="39592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16318" r="27063"/>
          <a:stretch>
            <a:fillRect/>
          </a:stretch>
        </p:blipFill>
        <p:spPr bwMode="auto">
          <a:xfrm>
            <a:off x="1187450" y="0"/>
            <a:ext cx="6769100" cy="663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331913" y="333375"/>
            <a:ext cx="33115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331913" y="908050"/>
            <a:ext cx="33115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331913" y="2276475"/>
            <a:ext cx="33115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31913" y="3141663"/>
            <a:ext cx="33115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331913" y="4508500"/>
            <a:ext cx="33115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31913" y="5229225"/>
            <a:ext cx="331152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Статистика по заявлениям </a:t>
            </a:r>
            <a:br>
              <a:rPr lang="ru-RU" b="1" smtClean="0"/>
            </a:br>
            <a:r>
              <a:rPr lang="ru-RU" b="1" smtClean="0">
                <a:solidFill>
                  <a:srgbClr val="C00000"/>
                </a:solidFill>
              </a:rPr>
              <a:t>на 25 июля</a:t>
            </a:r>
          </a:p>
        </p:txBody>
      </p:sp>
      <p:graphicFrame>
        <p:nvGraphicFramePr>
          <p:cNvPr id="179202" name="Содержимое 3"/>
          <p:cNvGraphicFramePr>
            <a:graphicFrameLocks noGrp="1"/>
          </p:cNvGraphicFramePr>
          <p:nvPr>
            <p:ph idx="1"/>
          </p:nvPr>
        </p:nvGraphicFramePr>
        <p:xfrm>
          <a:off x="273050" y="1290638"/>
          <a:ext cx="8331200" cy="4637087"/>
        </p:xfrm>
        <a:graphic>
          <a:graphicData uri="http://schemas.openxmlformats.org/presentationml/2006/ole">
            <p:oleObj spid="_x0000_s179202" r:id="rId3" imgW="8327858" imgH="4633362" progId="Excel.Sheet.8">
              <p:embed/>
            </p:oleObj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750" y="6021388"/>
          <a:ext cx="8329444" cy="84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279"/>
                <a:gridCol w="243086"/>
                <a:gridCol w="1590971"/>
                <a:gridCol w="1512168"/>
                <a:gridCol w="1872208"/>
                <a:gridCol w="1920732"/>
              </a:tblGrid>
              <a:tr h="842392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ЕГЭ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с 1 доп. предметом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2  доп. предметами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3 доп. предметами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mtClean="0"/>
              <a:t> 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39750" y="1125538"/>
            <a:ext cx="3960813" cy="1938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Химия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9338" y="1125538"/>
            <a:ext cx="3816350" cy="1938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Русский язык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Математика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Физика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750" y="3284538"/>
            <a:ext cx="403225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Информатика и ИКТ 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363" y="3284538"/>
            <a:ext cx="3743325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Математика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Обществознание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endParaRPr lang="ru-RU" sz="3600" dirty="0"/>
          </a:p>
        </p:txBody>
      </p:sp>
      <p:sp>
        <p:nvSpPr>
          <p:cNvPr id="186374" name="TextBox 16"/>
          <p:cNvSpPr txBox="1">
            <a:spLocks noChangeArrowheads="1"/>
          </p:cNvSpPr>
          <p:nvPr/>
        </p:nvSpPr>
        <p:spPr bwMode="auto">
          <a:xfrm>
            <a:off x="3132138" y="4797425"/>
            <a:ext cx="885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74</a:t>
            </a:r>
          </a:p>
        </p:txBody>
      </p:sp>
      <p:sp>
        <p:nvSpPr>
          <p:cNvPr id="186375" name="TextBox 17"/>
          <p:cNvSpPr txBox="1">
            <a:spLocks noChangeArrowheads="1"/>
          </p:cNvSpPr>
          <p:nvPr/>
        </p:nvSpPr>
        <p:spPr bwMode="auto">
          <a:xfrm>
            <a:off x="7596188" y="4724400"/>
            <a:ext cx="116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alibri" pitchFamily="34" charset="0"/>
              </a:rPr>
              <a:t>21</a:t>
            </a:r>
          </a:p>
        </p:txBody>
      </p:sp>
      <p:sp>
        <p:nvSpPr>
          <p:cNvPr id="186376" name="TextBox 18"/>
          <p:cNvSpPr txBox="1">
            <a:spLocks noChangeArrowheads="1"/>
          </p:cNvSpPr>
          <p:nvPr/>
        </p:nvSpPr>
        <p:spPr bwMode="auto">
          <a:xfrm>
            <a:off x="2555875" y="2060575"/>
            <a:ext cx="2303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328</a:t>
            </a:r>
          </a:p>
        </p:txBody>
      </p:sp>
      <p:sp>
        <p:nvSpPr>
          <p:cNvPr id="186377" name="TextBox 19"/>
          <p:cNvSpPr txBox="1">
            <a:spLocks noChangeArrowheads="1"/>
          </p:cNvSpPr>
          <p:nvPr/>
        </p:nvSpPr>
        <p:spPr bwMode="auto">
          <a:xfrm>
            <a:off x="6732588" y="1989138"/>
            <a:ext cx="1473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0070C0"/>
                </a:solidFill>
                <a:latin typeface="Calibri" pitchFamily="34" charset="0"/>
              </a:rPr>
              <a:t>162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750" y="63500"/>
            <a:ext cx="8135938" cy="10080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Распределение бюджетных мест на 2015 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Приказ №415 от 28 апреля 2014 г.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750" y="5805488"/>
            <a:ext cx="8135938" cy="769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Русский язык, Математика, </a:t>
            </a:r>
            <a:r>
              <a:rPr lang="ru-RU" sz="3600" b="1" dirty="0">
                <a:solidFill>
                  <a:schemeClr val="tx1"/>
                </a:solidFill>
              </a:rPr>
              <a:t>Рисунок </a:t>
            </a:r>
            <a:r>
              <a:rPr lang="ru-RU" sz="4400" b="1" dirty="0">
                <a:solidFill>
                  <a:srgbClr val="C00000"/>
                </a:solidFill>
              </a:rPr>
              <a:t>16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89646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C00000"/>
                </a:solidFill>
                <a:latin typeface="Calibri" pitchFamily="34" charset="0"/>
              </a:rPr>
              <a:t>Задание государственного плана для организаций оборонно-промышленного комплекса</a:t>
            </a:r>
          </a:p>
        </p:txBody>
      </p:sp>
      <p:sp>
        <p:nvSpPr>
          <p:cNvPr id="187394" name="TextBox 2"/>
          <p:cNvSpPr txBox="1">
            <a:spLocks noChangeArrowheads="1"/>
          </p:cNvSpPr>
          <p:nvPr/>
        </p:nvSpPr>
        <p:spPr bwMode="auto">
          <a:xfrm>
            <a:off x="611188" y="2492375"/>
            <a:ext cx="79327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4800" b="1" i="1">
                <a:latin typeface="Calibri" pitchFamily="34" charset="0"/>
              </a:rPr>
              <a:t> Минпромторг России</a:t>
            </a:r>
          </a:p>
          <a:p>
            <a:pPr>
              <a:buFont typeface="Arial" charset="0"/>
              <a:buChar char="•"/>
            </a:pPr>
            <a:r>
              <a:rPr lang="ru-RU" sz="4800" b="1" i="1">
                <a:latin typeface="Calibri" pitchFamily="34" charset="0"/>
              </a:rPr>
              <a:t>Росатом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4149725"/>
            <a:ext cx="8785225" cy="2554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11.03.04 Электроника и </a:t>
            </a:r>
            <a:r>
              <a:rPr lang="ru-RU" sz="3200" b="1" i="1" dirty="0" err="1">
                <a:solidFill>
                  <a:srgbClr val="C00000"/>
                </a:solidFill>
              </a:rPr>
              <a:t>наноэлектроника</a:t>
            </a:r>
            <a:endParaRPr lang="ru-RU" sz="3200" b="1" i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18.03.01 Химическая технология (</a:t>
            </a:r>
            <a:r>
              <a:rPr lang="ru-RU" sz="3200" b="1" i="1" dirty="0" err="1">
                <a:solidFill>
                  <a:srgbClr val="C00000"/>
                </a:solidFill>
              </a:rPr>
              <a:t>бакалавриат</a:t>
            </a:r>
            <a:r>
              <a:rPr lang="ru-RU" sz="3200" b="1" i="1" dirty="0">
                <a:solidFill>
                  <a:srgbClr val="C00000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</a:rPr>
              <a:t>18.04.01 Химическая технология (магистратура)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Зачисление на коммерческую форму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обучения (очная форма)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177249" name="Group 97"/>
          <p:cNvGraphicFramePr>
            <a:graphicFrameLocks noGrp="1"/>
          </p:cNvGraphicFramePr>
          <p:nvPr>
            <p:ph idx="1"/>
          </p:nvPr>
        </p:nvGraphicFramePr>
        <p:xfrm>
          <a:off x="101600" y="1036638"/>
          <a:ext cx="8964487" cy="5826975"/>
        </p:xfrm>
        <a:graphic>
          <a:graphicData uri="http://schemas.openxmlformats.org/drawingml/2006/table">
            <a:tbl>
              <a:tblPr/>
              <a:tblGrid>
                <a:gridCol w="4943781"/>
                <a:gridCol w="1968987"/>
                <a:gridCol w="2051719"/>
              </a:tblGrid>
              <a:tr h="656396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Направление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Иностранные  граждане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940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Управление в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технических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системах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51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Автоматизация ТП и 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836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Химическая технология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036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Технологические машины и оборудование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842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- и ресурсосберегающие технологии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620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Менеджмент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55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445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Культурология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875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Информационные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системы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875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Бизнес-информатика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563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ТХОМ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251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97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</a:rPr>
              <a:t>Зачисление на </a:t>
            </a:r>
            <a:r>
              <a:rPr lang="ru-RU" sz="4000" b="1" dirty="0" smtClean="0">
                <a:solidFill>
                  <a:srgbClr val="C00000"/>
                </a:solidFill>
              </a:rPr>
              <a:t>заочную </a:t>
            </a:r>
            <a:r>
              <a:rPr lang="ru-RU" sz="4000" b="1" dirty="0" smtClean="0">
                <a:solidFill>
                  <a:srgbClr val="C00000"/>
                </a:solidFill>
              </a:rPr>
              <a:t>форму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202786" name="Group 34"/>
          <p:cNvGraphicFramePr>
            <a:graphicFrameLocks noGrp="1"/>
          </p:cNvGraphicFramePr>
          <p:nvPr>
            <p:ph idx="4294967295"/>
          </p:nvPr>
        </p:nvGraphicFramePr>
        <p:xfrm>
          <a:off x="0" y="1196975"/>
          <a:ext cx="9143999" cy="5523992"/>
        </p:xfrm>
        <a:graphic>
          <a:graphicData uri="http://schemas.openxmlformats.org/drawingml/2006/table">
            <a:tbl>
              <a:tblPr/>
              <a:tblGrid>
                <a:gridCol w="4597027"/>
                <a:gridCol w="2273486"/>
                <a:gridCol w="2273486"/>
              </a:tblGrid>
              <a:tr h="389473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Направление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внебюджет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473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Химическая технология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54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Технологические машины и оборудование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035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Автоматизация технологических процессов и производств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706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Экономика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</a:t>
                      </a:r>
                    </a:p>
                    <a:p>
                      <a:pPr marL="4318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0340"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123</a:t>
                      </a:r>
                    </a:p>
                    <a:p>
                      <a:pPr marL="43180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Данные Департамента образования Ивановской области по результатам ЕГЭ на 2015г.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125538"/>
          <a:ext cx="8784976" cy="5395636"/>
        </p:xfrm>
        <a:graphic>
          <a:graphicData uri="http://schemas.openxmlformats.org/drawingml/2006/table">
            <a:tbl>
              <a:tblPr/>
              <a:tblGrid>
                <a:gridCol w="2664296"/>
                <a:gridCol w="1727600"/>
                <a:gridCol w="2520872"/>
                <a:gridCol w="1872208"/>
              </a:tblGrid>
              <a:tr h="1367959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Всего участников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Справились с ЕГЭ, (в %)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Средний балл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379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Математика (профильный</a:t>
                      </a:r>
                      <a:r>
                        <a:rPr lang="ru-RU" sz="2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уровень)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3487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2899   (</a:t>
                      </a: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83,1)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latin typeface="Times New Roman"/>
                          <a:ea typeface="Calibri"/>
                          <a:cs typeface="Times New Roman"/>
                        </a:rPr>
                        <a:t>47,32</a:t>
                      </a:r>
                      <a:endParaRPr lang="ru-RU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17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614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539   </a:t>
                      </a: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(87,8)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8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57,76</a:t>
                      </a:r>
                      <a:endParaRPr lang="ru-RU" sz="26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26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1456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1340   (</a:t>
                      </a: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92,0)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53,26</a:t>
                      </a:r>
                      <a:endParaRPr lang="ru-RU" sz="26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606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409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372   (90,95)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57,48</a:t>
                      </a:r>
                      <a:endParaRPr lang="ru-RU" sz="2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260350"/>
            <a:ext cx="7235825" cy="15033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Ивановский государственный химико-технологический университет</a:t>
            </a:r>
            <a:r>
              <a:rPr 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en-US" sz="31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199682" name="Содержимое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99683" name="Picture 2" descr="C:\Users\админ\Виды ИГХТУ, реклама\gerb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204311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23850" y="2133600"/>
            <a:ext cx="8643938" cy="4143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9685" name="Прямоугольник 6"/>
          <p:cNvSpPr>
            <a:spLocks noChangeArrowheads="1"/>
          </p:cNvSpPr>
          <p:nvPr/>
        </p:nvSpPr>
        <p:spPr bwMode="auto">
          <a:xfrm>
            <a:off x="468313" y="2349500"/>
            <a:ext cx="8351837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Межрегиональная олимпиада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 sz="2800" b="1">
                <a:latin typeface="Times New Roman" pitchFamily="18" charset="0"/>
                <a:cs typeface="Times New Roman" pitchFamily="18" charset="0"/>
              </a:rPr>
              <a:t>школьников по химии и физике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 sz="2800" b="1" i="1"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Фундаментальные науки </a:t>
            </a:r>
            <a:r>
              <a:rPr lang="ru-RU" sz="2800" b="1" i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развитию регионов </a:t>
            </a:r>
            <a:r>
              <a:rPr lang="ru-RU" sz="2800" b="1" i="1"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 2015</a:t>
            </a:r>
            <a:r>
              <a:rPr lang="ru-RU" sz="2800" b="1" i="1">
                <a:latin typeface="Calibri" pitchFamily="34" charset="0"/>
                <a:cs typeface="Times New Roman" pitchFamily="18" charset="0"/>
              </a:rPr>
              <a:t>»</a:t>
            </a:r>
            <a:endParaRPr lang="ru-RU" sz="2800">
              <a:cs typeface="Arial" charset="0"/>
            </a:endParaRP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ХИМИЯ   8  февраля в 10:00 Главный корпус ИГХТУ</a:t>
            </a:r>
            <a:endParaRPr lang="ru-RU">
              <a:cs typeface="Arial" charset="0"/>
            </a:endParaRP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ФИЗИКА 22 февраля в 10:00 Главный корпус ИГХТУ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РЕГИСТРАЦИЯ УЧАСТНИКОВ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с 1 декабря по 20 февраля</a:t>
            </a:r>
          </a:p>
          <a:p>
            <a:pPr algn="ctr"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на сайте ИГХТУ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www.isuct.ru</a:t>
            </a:r>
            <a:endParaRPr lang="ru-RU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>
                <a:ea typeface="Times New Roman" pitchFamily="18" charset="0"/>
                <a:cs typeface="Arial" charset="0"/>
              </a:rPr>
              <a:t>Адрес: г. Иваново, Шереметевский пр., д. 7, телефон 8(4932) 93-98-19</a:t>
            </a:r>
            <a:r>
              <a:rPr lang="ru-RU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275"/>
            <a:ext cx="9144000" cy="4149725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1. Итоги приема на 1 курс на программы бакалавриата</a:t>
            </a: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404664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15363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Содержимое 3"/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5848350"/>
          </a:xfrm>
        </p:spPr>
        <p:txBody>
          <a:bodyPr>
            <a:spAutoFit/>
          </a:bodyPr>
          <a:lstStyle/>
          <a:p>
            <a:pPr algn="just" eaLnBrk="1" hangingPunct="1">
              <a:buFontTx/>
              <a:buAutoNum type="arabicPeriod"/>
            </a:pPr>
            <a:endParaRPr lang="ru-RU" sz="22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Tx/>
              <a:buAutoNum type="arabicPeriod"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Победителям и призёрам данной олимпиады гарантируется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бюджетное место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 в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ИГХТУ на технологических направлениях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(при условии подачи подлинников документов (аттестат, диплом о среднем  (полном) общем образовании) в приёмную комиссию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и наличия ЕГЭ по химии или физике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)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.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endParaRPr lang="ru-RU" sz="22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2. Победителям, поступившим</a:t>
            </a:r>
            <a:r>
              <a:rPr lang="en-US" sz="220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в ИГХТУ, назначаются </a:t>
            </a:r>
            <a:r>
              <a:rPr lang="ru-RU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именные</a:t>
            </a:r>
            <a:r>
              <a:rPr lang="en-US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200" u="sng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стипендии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 от предприятий</a:t>
            </a: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(в дополнение к основной):</a:t>
            </a:r>
          </a:p>
          <a:p>
            <a:pPr eaLnBrk="1" hangingPunct="1">
              <a:buFont typeface="Arial" charset="0"/>
              <a:buNone/>
            </a:pP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Победителям олимпиады – именная стипендия 3000 рублей </a:t>
            </a:r>
            <a:b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 Призерам 1 степени – стипендия 2000 рублей.</a:t>
            </a:r>
          </a:p>
          <a:p>
            <a:pPr algn="just" eaLnBrk="1" hangingPunct="1">
              <a:buFont typeface="Arial" charset="0"/>
              <a:buNone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3. </a:t>
            </a:r>
            <a:r>
              <a:rPr lang="ru-RU" sz="2200" b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Победители и призеры получат +10 баллов к ЕГЭ при зачислении!</a:t>
            </a:r>
          </a:p>
          <a:p>
            <a:pPr algn="just" eaLnBrk="1" hangingPunct="1">
              <a:buFont typeface="Arial" charset="0"/>
              <a:buNone/>
            </a:pPr>
            <a:r>
              <a:rPr lang="ru-RU" sz="2200" smtClean="0">
                <a:latin typeface="Tahoma" pitchFamily="34" charset="0"/>
                <a:cs typeface="Tahoma" pitchFamily="34" charset="0"/>
              </a:rPr>
              <a:t>4. Всем участникам олимпиады добавляется </a:t>
            </a:r>
            <a:r>
              <a:rPr lang="ru-RU" sz="22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+30% от набранных баллов к ЕГЭ при распределении на профили</a:t>
            </a:r>
            <a:r>
              <a:rPr lang="ru-RU" sz="2200" smtClean="0">
                <a:latin typeface="Tahoma" pitchFamily="34" charset="0"/>
                <a:cs typeface="Tahoma" pitchFamily="34" charset="0"/>
              </a:rPr>
              <a:t>.</a:t>
            </a:r>
            <a:endParaRPr lang="ru-RU" sz="2200" b="1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5" descr="C:\Users\92A6~1\AppData\Local\Temp\bat23A0.tmp\QScan04022014_143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4205288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2" descr="C:\Users\92A6~1\AppData\Local\Temp\bat4782.tmp\QScan04022014_142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4537075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 descr="C:\Users\92A6~1\AppData\Local\Temp\batD0FD.tmp\QScan04022014_142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1268413"/>
            <a:ext cx="3798887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Object 3"/>
          <p:cNvGraphicFramePr>
            <a:graphicFrameLocks noChangeAspect="1"/>
          </p:cNvGraphicFramePr>
          <p:nvPr>
            <p:ph idx="1"/>
          </p:nvPr>
        </p:nvGraphicFramePr>
        <p:xfrm>
          <a:off x="4962525" y="3902075"/>
          <a:ext cx="4181475" cy="2955925"/>
        </p:xfrm>
        <a:graphic>
          <a:graphicData uri="http://schemas.openxmlformats.org/presentationml/2006/ole">
            <p:oleObj spid="_x0000_s53251" name="Acrobat Document" r:id="rId6" imgW="5051880" imgH="356976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Дополнительные стипендии</a:t>
            </a:r>
          </a:p>
        </p:txBody>
      </p:sp>
      <p:sp>
        <p:nvSpPr>
          <p:cNvPr id="2027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2755" name="Picture 2" descr="http://main.isuct.ru/files/pricom/2015/2807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2286000"/>
            <a:ext cx="889317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89175"/>
            <a:ext cx="9144000" cy="4568825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2. Итоги приема на 1 курс на программы магистратуры</a:t>
            </a: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404664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204803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727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Контрольные цифры приема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по программам магистратуры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850" y="2133600"/>
          <a:ext cx="8424936" cy="16459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851982"/>
                <a:gridCol w="1955906"/>
                <a:gridCol w="1808524"/>
                <a:gridCol w="1808524"/>
              </a:tblGrid>
              <a:tr h="370840">
                <a:tc>
                  <a:txBody>
                    <a:bodyPr/>
                    <a:lstStyle/>
                    <a:p>
                      <a:endParaRPr lang="ru-RU" sz="4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2013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2014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C00000"/>
                          </a:solidFill>
                        </a:rPr>
                        <a:t>2015</a:t>
                      </a:r>
                      <a:endParaRPr lang="ru-RU" sz="4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/>
                        <a:t>Бюджет</a:t>
                      </a:r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62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85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/>
                        <a:t>188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-60000">
            <a:off x="539750" y="4652963"/>
            <a:ext cx="8208963" cy="179387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88913"/>
          <a:ext cx="8640763" cy="6427788"/>
        </p:xfrm>
        <a:graphic>
          <a:graphicData uri="http://schemas.openxmlformats.org/drawingml/2006/table">
            <a:tbl>
              <a:tblPr/>
              <a:tblGrid>
                <a:gridCol w="7321550"/>
                <a:gridCol w="1319213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Направления подготовки магистратуры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04.04.01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18.04.01 Химическая технология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86/10/3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 питания из растительного сырья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11.04.04  Электроника и наноэлектроника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15.04.02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 машины и оборудование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27.04.04 Управление в технических системах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20.04.01 Техносферная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+1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38.04.01  Экономика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38.04.08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и кредит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88913"/>
          <a:ext cx="8820150" cy="6582728"/>
        </p:xfrm>
        <a:graphic>
          <a:graphicData uri="http://schemas.openxmlformats.org/drawingml/2006/table">
            <a:tbl>
              <a:tblPr/>
              <a:tblGrid>
                <a:gridCol w="5491104"/>
                <a:gridCol w="1664523"/>
                <a:gridCol w="1664523"/>
              </a:tblGrid>
              <a:tr h="89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Направления подготовки магистратуры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Коммерция.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Очная форма.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Коммерция.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Заочная форма.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04.04.01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/1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18.04.01 Химическая технология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 питания из растительного сырья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11.04.04  Электроника и наноэлектроника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15.04.02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 машины и оборудование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27.04.04 Управление в технических системах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20.04.01 Техносферная безопасность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38.04.01  Экономика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38.04.02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38.04.08 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и кредит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3/1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+2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029" marR="6802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Выпускники других вузов, зачисленные в заочную </a:t>
            </a:r>
            <a:r>
              <a:rPr lang="ru-RU" b="1" dirty="0" smtClean="0">
                <a:solidFill>
                  <a:srgbClr val="C00000"/>
                </a:solidFill>
              </a:rPr>
              <a:t>магистратуру</a:t>
            </a:r>
          </a:p>
        </p:txBody>
      </p:sp>
      <p:graphicFrame>
        <p:nvGraphicFramePr>
          <p:cNvPr id="2088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17513" y="1577975"/>
          <a:ext cx="8331200" cy="4627563"/>
        </p:xfrm>
        <a:graphic>
          <a:graphicData uri="http://schemas.openxmlformats.org/presentationml/2006/ole">
            <p:oleObj spid="_x0000_s208898" r:id="rId3" imgW="8333954" imgH="4627265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08275"/>
            <a:ext cx="9144000" cy="4149725"/>
          </a:xfrm>
        </p:spPr>
        <p:txBody>
          <a:bodyPr>
            <a:no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3. Прием 2016</a:t>
            </a: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16" t="24959" r="1666" b="38995"/>
          <a:stretch>
            <a:fillRect/>
          </a:stretch>
        </p:blipFill>
        <p:spPr bwMode="auto">
          <a:xfrm>
            <a:off x="2496074" y="404664"/>
            <a:ext cx="6647926" cy="1556792"/>
          </a:xfrm>
          <a:prstGeom prst="rect">
            <a:avLst/>
          </a:prstGeom>
          <a:ln>
            <a:noFill/>
          </a:ln>
          <a:effectLst>
            <a:reflection blurRad="6350" stA="50000" endA="300" endPos="38500" dist="50800" dir="5400000" sy="-100000" algn="bl" rotWithShape="0"/>
            <a:softEdge rad="112500"/>
          </a:effectLst>
        </p:spPr>
      </p:pic>
      <p:pic>
        <p:nvPicPr>
          <p:cNvPr id="210947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944688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29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2995" name="Picture 2"/>
          <p:cNvPicPr>
            <a:picLocks noChangeAspect="1" noChangeArrowheads="1"/>
          </p:cNvPicPr>
          <p:nvPr/>
        </p:nvPicPr>
        <p:blipFill>
          <a:blip r:embed="rId2" cstate="print"/>
          <a:srcRect l="4425" t="14354" r="28835" b="3175"/>
          <a:stretch>
            <a:fillRect/>
          </a:stretch>
        </p:blipFill>
        <p:spPr bwMode="auto">
          <a:xfrm>
            <a:off x="323850" y="404813"/>
            <a:ext cx="8496300" cy="631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</a:rPr>
              <a:t>Подготовительные работы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700" b="1" i="1" dirty="0" smtClean="0"/>
              <a:t>Статистический анализ количества выпускников и количества сдающих ЕГЭ по области и планирование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3700" b="1" i="1" dirty="0" smtClean="0"/>
              <a:t>Разработка нормативной документации (до 1 октября)</a:t>
            </a:r>
          </a:p>
          <a:p>
            <a:pPr eaLnBrk="1" hangingPunct="1">
              <a:lnSpc>
                <a:spcPct val="80000"/>
              </a:lnSpc>
            </a:pPr>
            <a:r>
              <a:rPr lang="ru-RU" sz="3700" b="1" i="1" dirty="0" smtClean="0"/>
              <a:t>Внедрение в базу данных  «Абитуриент» учета </a:t>
            </a:r>
            <a:r>
              <a:rPr lang="ru-RU" sz="3700" b="1" i="1" dirty="0" smtClean="0"/>
              <a:t>индивидуальных </a:t>
            </a:r>
            <a:r>
              <a:rPr lang="ru-RU" sz="3700" b="1" i="1" dirty="0" smtClean="0"/>
              <a:t>достижений</a:t>
            </a:r>
          </a:p>
          <a:p>
            <a:pPr eaLnBrk="1" hangingPunct="1">
              <a:lnSpc>
                <a:spcPct val="80000"/>
              </a:lnSpc>
            </a:pPr>
            <a:r>
              <a:rPr lang="ru-RU" sz="3700" b="1" i="1" dirty="0" smtClean="0"/>
              <a:t>Адаптация программы выгрузки из базы данных в ФИС ЕГЭ и приема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3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63" y="506413"/>
            <a:ext cx="7643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цифры приёма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4938" y="1123950"/>
          <a:ext cx="8858250" cy="5732783"/>
        </p:xfrm>
        <a:graphic>
          <a:graphicData uri="http://schemas.openxmlformats.org/drawingml/2006/table">
            <a:tbl>
              <a:tblPr/>
              <a:tblGrid>
                <a:gridCol w="2651125"/>
                <a:gridCol w="1143000"/>
                <a:gridCol w="1160462"/>
                <a:gridCol w="1350963"/>
                <a:gridCol w="1276350"/>
                <a:gridCol w="1276350"/>
              </a:tblGrid>
              <a:tr h="661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направления подготовки (укрупненной группы направлений подготовки)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направления подготовки (укрупненной группы направлений подготовки)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Контрольные цифры приема по направлениям подготовки и (или) укрупненным группам направлений подготовки для обучения по имеющим государственную аккредитацию образовательным программам бакалавриата за счет бюджетных ассигнований федерального бюджета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по очной форме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по очно-заочной форме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по заочной форме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(Химия)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(04.03.01)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(Информационные системы и технологии)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(09.03.02)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Электроника, радиотехника и системы связи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(Электроника и наноэлектроника)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(11.03.04)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Машиностроение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(Автоматизация технологических процессов и производств;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 машины и оборудование)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(15.03.04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15.03.02)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Химические технологии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(Химическая технология;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Энерго- и ресурсосберегающие процессы в химической технологии, нефтехимии и биотехнологии)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(18.03.01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18.03.02)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Промышленная экология и биотехнология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(Продукты питания из растительного сырья;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Биотехнология)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(19.03.02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19.03.01)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Техносферная безопасность и природообустройство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(Техносферная безопасность)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(20.03.01)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материалов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(Материаловедение и технологии материалов)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(22.03.01)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в технических системах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(Управление в технических системах;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Стандартизация и метрология)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(27.03.04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27.03.01)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 легкой промышленности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(Технология художественной обработки материалов)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(29.03.04)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(Культурология)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51.03.01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(51.03.01)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3" marR="3110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64613" cy="792162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Контрольные цифры приема на 201</a:t>
            </a:r>
            <a:r>
              <a:rPr lang="en-US" sz="3600" b="1" smtClean="0">
                <a:solidFill>
                  <a:srgbClr val="C00000"/>
                </a:solidFill>
              </a:rPr>
              <a:t>6</a:t>
            </a:r>
            <a:r>
              <a:rPr lang="ru-RU" sz="3600" b="1" smtClean="0">
                <a:solidFill>
                  <a:srgbClr val="C00000"/>
                </a:solidFill>
              </a:rPr>
              <a:t>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50825" y="1412875"/>
          <a:ext cx="8712968" cy="4541520"/>
        </p:xfrm>
        <a:graphic>
          <a:graphicData uri="http://schemas.openxmlformats.org/drawingml/2006/table">
            <a:tbl>
              <a:tblPr/>
              <a:tblGrid>
                <a:gridCol w="6120680"/>
                <a:gridCol w="1410702"/>
                <a:gridCol w="1181586"/>
              </a:tblGrid>
              <a:tr h="653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 питания из растительного сырья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жиров, эфирных масел и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парфюмерно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косметических продуктов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хлеба, кондитерских и макаронных изделий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Биотехнология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Пищевая биотехнология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50825" y="188913"/>
          <a:ext cx="8712968" cy="6067704"/>
        </p:xfrm>
        <a:graphic>
          <a:graphicData uri="http://schemas.openxmlformats.org/drawingml/2006/table">
            <a:tbl>
              <a:tblPr/>
              <a:tblGrid>
                <a:gridCol w="6368876"/>
                <a:gridCol w="1329765"/>
                <a:gridCol w="1014327"/>
              </a:tblGrid>
              <a:tr h="88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технология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 переработка полимеров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03300" algn="l"/>
                          <a:tab pos="1143000" algn="l"/>
                        </a:tabLst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полимерных волокон и композиционных материалов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 полимеров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биологического назначения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и дизайн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защитно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декоративных полимерных покрытий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нанотехнологии текстиля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органического и нефтехимического синтеза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технология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химико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фармацевтических препаратов и косметических средств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керамики и стекла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Химическая технология неорганических веществ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материалов и изделий электроники 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наноэлектроники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электрохимических производств и источников электрической энергии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8313" y="188913"/>
          <a:ext cx="8424935" cy="1889760"/>
        </p:xfrm>
        <a:graphic>
          <a:graphicData uri="http://schemas.openxmlformats.org/drawingml/2006/table">
            <a:tbl>
              <a:tblPr/>
              <a:tblGrid>
                <a:gridCol w="6637829"/>
                <a:gridCol w="893553"/>
                <a:gridCol w="893553"/>
              </a:tblGrid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художественной обработки материалов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художественной обработки материалов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2060575"/>
          <a:ext cx="8424935" cy="2897703"/>
        </p:xfrm>
        <a:graphic>
          <a:graphicData uri="http://schemas.openxmlformats.org/drawingml/2006/table">
            <a:tbl>
              <a:tblPr/>
              <a:tblGrid>
                <a:gridCol w="6637829"/>
                <a:gridCol w="893553"/>
                <a:gridCol w="893553"/>
              </a:tblGrid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Электроника и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наноэлектроника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Микроэлектроника и твердотельная электроника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 ресурсосберегающие процессы в химической технологии, нефтехимии и биотехнологии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окружающей среды и промышленная экология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процессы химических производств и химическая кибернетика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Материаловедение и технологии материалов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Материаловедение и технология новых материалов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68313" y="115888"/>
          <a:ext cx="8424935" cy="3432380"/>
        </p:xfrm>
        <a:graphic>
          <a:graphicData uri="http://schemas.openxmlformats.org/drawingml/2006/table">
            <a:tbl>
              <a:tblPr/>
              <a:tblGrid>
                <a:gridCol w="6552728"/>
                <a:gridCol w="978654"/>
                <a:gridCol w="893553"/>
              </a:tblGrid>
              <a:tr h="796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направлений и профилей подготовки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Целевые места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технологических процессов и производств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Автоматизация технологических процессов и производств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Технологические машины и оборудование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01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Машины и аппараты пищевых производств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Технологическое оборудование химических и нефтехимических производств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3573463"/>
          <a:ext cx="8424935" cy="2996233"/>
        </p:xfrm>
        <a:graphic>
          <a:graphicData uri="http://schemas.openxmlformats.org/drawingml/2006/table">
            <a:tbl>
              <a:tblPr/>
              <a:tblGrid>
                <a:gridCol w="6552728"/>
                <a:gridCol w="978654"/>
                <a:gridCol w="893553"/>
              </a:tblGrid>
              <a:tr h="373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7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Информационные системы и технологии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31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в технических системах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Системы и средства автоматизации технологических процессов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4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Техносферная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9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Техносферная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безопасность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Стандартизация и метрология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Метрология, стандартизация и сертификация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684213" y="188913"/>
          <a:ext cx="8064896" cy="4173913"/>
        </p:xfrm>
        <a:graphic>
          <a:graphicData uri="http://schemas.openxmlformats.org/drawingml/2006/table">
            <a:tbl>
              <a:tblPr/>
              <a:tblGrid>
                <a:gridCol w="6031140"/>
                <a:gridCol w="2033756"/>
              </a:tblGrid>
              <a:tr h="13901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бюджетных мест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по договорам</a:t>
                      </a: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менеджмент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0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 организации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270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Международный менеджмент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Бизнес-информатика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063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Электронный бизнес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4213" y="4321175"/>
          <a:ext cx="8064896" cy="2463990"/>
        </p:xfrm>
        <a:graphic>
          <a:graphicData uri="http://schemas.openxmlformats.org/drawingml/2006/table">
            <a:tbl>
              <a:tblPr/>
              <a:tblGrid>
                <a:gridCol w="6048672"/>
                <a:gridCol w="2016224"/>
              </a:tblGrid>
              <a:tr h="338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Обучение по договорам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6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и кредит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2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 предприятий и организаций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Культурология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5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Социокультурное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проектирование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11188" y="981075"/>
            <a:ext cx="3960812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b="1" dirty="0"/>
              <a:t>Русский язык</a:t>
            </a:r>
          </a:p>
          <a:p>
            <a:pPr>
              <a:defRPr/>
            </a:pPr>
            <a:r>
              <a:rPr lang="ru-RU" sz="4000" b="1" dirty="0"/>
              <a:t>Математика</a:t>
            </a:r>
          </a:p>
          <a:p>
            <a:pPr>
              <a:defRPr/>
            </a:pPr>
            <a:r>
              <a:rPr lang="ru-RU" sz="4000" b="1" dirty="0"/>
              <a:t>Химия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859338" y="981075"/>
            <a:ext cx="3816350" cy="19383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000" b="1" dirty="0"/>
              <a:t>Русский язык</a:t>
            </a:r>
          </a:p>
          <a:p>
            <a:pPr>
              <a:defRPr/>
            </a:pPr>
            <a:r>
              <a:rPr lang="ru-RU" sz="4000" b="1" dirty="0"/>
              <a:t>Математика</a:t>
            </a:r>
          </a:p>
          <a:p>
            <a:pPr>
              <a:defRPr/>
            </a:pPr>
            <a:r>
              <a:rPr lang="ru-RU" sz="4000" b="1" dirty="0"/>
              <a:t>Физика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750" y="3284538"/>
            <a:ext cx="4032250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Русский язык</a:t>
            </a:r>
          </a:p>
          <a:p>
            <a:pPr algn="ctr">
              <a:defRPr/>
            </a:pPr>
            <a:r>
              <a:rPr lang="ru-RU" sz="3600" b="1" dirty="0"/>
              <a:t>Математика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Информатика и ИКТ 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363" y="3284538"/>
            <a:ext cx="3743325" cy="23082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Русский язык</a:t>
            </a:r>
          </a:p>
          <a:p>
            <a:pPr algn="ctr">
              <a:defRPr/>
            </a:pPr>
            <a:r>
              <a:rPr lang="ru-RU" sz="3600" b="1" dirty="0"/>
              <a:t>История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Обществознание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</a:rPr>
              <a:t> </a:t>
            </a:r>
            <a:endParaRPr lang="ru-RU" sz="3600" dirty="0"/>
          </a:p>
        </p:txBody>
      </p:sp>
      <p:sp>
        <p:nvSpPr>
          <p:cNvPr id="220166" name="TextBox 16"/>
          <p:cNvSpPr txBox="1">
            <a:spLocks noChangeArrowheads="1"/>
          </p:cNvSpPr>
          <p:nvPr/>
        </p:nvSpPr>
        <p:spPr bwMode="auto">
          <a:xfrm>
            <a:off x="3132138" y="4797425"/>
            <a:ext cx="95408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220167" name="TextBox 17"/>
          <p:cNvSpPr txBox="1">
            <a:spLocks noChangeArrowheads="1"/>
          </p:cNvSpPr>
          <p:nvPr/>
        </p:nvSpPr>
        <p:spPr bwMode="auto">
          <a:xfrm>
            <a:off x="7596188" y="4724400"/>
            <a:ext cx="116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0168" name="TextBox 18"/>
          <p:cNvSpPr txBox="1">
            <a:spLocks noChangeArrowheads="1"/>
          </p:cNvSpPr>
          <p:nvPr/>
        </p:nvSpPr>
        <p:spPr bwMode="auto">
          <a:xfrm>
            <a:off x="2555875" y="2060575"/>
            <a:ext cx="2303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0070C0"/>
                </a:solidFill>
              </a:rPr>
              <a:t>320</a:t>
            </a:r>
          </a:p>
        </p:txBody>
      </p:sp>
      <p:sp>
        <p:nvSpPr>
          <p:cNvPr id="220169" name="TextBox 19"/>
          <p:cNvSpPr txBox="1">
            <a:spLocks noChangeArrowheads="1"/>
          </p:cNvSpPr>
          <p:nvPr/>
        </p:nvSpPr>
        <p:spPr bwMode="auto">
          <a:xfrm>
            <a:off x="6732588" y="1989138"/>
            <a:ext cx="15986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0070C0"/>
                </a:solidFill>
              </a:rPr>
              <a:t>141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188640"/>
            <a:ext cx="7128792" cy="648071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</a:rPr>
              <a:t>Распределение бюджетных мест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750" y="5805488"/>
            <a:ext cx="8280400" cy="7699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/>
              <a:t>Русский язык, Математика, </a:t>
            </a:r>
            <a:r>
              <a:rPr lang="ru-RU" sz="3600" b="1" dirty="0">
                <a:solidFill>
                  <a:schemeClr val="tx1"/>
                </a:solidFill>
              </a:rPr>
              <a:t>Рисунок </a:t>
            </a:r>
            <a:r>
              <a:rPr lang="ru-RU" sz="4400" b="1" dirty="0">
                <a:solidFill>
                  <a:srgbClr val="C00000"/>
                </a:solidFill>
              </a:rPr>
              <a:t>16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6013" y="371475"/>
            <a:ext cx="76438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цифры приёма в магистратуру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775" y="914400"/>
          <a:ext cx="8929688" cy="5949635"/>
        </p:xfrm>
        <a:graphic>
          <a:graphicData uri="http://schemas.openxmlformats.org/drawingml/2006/table">
            <a:tbl>
              <a:tblPr/>
              <a:tblGrid>
                <a:gridCol w="2478088"/>
                <a:gridCol w="1274762"/>
                <a:gridCol w="1198563"/>
                <a:gridCol w="1352550"/>
                <a:gridCol w="1350962"/>
                <a:gridCol w="1274763"/>
              </a:tblGrid>
              <a:tr h="630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направления подготовки (укрупненной группы направлений подготовки)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направления подготовки (укрупненной группы направлений подготовки)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Контрольные цифры приема по направлениям подготовки и (или) укрупненным группам направлений подготовки для обучения по имеющим государственную аккредитацию образовательным программам магистратуры за счет бюджетных ассигнований федерального бюджета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по очной форме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по очно-заочной форме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по заочной форме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(Химия перспективных веществ и материалов)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(04.04.01)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и вычислительная техника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(Информационные системы и технологии)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(09.04.02)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Электроника, радиотехника и системы связи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(Электроника и наноэлектроника)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(11.04.04)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Машиностроение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(Технологические машины и оборудование)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(15.04.02)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Химические технологии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(Химическая технология;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Энерго- и ресурсосберегающие процессы в химической технологии, нефтехимии и биотехнологии)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(18.04.01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18.04.02)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Промышленная экология и биотехнология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(Продукты питания из растительного сырья)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(19.04.02)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Техносферная безопасность и природообустройство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(Техносферная безопасность)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20.04.01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в технических системах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(Управление в технических системах)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27.04.04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 и управление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(Экономика;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Финансы и кредит;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38.00.00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(38.04.01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38.04.02)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0753" marR="40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32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32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296863"/>
            <a:ext cx="9029700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1331913" y="0"/>
            <a:ext cx="7812087" cy="20748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Количество выпускников 11 классов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 г. Иванова и Ивановской области</a:t>
            </a:r>
            <a:r>
              <a:rPr lang="ru-RU" sz="4600" b="1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7410" name="Picture 3" descr="C:\Users\админ\Documents\Виды ИГХТУ, реклама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16303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1288" name="Group 104"/>
          <p:cNvGraphicFramePr>
            <a:graphicFrameLocks noGrp="1"/>
          </p:cNvGraphicFramePr>
          <p:nvPr>
            <p:ph idx="1"/>
          </p:nvPr>
        </p:nvGraphicFramePr>
        <p:xfrm>
          <a:off x="179388" y="1920875"/>
          <a:ext cx="8569325" cy="4090670"/>
        </p:xfrm>
        <a:graphic>
          <a:graphicData uri="http://schemas.openxmlformats.org/drawingml/2006/table">
            <a:tbl>
              <a:tblPr/>
              <a:tblGrid>
                <a:gridCol w="1223962"/>
                <a:gridCol w="1872506"/>
                <a:gridCol w="1800200"/>
                <a:gridCol w="1584176"/>
                <a:gridCol w="2088481"/>
              </a:tblGrid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Количество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-%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от предыдущего 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КЦП в ИГХТУ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-%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от предыдущего года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4843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-6,5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-6,5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4248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-6,2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- 3,8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3653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-14.0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+3,3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89925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Образовательные организации профессионального образования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1.Ивановское областное художественное училище имени М.И. Малютина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2.Машиностроительный колледж Ивановского государственного энергетического университета имени В.И.Ленина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3.Ивановский энергетический колледж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4.Ивановский фармацевтический колледж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5.Ивановский промышленно-экономический колледж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6.Ивановский педагогический колледж имени Д.А. Фурманова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7.Ивановский автотранспортный колледж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8.Ивановский техникум художественно-промышленного дизайна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u="sng" dirty="0" smtClean="0"/>
              <a:t>9.Ивановский радиотехнический техникум-интерн</a:t>
            </a:r>
            <a:r>
              <a:rPr lang="ru-RU" sz="2400" dirty="0" smtClean="0"/>
              <a:t>ат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sz="2400" dirty="0" smtClean="0"/>
              <a:t>10.Ивановский кооперативный техникум</a:t>
            </a:r>
            <a:endParaRPr lang="ru-RU" sz="2400" b="1" dirty="0" smtClean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sz="1800" dirty="0" smtClean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7380288" y="5805488"/>
            <a:ext cx="409575" cy="40957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388" y="188913"/>
            <a:ext cx="8964612" cy="6921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Контрольные цифры приема в вузы 201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ru-RU" dirty="0">
              <a:solidFill>
                <a:schemeClr val="tx1">
                  <a:tint val="75000"/>
                </a:schemeClr>
              </a:solidFill>
            </a:endParaRPr>
          </a:p>
        </p:txBody>
      </p:sp>
      <p:graphicFrame>
        <p:nvGraphicFramePr>
          <p:cNvPr id="216131" name="Group 67"/>
          <p:cNvGraphicFramePr>
            <a:graphicFrameLocks noGrp="1"/>
          </p:cNvGraphicFramePr>
          <p:nvPr/>
        </p:nvGraphicFramePr>
        <p:xfrm>
          <a:off x="0" y="6237288"/>
          <a:ext cx="8388350" cy="471488"/>
        </p:xfrm>
        <a:graphic>
          <a:graphicData uri="http://schemas.openxmlformats.org/drawingml/2006/table">
            <a:tbl>
              <a:tblPr/>
              <a:tblGrid>
                <a:gridCol w="1187450"/>
                <a:gridCol w="576263"/>
                <a:gridCol w="647700"/>
                <a:gridCol w="720725"/>
                <a:gridCol w="647700"/>
                <a:gridCol w="647700"/>
                <a:gridCol w="649287"/>
                <a:gridCol w="719138"/>
                <a:gridCol w="647700"/>
                <a:gridCol w="576262"/>
                <a:gridCol w="647700"/>
                <a:gridCol w="72072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По  сравнению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с 2014г.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+10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+27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-42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-75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-12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+3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63500" y="1052513"/>
          <a:ext cx="9093200" cy="5118100"/>
        </p:xfrm>
        <a:graphic>
          <a:graphicData uri="http://schemas.openxmlformats.org/presentationml/2006/ole">
            <p:oleObj spid="_x0000_s165890" name="Документ" r:id="rId4" imgW="11023895" imgH="6211622" progId="Word.Document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68344" y="5805264"/>
            <a:ext cx="720080" cy="360040"/>
          </a:xfrm>
          <a:prstGeom prst="rect">
            <a:avLst/>
          </a:prstGeom>
          <a:noFill/>
          <a:ln w="41275"/>
          <a:scene3d>
            <a:camera prst="orthographicFront"/>
            <a:lightRig rig="threePt" dir="t"/>
          </a:scene3d>
          <a:sp3d contourW="12700"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7002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Количество участников, зарегистрированных на ЕГЭ (Ивановская область)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graphicFrame>
        <p:nvGraphicFramePr>
          <p:cNvPr id="222277" name="Group 69"/>
          <p:cNvGraphicFramePr>
            <a:graphicFrameLocks noGrp="1"/>
          </p:cNvGraphicFramePr>
          <p:nvPr/>
        </p:nvGraphicFramePr>
        <p:xfrm>
          <a:off x="179388" y="2043113"/>
          <a:ext cx="8748712" cy="4696146"/>
        </p:xfrm>
        <a:graphic>
          <a:graphicData uri="http://schemas.openxmlformats.org/drawingml/2006/table">
            <a:tbl>
              <a:tblPr/>
              <a:tblGrid>
                <a:gridCol w="2376487"/>
                <a:gridCol w="936625"/>
                <a:gridCol w="863600"/>
                <a:gridCol w="1079500"/>
                <a:gridCol w="1008063"/>
                <a:gridCol w="864641"/>
                <a:gridCol w="1619796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Предмет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МАТЕМАТИКА (профильный уровень)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ОБЩЕСТВОЗНАНИЕ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1456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ХИМИЯ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БИОЛОГИЯ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ИНФОРМАТИКА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ИТОГО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6568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7479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6821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</a:rPr>
                        <a:t>6163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5565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</a:rPr>
              <a:t>Данные Департамента образования Ивановской области по результатам ЕГЭ на 2015г.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88" y="1125538"/>
          <a:ext cx="8424937" cy="5395636"/>
        </p:xfrm>
        <a:graphic>
          <a:graphicData uri="http://schemas.openxmlformats.org/drawingml/2006/table">
            <a:tbl>
              <a:tblPr/>
              <a:tblGrid>
                <a:gridCol w="3247111"/>
                <a:gridCol w="2297629"/>
                <a:gridCol w="2880197"/>
              </a:tblGrid>
              <a:tr h="1367959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Всего участников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Справились с ЕГЭ, (в %)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379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Математика (профильный</a:t>
                      </a:r>
                      <a:r>
                        <a:rPr lang="ru-RU" sz="2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уровень)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3487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2899   (</a:t>
                      </a: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83,1)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917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614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539   </a:t>
                      </a: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(87,8)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126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1456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1340   (</a:t>
                      </a: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92,0)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606"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2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latin typeface="Times New Roman"/>
                          <a:ea typeface="Calibri"/>
                          <a:cs typeface="Times New Roman"/>
                        </a:rPr>
                        <a:t>409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1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latin typeface="Times New Roman"/>
                          <a:ea typeface="Calibri"/>
                          <a:cs typeface="Times New Roman"/>
                        </a:rPr>
                        <a:t>372   (90,95)</a:t>
                      </a:r>
                      <a:endParaRPr lang="ru-RU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111" marR="601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750" y="692150"/>
            <a:ext cx="7848600" cy="6002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C00000"/>
                </a:solidFill>
              </a:rPr>
              <a:t>3653 </a:t>
            </a:r>
            <a:r>
              <a:rPr lang="ru-RU" sz="4800" i="1" dirty="0"/>
              <a:t>выпускника (из них профильную математику сдавали </a:t>
            </a:r>
            <a:r>
              <a:rPr lang="ru-RU" sz="4800" b="1" dirty="0">
                <a:solidFill>
                  <a:srgbClr val="C00000"/>
                </a:solidFill>
              </a:rPr>
              <a:t>3487</a:t>
            </a:r>
            <a:r>
              <a:rPr lang="ru-RU" sz="4800" dirty="0"/>
              <a:t> </a:t>
            </a:r>
            <a:r>
              <a:rPr lang="ru-RU" sz="4800" i="1" dirty="0" smtClean="0"/>
              <a:t>человек, </a:t>
            </a:r>
            <a:r>
              <a:rPr lang="ru-RU" sz="4800" i="1" dirty="0"/>
              <a:t>сдали </a:t>
            </a:r>
            <a:r>
              <a:rPr lang="ru-RU" sz="4800" b="1" dirty="0">
                <a:solidFill>
                  <a:srgbClr val="C00000"/>
                </a:solidFill>
                <a:latin typeface="+mj-lt"/>
                <a:ea typeface="Calibri"/>
                <a:cs typeface="Times New Roman"/>
              </a:rPr>
              <a:t>2899</a:t>
            </a:r>
            <a:r>
              <a:rPr lang="ru-RU" sz="4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800" i="1" dirty="0"/>
              <a:t>)</a:t>
            </a:r>
          </a:p>
          <a:p>
            <a:pPr>
              <a:defRPr/>
            </a:pPr>
            <a:r>
              <a:rPr lang="ru-RU" sz="4800" dirty="0">
                <a:solidFill>
                  <a:srgbClr val="C00000"/>
                </a:solidFill>
              </a:rPr>
              <a:t> </a:t>
            </a:r>
            <a:r>
              <a:rPr lang="ru-RU" sz="4800" i="1" dirty="0"/>
              <a:t>и</a:t>
            </a:r>
          </a:p>
          <a:p>
            <a:pPr>
              <a:defRPr/>
            </a:pPr>
            <a:r>
              <a:rPr lang="ru-RU" sz="4800" dirty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rgbClr val="C00000"/>
                </a:solidFill>
              </a:rPr>
              <a:t>3192</a:t>
            </a:r>
            <a:r>
              <a:rPr lang="ru-RU" sz="4800" dirty="0">
                <a:solidFill>
                  <a:srgbClr val="C00000"/>
                </a:solidFill>
              </a:rPr>
              <a:t> </a:t>
            </a:r>
            <a:r>
              <a:rPr lang="ru-RU" sz="4800" i="1" dirty="0"/>
              <a:t>бюджетных места в вузах г.Иванова и Ивановской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2166</TotalTime>
  <Words>1744</Words>
  <Application>Microsoft Office PowerPoint</Application>
  <PresentationFormat>Экран (4:3)</PresentationFormat>
  <Paragraphs>641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Тема Office</vt:lpstr>
      <vt:lpstr>Документ</vt:lpstr>
      <vt:lpstr>Лист Microsoft Office Excel 97-2003</vt:lpstr>
      <vt:lpstr>Acrobat Document</vt:lpstr>
      <vt:lpstr>Итоги приемной кампании  2015 года    </vt:lpstr>
      <vt:lpstr>1. Итоги приема на 1 курс на программы бакалавриата    </vt:lpstr>
      <vt:lpstr>Подготовительные работы</vt:lpstr>
      <vt:lpstr>Количество выпускников 11 классов  г. Иванова и Ивановской области </vt:lpstr>
      <vt:lpstr>Образовательные организации профессионального образования</vt:lpstr>
      <vt:lpstr>Слайд 6</vt:lpstr>
      <vt:lpstr>Количество участников, зарегистрированных на ЕГЭ (Ивановская область) </vt:lpstr>
      <vt:lpstr>Данные Департамента образования Ивановской области по результатам ЕГЭ на 2015г. </vt:lpstr>
      <vt:lpstr>Слайд 9</vt:lpstr>
      <vt:lpstr>Слайд 10</vt:lpstr>
      <vt:lpstr>Слайд 11</vt:lpstr>
      <vt:lpstr>Слайд 12</vt:lpstr>
      <vt:lpstr>Статистика по заявлениям  на 25 июля</vt:lpstr>
      <vt:lpstr>Слайд 14</vt:lpstr>
      <vt:lpstr>Слайд 15</vt:lpstr>
      <vt:lpstr>Зачисление на коммерческую форму обучения (очная форма) </vt:lpstr>
      <vt:lpstr>Зачисление на заочную форму </vt:lpstr>
      <vt:lpstr>Данные Департамента образования Ивановской области по результатам ЕГЭ на 2015г. </vt:lpstr>
      <vt:lpstr> Ивановский государственный химико-технологический университет </vt:lpstr>
      <vt:lpstr>Слайд 20</vt:lpstr>
      <vt:lpstr>Слайд 21</vt:lpstr>
      <vt:lpstr>Дополнительные стипендии</vt:lpstr>
      <vt:lpstr>2. Итоги приема на 1 курс на программы магистратуры    </vt:lpstr>
      <vt:lpstr>Контрольные цифры приема  по программам магистратуры </vt:lpstr>
      <vt:lpstr>Слайд 25</vt:lpstr>
      <vt:lpstr>Слайд 26</vt:lpstr>
      <vt:lpstr>Выпускники других вузов, зачисленные в заочную магистратуру</vt:lpstr>
      <vt:lpstr>3. Прием 2016    </vt:lpstr>
      <vt:lpstr>Слайд 29</vt:lpstr>
      <vt:lpstr>Слайд 30</vt:lpstr>
      <vt:lpstr>Контрольные цифры приема на 2016 год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ИГХТУ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Детализация новых правил приема  в  ИГХТУ на 2014/15 уч. год</dc:title>
  <dc:creator>ИГХТУ</dc:creator>
  <cp:lastModifiedBy>chimik</cp:lastModifiedBy>
  <cp:revision>143</cp:revision>
  <dcterms:created xsi:type="dcterms:W3CDTF">2014-03-31T05:45:02Z</dcterms:created>
  <dcterms:modified xsi:type="dcterms:W3CDTF">2015-10-14T11:53:26Z</dcterms:modified>
</cp:coreProperties>
</file>