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F02B163904EAFB30592D38465E4A87F4E956CF020E1DD2A5D0123F0827A20FE9B66D5357A315308Ef9K6H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F02B163904EAFB30592D38465E4A87F4E956CF020E1DD2A5D0123F0827A20FE9B66D5357A315308Ef9K1H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F02B163904EAFB30592D38465E4A87F4E956CF020E1DD2A5D0123F0827A20FE9B66D5357A315308Ef9KCH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F02B163904EAFB30592D38465E4A87F4E956CF020E1DD2A5D0123F0827A20FE9B66D5357A315308Ff9K4H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F02B163904EAFB30592D38465E4A87F4E956CF020E1DD2A5D0123F0827A20FE9B66D5357A315308Ff9K0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F02B163904EAFB30592D38465E4A87F4E956CF020E1DD2A5D0123F0827A20FE9B66D5357A315318Bf9K5H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F02B163904EAFB30592D38465E4A87F4E956CF020E1DD2A5D0123F0827A20FE9B66D5357A315318Bf9K0H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F02B163904EAFB30592D38465E4A87F4E956CF020E1DD2A5D0123F0827A20FE9B66D5357A315318Bf9K2H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F02B163904EAFB30592D38465E4A87F4E956CF020E1DD2A5D0123F0827A20FE9B66D5357A3153184f9K5H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F02B163904EAFB30592D38465E4A87F4E956CF020E1DD2A5D0123F0827A20FE9B66D5357A3153184f9K6H" TargetMode="External"/><Relationship Id="rId2" Type="http://schemas.openxmlformats.org/officeDocument/2006/relationships/hyperlink" Target="consultantplus://offline/ref=F02B163904EAFB30592D38465E4A87F4E957CC0E091CD2A5D0123F0827A20FE9B66D5357A3153289f9K1H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89448"/>
            <a:ext cx="9144000" cy="473995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Изменения в Правила приема в ИГХТУ </a:t>
            </a:r>
            <a:b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 2016/17 </a:t>
            </a:r>
            <a:r>
              <a:rPr lang="ru-RU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уч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год.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016" t="24959" r="1666" b="38995"/>
          <a:stretch>
            <a:fillRect/>
          </a:stretch>
        </p:blipFill>
        <p:spPr bwMode="auto">
          <a:xfrm>
            <a:off x="2496074" y="404664"/>
            <a:ext cx="6647926" cy="1556792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  <a:softEdge rad="112500"/>
          </a:effectLst>
        </p:spPr>
      </p:pic>
      <p:pic>
        <p:nvPicPr>
          <p:cNvPr id="1027" name="Picture 3" descr="C:\Users\админ\Documents\Виды ИГХТУ, реклама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944216" cy="1717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Autofit/>
          </a:bodyPr>
          <a:lstStyle/>
          <a:p>
            <a:r>
              <a:rPr lang="ru-RU" sz="2800" dirty="0" smtClean="0"/>
              <a:t>120. Незаполненные места в пределах квот могут быть использованы для зачисления лиц, поступающих без вступительных испытаний на основные места в рамках контрольных цифр по тем же условиям поступления.</a:t>
            </a:r>
          </a:p>
          <a:p>
            <a:pPr>
              <a:buNone/>
            </a:pPr>
            <a:r>
              <a:rPr lang="ru-RU" sz="2800" i="1" dirty="0" smtClean="0"/>
              <a:t>После завершения зачисления лиц, поступающих без вступительных испытаний, лиц, поступающих на места в пределах квот, незаполненные места в пределах квот используются как основные конкурсные места по тем же условиям поступления.</a:t>
            </a:r>
          </a:p>
          <a:p>
            <a:pPr>
              <a:buNone/>
            </a:pPr>
            <a:r>
              <a:rPr lang="ru-RU" sz="2800" dirty="0" smtClean="0"/>
              <a:t>(п. 120 в ред. </a:t>
            </a:r>
            <a:r>
              <a:rPr lang="ru-RU" sz="2800" dirty="0" smtClean="0">
                <a:hlinkClick r:id="rId2"/>
              </a:rPr>
              <a:t>Приказа</a:t>
            </a:r>
            <a:r>
              <a:rPr lang="ru-RU" sz="2800" dirty="0" smtClean="0"/>
              <a:t> </a:t>
            </a:r>
            <a:r>
              <a:rPr lang="ru-RU" sz="2800" dirty="0" err="1" smtClean="0"/>
              <a:t>Минобрнауки</a:t>
            </a:r>
            <a:r>
              <a:rPr lang="ru-RU" sz="2800" dirty="0" smtClean="0"/>
              <a:t> России от 30.11.2015 N 1387)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121. При поступлении на обучение на места в рамках контрольных цифр по программам бакалавриата и программам </a:t>
            </a:r>
            <a:r>
              <a:rPr lang="ru-RU" dirty="0" err="1" smtClean="0"/>
              <a:t>специалитета</a:t>
            </a:r>
            <a:r>
              <a:rPr lang="ru-RU" dirty="0" smtClean="0"/>
              <a:t> по очной и </a:t>
            </a:r>
            <a:r>
              <a:rPr lang="ru-RU" dirty="0" err="1" smtClean="0"/>
              <a:t>очно-заочной</a:t>
            </a:r>
            <a:r>
              <a:rPr lang="ru-RU" dirty="0" smtClean="0"/>
              <a:t> формам обучения в конкретную организацию </a:t>
            </a:r>
            <a:r>
              <a:rPr lang="ru-RU" b="1" i="1" dirty="0" smtClean="0"/>
              <a:t>поступающий может по своему усмотрению подать заявление о согласии на зачисление один или два раза.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i="1" dirty="0" smtClean="0"/>
              <a:t>При </a:t>
            </a:r>
            <a:r>
              <a:rPr lang="ru-RU" i="1" dirty="0" smtClean="0"/>
              <a:t>этом если подача заявления о согласии на зачисление или отзыв поданных документов осуществляется при наличии ранее поданного заявления о согласии на зачисление в данную организацию на указанные места, то поступающий одновременно подает заявление об отказе от зачисления в соответствии с ранее поданным заявлением о согласии на зачисление; заявление об отказе от зачисления является основанием для исключения поступающего из числа зачисленных на обучение.</a:t>
            </a:r>
          </a:p>
          <a:p>
            <a:pPr>
              <a:buNone/>
            </a:pPr>
            <a:r>
              <a:rPr lang="ru-RU" dirty="0" smtClean="0"/>
              <a:t>	(</a:t>
            </a:r>
            <a:r>
              <a:rPr lang="ru-RU" dirty="0" smtClean="0"/>
              <a:t>п. 121 в ред. </a:t>
            </a:r>
            <a:r>
              <a:rPr lang="ru-RU" dirty="0" smtClean="0">
                <a:hlinkClick r:id="rId2"/>
              </a:rPr>
              <a:t>Приказа</a:t>
            </a:r>
            <a:r>
              <a:rPr lang="ru-RU" dirty="0" smtClean="0"/>
              <a:t>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30.11.2015 N 1387)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122. Места, освободившиеся в результате отчисления лиц, зачисленных на обучение на предшествующем этапе (предшествующих этапах) зачисления, добавляются к основным конкурсным местам по тем же условиям поступления.</a:t>
            </a:r>
          </a:p>
          <a:p>
            <a:r>
              <a:rPr lang="ru-RU" dirty="0" smtClean="0"/>
              <a:t>(в ред. </a:t>
            </a:r>
            <a:r>
              <a:rPr lang="ru-RU" dirty="0" smtClean="0">
                <a:hlinkClick r:id="rId2"/>
              </a:rPr>
              <a:t>Приказа</a:t>
            </a:r>
            <a:r>
              <a:rPr lang="ru-RU" dirty="0" smtClean="0"/>
              <a:t>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30.11.2015 N 1387)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Вариант Приказа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124. Зачисление на обучение завершается </a:t>
            </a:r>
            <a:r>
              <a:rPr lang="ru-RU" u="sng" dirty="0" smtClean="0"/>
              <a:t>до дня начала учебного года.</a:t>
            </a:r>
          </a:p>
          <a:p>
            <a:pPr>
              <a:buNone/>
            </a:pPr>
            <a:r>
              <a:rPr lang="ru-RU" dirty="0" smtClean="0"/>
              <a:t>(</a:t>
            </a:r>
            <a:r>
              <a:rPr lang="ru-RU" dirty="0" smtClean="0"/>
              <a:t>в ред. </a:t>
            </a:r>
            <a:r>
              <a:rPr lang="ru-RU" dirty="0" smtClean="0">
                <a:hlinkClick r:id="rId2"/>
              </a:rPr>
              <a:t>Приказа</a:t>
            </a:r>
            <a:r>
              <a:rPr lang="ru-RU" dirty="0" smtClean="0"/>
              <a:t>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30.11.2015 N 1387)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Зачисление </a:t>
            </a:r>
            <a:r>
              <a:rPr lang="ru-RU" dirty="0" smtClean="0"/>
              <a:t>на обучение завершается </a:t>
            </a:r>
            <a:r>
              <a:rPr lang="ru-RU" u="sng" dirty="0" smtClean="0"/>
              <a:t>до начала учебного процесса.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39330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Вариант Правил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приема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XV. Особенности приема в 2016 году на </a:t>
            </a:r>
            <a:r>
              <a:rPr lang="ru-RU" dirty="0" smtClean="0"/>
              <a:t>обучение лиц</a:t>
            </a:r>
            <a:r>
              <a:rPr lang="ru-RU" dirty="0" smtClean="0"/>
              <a:t>, постоянно проживающих в Крыму, особенности </a:t>
            </a:r>
            <a:r>
              <a:rPr lang="ru-RU" dirty="0" smtClean="0"/>
              <a:t>прием на </a:t>
            </a:r>
            <a:r>
              <a:rPr lang="ru-RU" dirty="0" smtClean="0"/>
              <a:t>обучение в организации, осуществляющие </a:t>
            </a:r>
            <a:r>
              <a:rPr lang="ru-RU" dirty="0" smtClean="0"/>
              <a:t>образовательную деятельность </a:t>
            </a:r>
            <a:r>
              <a:rPr lang="ru-RU" dirty="0" smtClean="0"/>
              <a:t>и расположенные на территории </a:t>
            </a:r>
            <a:r>
              <a:rPr lang="ru-RU" dirty="0" smtClean="0"/>
              <a:t>Крыма (введено </a:t>
            </a:r>
            <a:r>
              <a:rPr lang="ru-RU" dirty="0" smtClean="0">
                <a:hlinkClick r:id="rId2"/>
              </a:rPr>
              <a:t>Приказом</a:t>
            </a:r>
            <a:r>
              <a:rPr lang="ru-RU" dirty="0" smtClean="0"/>
              <a:t>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30.11.2015 N 1387)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Нормативная документация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	Приказ </a:t>
            </a:r>
            <a:r>
              <a:rPr lang="ru-RU" dirty="0" smtClean="0"/>
              <a:t>Министерства образования и науки РФ от 14 октября 2015 г</a:t>
            </a:r>
            <a:r>
              <a:rPr lang="ru-RU" b="1" u="sng" dirty="0" smtClean="0"/>
              <a:t>. № 1147 </a:t>
            </a:r>
            <a:r>
              <a:rPr lang="ru-RU" dirty="0" smtClean="0"/>
              <a:t>"Об утверждении Порядка приема на обучение по образовательным программам высшего образования - программам бакалавриата, программам </a:t>
            </a:r>
            <a:r>
              <a:rPr lang="ru-RU" dirty="0" err="1" smtClean="0"/>
              <a:t>специалитета</a:t>
            </a:r>
            <a:r>
              <a:rPr lang="ru-RU" dirty="0" smtClean="0"/>
              <a:t>, </a:t>
            </a:r>
            <a:r>
              <a:rPr lang="ru-RU" dirty="0" err="1" smtClean="0"/>
              <a:t>программам</a:t>
            </a:r>
            <a:r>
              <a:rPr lang="ru-RU" dirty="0" smtClean="0"/>
              <a:t> магистратуры" (зарегистрировано в Минюсте РФ </a:t>
            </a:r>
            <a:r>
              <a:rPr lang="ru-RU" b="1" u="sng" dirty="0" smtClean="0"/>
              <a:t>30 октября 2015 г. </a:t>
            </a:r>
            <a:r>
              <a:rPr lang="ru-RU" dirty="0" smtClean="0"/>
              <a:t>№ 39572).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419" t="22208" r="16432" b="4157"/>
          <a:stretch>
            <a:fillRect/>
          </a:stretch>
        </p:blipFill>
        <p:spPr bwMode="auto">
          <a:xfrm>
            <a:off x="346367" y="476672"/>
            <a:ext cx="860255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476672"/>
            <a:ext cx="4392228" cy="461665"/>
          </a:xfrm>
          <a:prstGeom prst="rect">
            <a:avLst/>
          </a:prstGeom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Локальный нормативный акт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04248" y="1628800"/>
            <a:ext cx="19442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Приказ Министерства образования и науки Российской Федерации от 30 ноября 2015 г. </a:t>
            </a:r>
            <a:r>
              <a:rPr lang="ru-RU" b="1" u="sng" dirty="0" smtClean="0"/>
              <a:t>№ 1387 </a:t>
            </a:r>
            <a:r>
              <a:rPr lang="ru-RU" dirty="0" smtClean="0"/>
              <a:t>«О внесении изменений в Порядок приема на обучение по образовательным программам высшего образования - программам бакалавриата, программам </a:t>
            </a:r>
            <a:r>
              <a:rPr lang="ru-RU" dirty="0" err="1" smtClean="0"/>
              <a:t>специалитета</a:t>
            </a:r>
            <a:r>
              <a:rPr lang="ru-RU" dirty="0" smtClean="0"/>
              <a:t>, </a:t>
            </a:r>
            <a:r>
              <a:rPr lang="ru-RU" dirty="0" err="1" smtClean="0"/>
              <a:t>программам</a:t>
            </a:r>
            <a:r>
              <a:rPr lang="ru-RU" dirty="0" smtClean="0"/>
              <a:t> магистратуры, утвержденный приказом Министерства образования и науки Российской Федерации от 14 октября 2015 г. № 1147» (зарегистрировано в Минюсте России </a:t>
            </a:r>
            <a:endParaRPr lang="ru-RU" dirty="0" smtClean="0"/>
          </a:p>
          <a:p>
            <a:pPr lvl="0"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     </a:t>
            </a:r>
            <a:r>
              <a:rPr lang="ru-RU" b="1" u="sng" dirty="0" smtClean="0"/>
              <a:t>17 </a:t>
            </a:r>
            <a:r>
              <a:rPr lang="ru-RU" b="1" u="sng" dirty="0" smtClean="0"/>
              <a:t>декабря 2015 г.</a:t>
            </a:r>
            <a:r>
              <a:rPr lang="ru-RU" b="1" dirty="0" smtClean="0"/>
              <a:t> </a:t>
            </a:r>
            <a:r>
              <a:rPr lang="ru-RU" dirty="0" smtClean="0"/>
              <a:t>№ 40152).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Нормативная документация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62500" lnSpcReduction="20000"/>
          </a:bodyPr>
          <a:lstStyle/>
          <a:p>
            <a:r>
              <a:rPr lang="ru-RU" sz="4600" dirty="0" smtClean="0"/>
              <a:t>65. В заявлении о приеме поступающий указывает следующие сведения:</a:t>
            </a:r>
          </a:p>
          <a:p>
            <a:pPr>
              <a:buNone/>
            </a:pPr>
            <a:r>
              <a:rPr lang="ru-RU" sz="4600" dirty="0" smtClean="0"/>
              <a:t>1) фамилию, имя, отчество (при наличии);</a:t>
            </a:r>
          </a:p>
          <a:p>
            <a:pPr>
              <a:buNone/>
            </a:pPr>
            <a:r>
              <a:rPr lang="ru-RU" sz="4600" dirty="0" smtClean="0"/>
              <a:t>2) дату рождения;</a:t>
            </a:r>
          </a:p>
          <a:p>
            <a:pPr>
              <a:buNone/>
            </a:pPr>
            <a:r>
              <a:rPr lang="ru-RU" sz="4600" dirty="0" smtClean="0"/>
              <a:t>3) сведения о гражданстве (отсутствии гражданства);</a:t>
            </a:r>
          </a:p>
          <a:p>
            <a:pPr>
              <a:buNone/>
            </a:pPr>
            <a:r>
              <a:rPr lang="ru-RU" sz="4600" dirty="0" smtClean="0"/>
              <a:t>4) реквизиты документа, удостоверяющего личность (в том числе указание, когда и кем выдан документ);</a:t>
            </a:r>
          </a:p>
          <a:p>
            <a:pPr>
              <a:buNone/>
            </a:pPr>
            <a:r>
              <a:rPr lang="ru-RU" sz="4600" dirty="0" smtClean="0"/>
              <a:t>5) </a:t>
            </a:r>
            <a:r>
              <a:rPr lang="ru-RU" sz="4600" i="1" dirty="0" smtClean="0"/>
              <a:t>при поступлении на обучение в соответствии с особенностями, установленными Порядком для приема на обучение лиц, постоянно проживающих в Крыму, - сведения о том, что поступающий относится к числу таких лиц;</a:t>
            </a:r>
          </a:p>
          <a:p>
            <a:pPr>
              <a:buNone/>
            </a:pPr>
            <a:r>
              <a:rPr lang="ru-RU" sz="4600" dirty="0" smtClean="0"/>
              <a:t>(</a:t>
            </a:r>
            <a:r>
              <a:rPr lang="ru-RU" sz="4600" dirty="0" err="1" smtClean="0"/>
              <a:t>пп</a:t>
            </a:r>
            <a:r>
              <a:rPr lang="ru-RU" sz="4600" dirty="0" smtClean="0"/>
              <a:t>. 5 в ред. </a:t>
            </a:r>
            <a:r>
              <a:rPr lang="ru-RU" sz="4600" dirty="0" smtClean="0">
                <a:hlinkClick r:id="rId2"/>
              </a:rPr>
              <a:t>Приказа</a:t>
            </a:r>
            <a:r>
              <a:rPr lang="ru-RU" sz="4600" dirty="0" smtClean="0"/>
              <a:t> </a:t>
            </a:r>
            <a:r>
              <a:rPr lang="ru-RU" sz="4600" dirty="0" err="1" smtClean="0"/>
              <a:t>Минобрнауки</a:t>
            </a:r>
            <a:r>
              <a:rPr lang="ru-RU" sz="4600" dirty="0" smtClean="0"/>
              <a:t> России от 30.11.2015 N 1387)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0648"/>
            <a:ext cx="78488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78. В период проведения приема на места в рамках контрольных цифр по конкретным условиям поступления, указанным в </a:t>
            </a:r>
            <a:r>
              <a:rPr lang="ru-RU" sz="3200" dirty="0" smtClean="0">
                <a:hlinkClick r:id="" action="ppaction://hlinkfile"/>
              </a:rPr>
              <a:t>подпунктах 1</a:t>
            </a:r>
            <a:r>
              <a:rPr lang="ru-RU" sz="3200" dirty="0" smtClean="0"/>
              <a:t> - </a:t>
            </a:r>
            <a:r>
              <a:rPr lang="ru-RU" sz="3200" dirty="0" smtClean="0">
                <a:hlinkClick r:id="" action="ppaction://hlinkfile"/>
              </a:rPr>
              <a:t>3 пункта 11</a:t>
            </a:r>
            <a:r>
              <a:rPr lang="ru-RU" sz="3200" dirty="0" smtClean="0"/>
              <a:t> Порядка, поданные документы выдаются лицу, поступающему на обучение на указанные места по соответствующим условиям поступления (доверенному лицу), </a:t>
            </a:r>
            <a:r>
              <a:rPr lang="ru-RU" sz="3200" u="sng" dirty="0" smtClean="0"/>
              <a:t>при представлении им в организацию лично заявления об отзыве документов</a:t>
            </a:r>
            <a:r>
              <a:rPr lang="ru-RU" sz="3200" dirty="0" smtClean="0"/>
              <a:t>:</a:t>
            </a:r>
          </a:p>
          <a:p>
            <a:r>
              <a:rPr lang="ru-RU" sz="3200" dirty="0" smtClean="0"/>
              <a:t>(в ред. </a:t>
            </a:r>
            <a:r>
              <a:rPr lang="ru-RU" sz="3200" dirty="0" smtClean="0">
                <a:hlinkClick r:id="rId2"/>
              </a:rPr>
              <a:t>Приказа</a:t>
            </a:r>
            <a:r>
              <a:rPr lang="ru-RU" sz="3200" dirty="0" smtClean="0"/>
              <a:t> </a:t>
            </a:r>
            <a:r>
              <a:rPr lang="ru-RU" sz="3200" dirty="0" err="1" smtClean="0"/>
              <a:t>Минобрнауки</a:t>
            </a:r>
            <a:r>
              <a:rPr lang="ru-RU" sz="3200" dirty="0" smtClean="0"/>
              <a:t> России от 30.11.2015 N 1387)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800" dirty="0" smtClean="0"/>
              <a:t>79. В случае отзыва документов (за исключением случая, указанного в </a:t>
            </a:r>
            <a:r>
              <a:rPr lang="ru-RU" sz="3800" dirty="0" smtClean="0">
                <a:hlinkClick r:id="" action="ppaction://hlinkfile"/>
              </a:rPr>
              <a:t>пункте 78</a:t>
            </a:r>
            <a:r>
              <a:rPr lang="ru-RU" sz="3800" dirty="0" smtClean="0"/>
              <a:t> Порядка) либо </a:t>
            </a:r>
            <a:r>
              <a:rPr lang="ru-RU" sz="3800" dirty="0" err="1" smtClean="0"/>
              <a:t>непоступления</a:t>
            </a:r>
            <a:r>
              <a:rPr lang="ru-RU" sz="3800" dirty="0" smtClean="0"/>
              <a:t> на обучение оригиналы документов, представленные поступающим, возвращаются </a:t>
            </a:r>
            <a:r>
              <a:rPr lang="ru-RU" sz="3800" u="sng" dirty="0" smtClean="0"/>
              <a:t>не позднее 20 рабочих дней</a:t>
            </a:r>
            <a:r>
              <a:rPr lang="ru-RU" sz="3800" dirty="0" smtClean="0"/>
              <a:t> после отзыва поданных документов или после завершения процедур зачисления по соответствующим условиям поступления в соответствии со способом возврата, указанным в заявлении об отзыве поданных документов или в заявлении о приеме.</a:t>
            </a:r>
          </a:p>
          <a:p>
            <a:pPr>
              <a:buNone/>
            </a:pPr>
            <a:r>
              <a:rPr lang="ru-RU" sz="3800" dirty="0" smtClean="0"/>
              <a:t>	(</a:t>
            </a:r>
            <a:r>
              <a:rPr lang="ru-RU" sz="3800" dirty="0" smtClean="0"/>
              <a:t>п. 79 в ред. </a:t>
            </a:r>
            <a:r>
              <a:rPr lang="ru-RU" sz="3800" dirty="0" smtClean="0">
                <a:hlinkClick r:id="rId2"/>
              </a:rPr>
              <a:t>Приказа</a:t>
            </a:r>
            <a:r>
              <a:rPr lang="ru-RU" sz="3800" dirty="0" smtClean="0"/>
              <a:t> </a:t>
            </a:r>
            <a:r>
              <a:rPr lang="ru-RU" sz="3800" dirty="0" err="1" smtClean="0"/>
              <a:t>Минобрнауки</a:t>
            </a:r>
            <a:r>
              <a:rPr lang="ru-RU" sz="3800" dirty="0" smtClean="0"/>
              <a:t> России от 30.11.2015 N 1387)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115. На каждом этапе зачисления организация устанавливает </a:t>
            </a:r>
            <a:r>
              <a:rPr lang="ru-RU" u="sng" dirty="0" smtClean="0"/>
              <a:t>день завершения приема заявлений о согласии на зачисление </a:t>
            </a:r>
            <a:r>
              <a:rPr lang="ru-RU" dirty="0" smtClean="0"/>
              <a:t>(при зачислении на места в рамках контрольных цифр по программам бакалавриата и программам </a:t>
            </a:r>
            <a:r>
              <a:rPr lang="ru-RU" dirty="0" err="1" smtClean="0"/>
              <a:t>специалитета</a:t>
            </a:r>
            <a:r>
              <a:rPr lang="ru-RU" dirty="0" smtClean="0"/>
              <a:t> по очной и </a:t>
            </a:r>
            <a:r>
              <a:rPr lang="ru-RU" dirty="0" err="1" smtClean="0"/>
              <a:t>очно-заочной</a:t>
            </a:r>
            <a:r>
              <a:rPr lang="ru-RU" dirty="0" smtClean="0"/>
              <a:t> формам обучения - в соответствии с </a:t>
            </a:r>
            <a:r>
              <a:rPr lang="ru-RU" dirty="0" smtClean="0">
                <a:hlinkClick r:id="" action="ppaction://hlinkfile"/>
              </a:rPr>
              <a:t>пунктами 118</a:t>
            </a:r>
            <a:r>
              <a:rPr lang="ru-RU" dirty="0" smtClean="0"/>
              <a:t> - </a:t>
            </a:r>
            <a:r>
              <a:rPr lang="ru-RU" dirty="0" smtClean="0">
                <a:hlinkClick r:id="" action="ppaction://hlinkfile"/>
              </a:rPr>
              <a:t>118.3</a:t>
            </a:r>
            <a:r>
              <a:rPr lang="ru-RU" dirty="0" smtClean="0"/>
              <a:t> Порядка).</a:t>
            </a:r>
          </a:p>
          <a:p>
            <a:r>
              <a:rPr lang="ru-RU" dirty="0" smtClean="0"/>
              <a:t>(в ред. </a:t>
            </a:r>
            <a:r>
              <a:rPr lang="ru-RU" dirty="0" smtClean="0">
                <a:hlinkClick r:id="rId2"/>
              </a:rPr>
              <a:t>Приказа</a:t>
            </a:r>
            <a:r>
              <a:rPr lang="ru-RU" dirty="0" smtClean="0"/>
              <a:t>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30.11.2015 N 1387)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68863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116. Для зачисления поступающий подает заявление о согласии на зачисление, к которому при поступлении на места в рамках контрольных цифр прилагается оригинал документа установленного образца, при поступлении на места по договорам об оказании платных образовательных услуг - оригинал документа установленного образца либо его копия, заверенная в установленном </a:t>
            </a:r>
            <a:r>
              <a:rPr lang="ru-RU" dirty="0" smtClean="0">
                <a:hlinkClick r:id="rId2"/>
              </a:rPr>
              <a:t>порядке</a:t>
            </a:r>
            <a:r>
              <a:rPr lang="ru-RU" dirty="0" smtClean="0"/>
              <a:t>, либо его копия с предъявлением оригинала для заверения копии приемной комиссией (далее - заявление о согласии на зачисление). Приложение оригинала документа установленного образца не требуется, если он был представлен в организацию ранее (при подаче заявления о приеме или предшествующего заявления о согласии на зачисление).</a:t>
            </a:r>
          </a:p>
          <a:p>
            <a:pPr>
              <a:buNone/>
            </a:pPr>
            <a:r>
              <a:rPr lang="ru-RU" i="1" dirty="0" smtClean="0"/>
              <a:t>       В </a:t>
            </a:r>
            <a:r>
              <a:rPr lang="ru-RU" i="1" dirty="0" smtClean="0"/>
              <a:t>заявлении о согласии на зачисление указываются условия поступления и основание приема (при наличии) по одному конкретному конкурсу, в соответствии с результатами которого поступающий хочет быть зачисленным. Поступающий может по своему усмотрению подать указанное заявление в конкретную организацию один или несколько раз (с учетом положений, установленных Порядком).</a:t>
            </a:r>
          </a:p>
          <a:p>
            <a:r>
              <a:rPr lang="ru-RU" dirty="0" smtClean="0"/>
              <a:t>(в ред. </a:t>
            </a:r>
            <a:r>
              <a:rPr lang="ru-RU" dirty="0" smtClean="0">
                <a:hlinkClick r:id="rId3"/>
              </a:rPr>
              <a:t>Приказа</a:t>
            </a:r>
            <a:r>
              <a:rPr lang="ru-RU" dirty="0" smtClean="0"/>
              <a:t>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30.11.2015 N 1387)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801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Изменения в Правила приема в ИГХТУ  на 2016/17 уч. год. </vt:lpstr>
      <vt:lpstr>Нормативная документация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Вариант Приказа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Изменения в Правила приема в ИГХТУ  на 2016/17 уч. год. </dc:title>
  <dc:creator>админ</dc:creator>
  <cp:lastModifiedBy>ИГХТУ</cp:lastModifiedBy>
  <cp:revision>3</cp:revision>
  <dcterms:created xsi:type="dcterms:W3CDTF">2016-01-24T12:02:27Z</dcterms:created>
  <dcterms:modified xsi:type="dcterms:W3CDTF">2016-01-24T14:48:13Z</dcterms:modified>
</cp:coreProperties>
</file>