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16.04.2014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rcom.ru/parents/parents/14.html" TargetMode="External"/><Relationship Id="rId2" Type="http://schemas.openxmlformats.org/officeDocument/2006/relationships/hyperlink" Target="http://www.koob.ru/kon/v_poiskah_seba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ПРОТИВОДЕЙСТВИЕ ГРУППОВОМУ ДАВЛЕНИЮ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Семинар кураторов 16.04.2014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4400" dirty="0" smtClean="0"/>
              <a:t>Групповое давление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Совпадения взглядов, интересов и увлечений не </a:t>
            </a:r>
            <a:r>
              <a:rPr lang="ru-RU" dirty="0" smtClean="0"/>
              <a:t>могут быть полными – каждый из нас – индивидуальность и чем-то отличается от остальных. И вот именно это может отразиться на отношениях в группе: порой группа требует от человека отказаться от своего мнения. Часто это происходит незаметно от нас. Простой пример – одежда. Двое из твоих приятелей ходят в умопомрачительных куртках. И ты покупаешь точно такую же, невзирая на то, что она тебе совсем не к лицу.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Виды группового давления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i="1" dirty="0" smtClean="0"/>
              <a:t>1) </a:t>
            </a:r>
            <a:r>
              <a:rPr lang="ru-RU" sz="4800" i="1" dirty="0" smtClean="0"/>
              <a:t>Лесть, похвала;</a:t>
            </a:r>
            <a:br>
              <a:rPr lang="ru-RU" sz="4800" i="1" dirty="0" smtClean="0"/>
            </a:br>
            <a:r>
              <a:rPr lang="ru-RU" sz="4800" i="1" dirty="0" smtClean="0"/>
              <a:t>2) </a:t>
            </a:r>
            <a:r>
              <a:rPr lang="ru-RU" sz="4800" i="1" dirty="0" smtClean="0"/>
              <a:t>Шантаж, подкуп;</a:t>
            </a:r>
            <a:br>
              <a:rPr lang="ru-RU" sz="4800" i="1" dirty="0" smtClean="0"/>
            </a:br>
            <a:r>
              <a:rPr lang="ru-RU" sz="4800" i="1" dirty="0" smtClean="0"/>
              <a:t>3) </a:t>
            </a:r>
            <a:r>
              <a:rPr lang="ru-RU" sz="4800" i="1" dirty="0" smtClean="0"/>
              <a:t>Уговоры, обман;</a:t>
            </a:r>
            <a:br>
              <a:rPr lang="ru-RU" sz="4800" i="1" dirty="0" smtClean="0"/>
            </a:br>
            <a:r>
              <a:rPr lang="ru-RU" sz="4800" i="1" dirty="0" smtClean="0"/>
              <a:t>4) </a:t>
            </a:r>
            <a:r>
              <a:rPr lang="ru-RU" sz="4800" i="1" dirty="0" smtClean="0"/>
              <a:t>Угроза, запугивание; </a:t>
            </a:r>
            <a:endParaRPr lang="ru-RU" sz="4800" dirty="0" smtClean="0"/>
          </a:p>
          <a:p>
            <a:endParaRPr lang="ru-RU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/>
              <a:t>Как важно уметь сказать   «НЕТ»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Очень </a:t>
            </a:r>
            <a:r>
              <a:rPr lang="ru-RU" sz="3200" dirty="0" smtClean="0"/>
              <a:t>часто возникают такие ситуации, в которых единственный возможный вариант поведения при групповом давлении – </a:t>
            </a:r>
            <a:r>
              <a:rPr lang="ru-RU" sz="3200" u="sng" dirty="0" smtClean="0"/>
              <a:t>отказ</a:t>
            </a:r>
            <a:r>
              <a:rPr lang="ru-RU" sz="3200" dirty="0" smtClean="0"/>
              <a:t>! Это ситуации, в которых, отвечая «Да», </a:t>
            </a:r>
            <a:r>
              <a:rPr lang="ru-RU" sz="3200" dirty="0" smtClean="0"/>
              <a:t>Вы можете </a:t>
            </a:r>
            <a:r>
              <a:rPr lang="ru-RU" sz="3200" dirty="0" smtClean="0"/>
              <a:t>причинить вред себе или кому-то из окружающих.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</a:t>
            </a:r>
            <a:r>
              <a:rPr lang="ru-RU" sz="6000" dirty="0" smtClean="0"/>
              <a:t>Виды отказа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1)</a:t>
            </a:r>
            <a:r>
              <a:rPr lang="ru-RU" u="sng" dirty="0" smtClean="0"/>
              <a:t> </a:t>
            </a:r>
            <a:r>
              <a:rPr lang="ru-RU" u="sng" dirty="0" smtClean="0"/>
              <a:t>Отказ – соглашение</a:t>
            </a:r>
            <a:r>
              <a:rPr lang="ru-RU" dirty="0" smtClean="0"/>
              <a:t>: человек в принципе согласен с предложением, но по каким-то причинам не решается дать согласие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2) </a:t>
            </a:r>
            <a:r>
              <a:rPr lang="ru-RU" u="sng" dirty="0" smtClean="0"/>
              <a:t>Отказ – обещание.</a:t>
            </a:r>
            <a:r>
              <a:rPr lang="ru-RU" dirty="0" smtClean="0"/>
              <a:t> Человек в принципе согласен с предложением, но в данный момент он не может его принять</a:t>
            </a:r>
            <a:r>
              <a:rPr lang="ru-RU" dirty="0" smtClean="0"/>
              <a:t>.</a:t>
            </a:r>
          </a:p>
          <a:p>
            <a:r>
              <a:rPr lang="ru-RU" dirty="0" smtClean="0"/>
              <a:t>3)</a:t>
            </a:r>
            <a:r>
              <a:rPr lang="ru-RU" u="sng" dirty="0" smtClean="0"/>
              <a:t> Отказ </a:t>
            </a:r>
            <a:r>
              <a:rPr lang="ru-RU" u="sng" dirty="0" smtClean="0"/>
              <a:t>– альтернатива</a:t>
            </a:r>
            <a:r>
              <a:rPr lang="ru-RU" dirty="0" smtClean="0"/>
              <a:t>. Отказ направлен на альтернативное предложение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4) </a:t>
            </a:r>
            <a:r>
              <a:rPr lang="ru-RU" u="sng" dirty="0" smtClean="0"/>
              <a:t>Отказ – отрицание</a:t>
            </a:r>
            <a:r>
              <a:rPr lang="ru-RU" dirty="0" smtClean="0"/>
              <a:t>. Человек даёт понять, что не согласится ни при каких обстоятельствах на предложение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5)</a:t>
            </a:r>
            <a:r>
              <a:rPr lang="ru-RU" u="sng" dirty="0" smtClean="0"/>
              <a:t> Отказ – конфликт</a:t>
            </a:r>
            <a:r>
              <a:rPr lang="ru-RU" dirty="0" smtClean="0"/>
              <a:t>. Крайний вариант отказа – отрицание. Агрессивен по форме. Может содержать оскорбления или угрозы.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Дополнительная 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Кон И.С. В поисках себя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www.koob.ru/kon/v_poiskah_seba</a:t>
            </a:r>
            <a:endParaRPr lang="ru-RU" dirty="0" smtClean="0"/>
          </a:p>
          <a:p>
            <a:r>
              <a:rPr lang="ru-RU" dirty="0" smtClean="0"/>
              <a:t>Финько И</a:t>
            </a:r>
            <a:r>
              <a:rPr lang="ru-RU" dirty="0" smtClean="0"/>
              <a:t>.</a:t>
            </a:r>
            <a:r>
              <a:rPr lang="ru-RU" dirty="0" smtClean="0"/>
              <a:t>, Кривцова </a:t>
            </a:r>
            <a:r>
              <a:rPr lang="ru-RU" dirty="0" smtClean="0"/>
              <a:t>С</a:t>
            </a:r>
            <a:r>
              <a:rPr lang="ru-RU" dirty="0" smtClean="0"/>
              <a:t>. </a:t>
            </a:r>
            <a:r>
              <a:rPr lang="ru-RU" dirty="0" smtClean="0"/>
              <a:t>"Как сказать "нет" и не потерять друзей: манипулирование глазами школьного </a:t>
            </a:r>
            <a:r>
              <a:rPr lang="ru-RU" dirty="0" smtClean="0"/>
              <a:t>психолога.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www.narcom.ru/parents/parents/14.html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       </a:t>
            </a:r>
            <a:r>
              <a:rPr lang="ru-RU" sz="8000" dirty="0" smtClean="0"/>
              <a:t>УДАЧИ ВАМ!</a:t>
            </a:r>
            <a:endParaRPr lang="ru-RU" sz="8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289</Words>
  <Application>Microsoft Office PowerPoint</Application>
  <PresentationFormat>Экран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ПРОТИВОДЕЙСТВИЕ ГРУППОВОМУ ДАВЛЕНИЮ</vt:lpstr>
      <vt:lpstr>       Групповое давление</vt:lpstr>
      <vt:lpstr> Виды группового давления</vt:lpstr>
      <vt:lpstr>Как важно уметь сказать   «НЕТ»</vt:lpstr>
      <vt:lpstr>       Виды отказа</vt:lpstr>
      <vt:lpstr>Дополнительная литература</vt:lpstr>
      <vt:lpstr>        УДАЧИ ВАМ!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ПРОТИВОДЕЙСТВИЕ ГРУППОВОМУ ДАВЛЕНИЮ</dc:title>
  <cp:lastModifiedBy>lazareva</cp:lastModifiedBy>
  <cp:revision>7</cp:revision>
  <dcterms:modified xsi:type="dcterms:W3CDTF">2014-04-16T10:26:08Z</dcterms:modified>
</cp:coreProperties>
</file>