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</p:sldMasterIdLst>
  <p:notesMasterIdLst>
    <p:notesMasterId r:id="rId9"/>
  </p:notesMasterIdLst>
  <p:sldIdLst>
    <p:sldId id="261" r:id="rId3"/>
    <p:sldId id="257" r:id="rId4"/>
    <p:sldId id="267" r:id="rId5"/>
    <p:sldId id="268" r:id="rId6"/>
    <p:sldId id="269" r:id="rId7"/>
    <p:sldId id="265" r:id="rId8"/>
  </p:sldIdLst>
  <p:sldSz cx="9144000" cy="6858000" type="screen4x3"/>
  <p:notesSz cx="6794500" cy="9931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000" b="1" kern="1200">
        <a:solidFill>
          <a:srgbClr val="A2A3A5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rgbClr val="A2A3A5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rgbClr val="A2A3A5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rgbClr val="A2A3A5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rgbClr val="A2A3A5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rgbClr val="A2A3A5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rgbClr val="A2A3A5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rgbClr val="A2A3A5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rgbClr val="A2A3A5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937"/>
    <a:srgbClr val="747576"/>
    <a:srgbClr val="A2A3A5"/>
    <a:srgbClr val="E7E7E8"/>
    <a:srgbClr val="D0D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941" autoAdjust="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EFBD743-AA10-4A45-AEA3-28F1003C8F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891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EGG_oClaim_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6488" y="307975"/>
            <a:ext cx="13239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EGG_LU2_en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775" y="509588"/>
            <a:ext cx="1244600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2122488"/>
            <a:ext cx="7234237" cy="1439862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6225" y="4102100"/>
            <a:ext cx="7234238" cy="3714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300" b="1"/>
            </a:lvl1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FA289-9A4C-4CE7-BB4D-B4B6860E3F7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24A87-D254-4E03-97F0-6475A49A021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0025" y="1258888"/>
            <a:ext cx="1978025" cy="5121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258888"/>
            <a:ext cx="5786437" cy="5121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AB59D-4B93-41F6-89E8-727E1FB8A55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0" cy="1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" y="0"/>
            <a:ext cx="0" cy="1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1AB66-C487-490E-B61C-5D5F5B349D3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5075" y="0"/>
            <a:ext cx="2105025" cy="3563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62675" cy="3563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1A332-C85F-41E9-9FD2-BE8C4670813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2428875"/>
            <a:ext cx="3881437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428875"/>
            <a:ext cx="3883025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BCEF1-EFB8-4593-A593-D4351DDAEFD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AF239-1433-4F68-A244-6ED19C3869D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F744C-20D0-465A-8063-0C35E7395F3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7B39C-5284-4CF2-B638-0EE6300553A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7E8D-F031-4D5C-A646-011A3C86ED7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774F9-2CF9-4C9F-859B-EDEEA2726A5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8775" y="989013"/>
            <a:ext cx="8456613" cy="971550"/>
          </a:xfrm>
          <a:prstGeom prst="rect">
            <a:avLst/>
          </a:prstGeom>
          <a:solidFill>
            <a:srgbClr val="E7E7E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258888"/>
            <a:ext cx="79168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2428875"/>
            <a:ext cx="7916862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pic>
        <p:nvPicPr>
          <p:cNvPr id="1029" name="Picture 9" descr="EGG_oClaim_4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56488" y="307975"/>
            <a:ext cx="13239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16863" y="6513513"/>
            <a:ext cx="863600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DB97ADC9-2353-4879-9742-8B0C519A133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524625"/>
            <a:ext cx="75041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50000"/>
              </a:spcBef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1026" name="Base" hidden="1"/>
          <p:cNvSpPr>
            <a:spLocks noChangeArrowheads="1"/>
          </p:cNvSpPr>
          <p:nvPr/>
        </p:nvSpPr>
        <p:spPr bwMode="auto">
          <a:xfrm>
            <a:off x="1524000" y="1397000"/>
            <a:ext cx="6096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5" descr="EGG_LU2_en"/>
          <p:cNvPicPr preferRelativeResize="0"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58775" y="509588"/>
            <a:ext cx="1244600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10" r:id="rId2"/>
    <p:sldLayoutId id="2147484111" r:id="rId3"/>
    <p:sldLayoutId id="2147484112" r:id="rId4"/>
    <p:sldLayoutId id="2147484113" r:id="rId5"/>
    <p:sldLayoutId id="2147484114" r:id="rId6"/>
    <p:sldLayoutId id="2147484115" r:id="rId7"/>
    <p:sldLayoutId id="2147484116" r:id="rId8"/>
    <p:sldLayoutId id="2147484117" r:id="rId9"/>
    <p:sldLayoutId id="2147484118" r:id="rId10"/>
    <p:sldLayoutId id="214748411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E31937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2000">
          <a:solidFill>
            <a:srgbClr val="74757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500">
          <a:solidFill>
            <a:srgbClr val="747576"/>
          </a:solidFill>
          <a:latin typeface="+mn-lt"/>
        </a:defRPr>
      </a:lvl2pPr>
      <a:lvl3pPr marL="1143000" indent="-2286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500">
          <a:solidFill>
            <a:srgbClr val="747576"/>
          </a:solidFill>
          <a:latin typeface="+mn-lt"/>
        </a:defRPr>
      </a:lvl3pPr>
      <a:lvl4pPr marL="1600200" indent="-2286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500">
          <a:solidFill>
            <a:srgbClr val="747576"/>
          </a:solidFill>
          <a:latin typeface="+mn-lt"/>
        </a:defRPr>
      </a:lvl4pPr>
      <a:lvl5pPr marL="2057400" indent="-2286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500">
          <a:solidFill>
            <a:srgbClr val="747576"/>
          </a:solidFill>
          <a:latin typeface="+mn-lt"/>
        </a:defRPr>
      </a:lvl5pPr>
      <a:lvl6pPr marL="2514600" indent="-228600" algn="l" rtl="0" fontAlgn="base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500">
          <a:solidFill>
            <a:srgbClr val="747576"/>
          </a:solidFill>
          <a:latin typeface="+mn-lt"/>
        </a:defRPr>
      </a:lvl6pPr>
      <a:lvl7pPr marL="2971800" indent="-228600" algn="l" rtl="0" fontAlgn="base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500">
          <a:solidFill>
            <a:srgbClr val="747576"/>
          </a:solidFill>
          <a:latin typeface="+mn-lt"/>
        </a:defRPr>
      </a:lvl7pPr>
      <a:lvl8pPr marL="3429000" indent="-228600" algn="l" rtl="0" fontAlgn="base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500">
          <a:solidFill>
            <a:srgbClr val="747576"/>
          </a:solidFill>
          <a:latin typeface="+mn-lt"/>
        </a:defRPr>
      </a:lvl8pPr>
      <a:lvl9pPr marL="3886200" indent="-228600" algn="l" rtl="0" fontAlgn="base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500">
          <a:solidFill>
            <a:srgbClr val="74757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2482850"/>
            <a:ext cx="77009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</a:t>
            </a:r>
            <a:br>
              <a:rPr lang="de-DE" smtClean="0"/>
            </a:br>
            <a:r>
              <a:rPr lang="de-DE" smtClean="0"/>
              <a:t>Klicken bearbeiten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524625"/>
            <a:ext cx="75041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50000"/>
              </a:spcBef>
              <a:defRPr/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0" r:id="rId1"/>
    <p:sldLayoutId id="2147484121" r:id="rId2"/>
    <p:sldLayoutId id="2147484122" r:id="rId3"/>
    <p:sldLayoutId id="2147484123" r:id="rId4"/>
    <p:sldLayoutId id="2147484124" r:id="rId5"/>
    <p:sldLayoutId id="2147484125" r:id="rId6"/>
    <p:sldLayoutId id="2147484126" r:id="rId7"/>
    <p:sldLayoutId id="2147484127" r:id="rId8"/>
    <p:sldLayoutId id="2147484128" r:id="rId9"/>
    <p:sldLayoutId id="2147484129" r:id="rId10"/>
    <p:sldLayoutId id="214748413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E31937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1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defRPr sz="1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defRPr sz="1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defRPr sz="1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00">
          <a:solidFill>
            <a:schemeClr val="bg1"/>
          </a:solidFill>
          <a:latin typeface="+mn-lt"/>
        </a:defRPr>
      </a:lvl5pPr>
      <a:lvl6pPr marL="2514600" indent="-228600" algn="l" rtl="0" fontAlgn="base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00">
          <a:solidFill>
            <a:schemeClr val="bg1"/>
          </a:solidFill>
          <a:latin typeface="+mn-lt"/>
        </a:defRPr>
      </a:lvl6pPr>
      <a:lvl7pPr marL="2971800" indent="-228600" algn="l" rtl="0" fontAlgn="base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00">
          <a:solidFill>
            <a:schemeClr val="bg1"/>
          </a:solidFill>
          <a:latin typeface="+mn-lt"/>
        </a:defRPr>
      </a:lvl7pPr>
      <a:lvl8pPr marL="3429000" indent="-228600" algn="l" rtl="0" fontAlgn="base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00">
          <a:solidFill>
            <a:schemeClr val="bg1"/>
          </a:solidFill>
          <a:latin typeface="+mn-lt"/>
        </a:defRPr>
      </a:lvl8pPr>
      <a:lvl9pPr marL="3886200" indent="-228600" algn="l" rtl="0" fontAlgn="base">
        <a:lnSpc>
          <a:spcPct val="125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e.umane@EGGER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6DB3FB6-7742-4447-A4E3-9E36364E9BB8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/>
              <a:t/>
            </a:r>
            <a:br>
              <a:rPr lang="en-US" sz="3400" dirty="0"/>
            </a:br>
            <a:r>
              <a:rPr lang="ru-RU" sz="3400" dirty="0" smtClean="0"/>
              <a:t>Программа стажировок </a:t>
            </a:r>
            <a:r>
              <a:rPr lang="en-US" sz="3400" dirty="0" smtClean="0"/>
              <a:t>2015 – </a:t>
            </a:r>
            <a:r>
              <a:rPr lang="ru-RU" sz="3400" dirty="0" smtClean="0"/>
              <a:t>завод </a:t>
            </a:r>
            <a:r>
              <a:rPr lang="en-US" sz="3400" dirty="0" smtClean="0"/>
              <a:t>EGGER</a:t>
            </a:r>
            <a:r>
              <a:rPr lang="ru-RU" sz="3400" dirty="0" smtClean="0"/>
              <a:t> Шуя</a:t>
            </a:r>
            <a:r>
              <a:rPr lang="en-US" sz="3400" dirty="0" smtClean="0"/>
              <a:t> </a:t>
            </a:r>
            <a:br>
              <a:rPr lang="en-US" sz="3400" dirty="0" smtClean="0"/>
            </a:br>
            <a:endParaRPr lang="en-US" sz="3400" dirty="0" smtClean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01 </a:t>
            </a:r>
            <a:r>
              <a:rPr lang="ru-RU" dirty="0" smtClean="0"/>
              <a:t>июля</a:t>
            </a:r>
            <a:r>
              <a:rPr lang="en-US" dirty="0" smtClean="0"/>
              <a:t> 2015 </a:t>
            </a:r>
            <a:r>
              <a:rPr lang="ru-RU" dirty="0" smtClean="0"/>
              <a:t>г. </a:t>
            </a:r>
            <a:r>
              <a:rPr lang="en-US" dirty="0" smtClean="0"/>
              <a:t>-  28 </a:t>
            </a:r>
            <a:r>
              <a:rPr lang="ru-RU" dirty="0" smtClean="0"/>
              <a:t>августа</a:t>
            </a:r>
            <a:r>
              <a:rPr lang="en-US" dirty="0" smtClean="0"/>
              <a:t> 2015</a:t>
            </a:r>
            <a:r>
              <a:rPr lang="ru-RU" dirty="0" smtClean="0"/>
              <a:t> г.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CCD274-DC80-466C-BF87-69DA84959CED}" type="slidenum">
              <a:rPr lang="de-DE" smtClean="0"/>
              <a:pPr/>
              <a:t>2</a:t>
            </a:fld>
            <a:endParaRPr lang="de-DE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Основная информация и условия</a:t>
            </a:r>
            <a:endParaRPr lang="en-GB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133600"/>
            <a:ext cx="8286750" cy="4510088"/>
          </a:xfrm>
        </p:spPr>
        <p:txBody>
          <a:bodyPr/>
          <a:lstStyle/>
          <a:p>
            <a:pPr marL="381000" indent="-381000" eaLnBrk="1" hangingPunct="1"/>
            <a:endParaRPr lang="en-US" dirty="0" smtClean="0"/>
          </a:p>
          <a:p>
            <a:pPr marL="381000" indent="-381000" algn="just" eaLnBrk="1" hangingPunct="1"/>
            <a:r>
              <a:rPr lang="ru-RU" dirty="0" smtClean="0"/>
              <a:t>На время прохождения стажировки, отобранные кандидаты будут приняты на работу по срочному трудовому договору на 2 месяца (июль – август 2015 гг.) с ежемесячной выплатой заработной платы. На это время за студентами также сохраняется их место учебы.</a:t>
            </a:r>
            <a:endParaRPr lang="en-US" sz="1000" dirty="0" smtClean="0"/>
          </a:p>
          <a:p>
            <a:pPr marL="381000" indent="-381000" algn="just" eaLnBrk="1" hangingPunct="1"/>
            <a:endParaRPr lang="en-US" sz="1000" dirty="0" smtClean="0"/>
          </a:p>
          <a:p>
            <a:pPr marL="381000" indent="-381000" algn="just" eaLnBrk="1" hangingPunct="1"/>
            <a:r>
              <a:rPr lang="en-GB" dirty="0" smtClean="0"/>
              <a:t>EGGER </a:t>
            </a:r>
            <a:r>
              <a:rPr lang="ru-RU" dirty="0" smtClean="0"/>
              <a:t>предлагает комплексную программу вводного обучения</a:t>
            </a:r>
            <a:r>
              <a:rPr lang="en-GB" dirty="0" smtClean="0"/>
              <a:t>;</a:t>
            </a:r>
            <a:endParaRPr lang="en-US" dirty="0" smtClean="0"/>
          </a:p>
          <a:p>
            <a:pPr marL="381000" indent="-381000" algn="just" eaLnBrk="1" hangingPunct="1">
              <a:buNone/>
            </a:pPr>
            <a:endParaRPr lang="en-US" sz="1000" dirty="0" smtClean="0"/>
          </a:p>
          <a:p>
            <a:pPr marL="0" indent="0" algn="just" eaLnBrk="1" hangingPunct="1">
              <a:buNone/>
            </a:pPr>
            <a:endParaRPr lang="en-US" sz="1000" dirty="0" smtClean="0"/>
          </a:p>
          <a:p>
            <a:pPr marL="381000" indent="-381000" algn="just" eaLnBrk="1" hangingPunct="1"/>
            <a:r>
              <a:rPr lang="en-GB" dirty="0" smtClean="0"/>
              <a:t>EGGER </a:t>
            </a:r>
            <a:r>
              <a:rPr lang="ru-RU" dirty="0" smtClean="0"/>
              <a:t>предлагает хорошие</a:t>
            </a:r>
            <a:r>
              <a:rPr lang="en-US" dirty="0" smtClean="0"/>
              <a:t> </a:t>
            </a:r>
            <a:r>
              <a:rPr lang="ru-RU" dirty="0"/>
              <a:t>к</a:t>
            </a:r>
            <a:r>
              <a:rPr lang="ru-RU" dirty="0" smtClean="0"/>
              <a:t>омфортные условия труда, современное оборудование и работу в дружном коллективе высококвалифицированных специалистов</a:t>
            </a:r>
            <a:r>
              <a:rPr lang="en-US" dirty="0" smtClean="0"/>
              <a:t>; </a:t>
            </a:r>
          </a:p>
          <a:p>
            <a:pPr marL="0" indent="0" algn="just" eaLnBrk="1" hangingPunct="1">
              <a:buNone/>
            </a:pPr>
            <a:endParaRPr lang="en-US" sz="1000" dirty="0" smtClean="0"/>
          </a:p>
          <a:p>
            <a:pPr marL="381000" indent="-381000" algn="just" eaLnBrk="1" hangingPunct="1"/>
            <a:endParaRPr lang="en-US" sz="1000" dirty="0" smtClean="0"/>
          </a:p>
          <a:p>
            <a:pPr marL="381000" indent="-381000" algn="just" eaLnBrk="1" hangingPunct="1"/>
            <a:r>
              <a:rPr lang="ru-RU" dirty="0" smtClean="0"/>
              <a:t>Завод </a:t>
            </a:r>
            <a:r>
              <a:rPr lang="en-GB" dirty="0" smtClean="0"/>
              <a:t>EGGER </a:t>
            </a:r>
            <a:r>
              <a:rPr lang="ru-RU" dirty="0" smtClean="0"/>
              <a:t>Шуя</a:t>
            </a:r>
            <a:r>
              <a:rPr lang="en-GB" dirty="0" smtClean="0"/>
              <a:t> </a:t>
            </a:r>
            <a:r>
              <a:rPr lang="ru-RU" dirty="0" smtClean="0"/>
              <a:t>обеспечивает доставку студентов из/в Иваново на завод/с завода </a:t>
            </a:r>
            <a:r>
              <a:rPr lang="en-GB" dirty="0" smtClean="0"/>
              <a:t>EGGER</a:t>
            </a:r>
            <a:r>
              <a:rPr lang="ru-RU" smtClean="0"/>
              <a:t> </a:t>
            </a:r>
            <a:r>
              <a:rPr lang="ru-RU" dirty="0" smtClean="0"/>
              <a:t>Шуя.</a:t>
            </a:r>
            <a:endParaRPr lang="en-US" dirty="0" smtClean="0"/>
          </a:p>
          <a:p>
            <a:pPr marL="381000" indent="-38100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CCD274-DC80-466C-BF87-69DA84959CED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Обязательства со стороны участников стажировки</a:t>
            </a:r>
            <a:endParaRPr lang="en-GB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133600"/>
            <a:ext cx="8248401" cy="4607768"/>
          </a:xfrm>
        </p:spPr>
        <p:txBody>
          <a:bodyPr/>
          <a:lstStyle/>
          <a:p>
            <a:pPr marL="381000" indent="-381000" eaLnBrk="1" hangingPunct="1"/>
            <a:endParaRPr lang="en-US" dirty="0" smtClean="0"/>
          </a:p>
          <a:p>
            <a:pPr marL="381000" indent="-381000" eaLnBrk="1" hangingPunct="1"/>
            <a:r>
              <a:rPr lang="ru-RU" dirty="0" smtClean="0"/>
              <a:t>С уважением относиться к рабочей программе и выполнению заданий и мероприятий, разработанных наставниками / кураторами со стороны завода </a:t>
            </a:r>
            <a:r>
              <a:rPr lang="en-US" dirty="0" smtClean="0"/>
              <a:t>EGGER</a:t>
            </a:r>
            <a:r>
              <a:rPr lang="ru-RU" dirty="0" smtClean="0"/>
              <a:t> Шуя согласно плану стажировки</a:t>
            </a:r>
            <a:r>
              <a:rPr lang="en-US" dirty="0" smtClean="0"/>
              <a:t>.</a:t>
            </a:r>
            <a:r>
              <a:rPr lang="ro-RO" dirty="0" smtClean="0"/>
              <a:t> </a:t>
            </a:r>
          </a:p>
          <a:p>
            <a:pPr marL="381000" indent="-381000" eaLnBrk="1" hangingPunct="1">
              <a:buNone/>
            </a:pPr>
            <a:endParaRPr lang="en-US" sz="1000" dirty="0" smtClean="0"/>
          </a:p>
          <a:p>
            <a:pPr marL="381000" indent="-381000" eaLnBrk="1" hangingPunct="1"/>
            <a:r>
              <a:rPr lang="ru-RU" dirty="0" smtClean="0"/>
              <a:t>Соблюдать следующие правила</a:t>
            </a:r>
            <a:r>
              <a:rPr lang="en-US" dirty="0" smtClean="0"/>
              <a:t>: </a:t>
            </a:r>
          </a:p>
          <a:p>
            <a:pPr marL="1181100" lvl="2" indent="-381000" algn="just" eaLnBrk="1" hangingPunct="1">
              <a:buNone/>
            </a:pPr>
            <a:r>
              <a:rPr lang="en-US" sz="2000" dirty="0" smtClean="0"/>
              <a:t>	-</a:t>
            </a:r>
            <a:r>
              <a:rPr lang="en-GB" sz="2000" dirty="0" smtClean="0"/>
              <a:t> </a:t>
            </a:r>
            <a:r>
              <a:rPr lang="ru-RU" sz="2000" dirty="0" smtClean="0"/>
              <a:t>Правила внутреннего трудового распорядка завода </a:t>
            </a:r>
            <a:r>
              <a:rPr lang="en-GB" sz="2000" dirty="0" smtClean="0"/>
              <a:t>EGGER </a:t>
            </a:r>
            <a:r>
              <a:rPr lang="ru-RU" sz="2000" dirty="0" smtClean="0"/>
              <a:t>Шуя</a:t>
            </a:r>
            <a:r>
              <a:rPr lang="en-GB" sz="2000" b="1" dirty="0" smtClean="0"/>
              <a:t>;</a:t>
            </a:r>
            <a:endParaRPr lang="en-US" sz="2000" dirty="0" smtClean="0"/>
          </a:p>
          <a:p>
            <a:pPr marL="1181100" lvl="2" indent="-381000" algn="just" eaLnBrk="1" hangingPunct="1">
              <a:buNone/>
            </a:pPr>
            <a:r>
              <a:rPr lang="en-US" sz="2000" dirty="0" smtClean="0"/>
              <a:t>	- </a:t>
            </a:r>
            <a:r>
              <a:rPr lang="ru-RU" sz="2000" dirty="0" smtClean="0"/>
              <a:t>Правила по охране труда и безопасности жизнедеятельности на заводе </a:t>
            </a:r>
            <a:r>
              <a:rPr lang="en-US" sz="2000" dirty="0" smtClean="0"/>
              <a:t>EGGER </a:t>
            </a:r>
            <a:r>
              <a:rPr lang="ru-RU" sz="2000" dirty="0" smtClean="0"/>
              <a:t>Шуя</a:t>
            </a:r>
            <a:r>
              <a:rPr lang="en-GB" sz="2000" dirty="0" smtClean="0"/>
              <a:t>;</a:t>
            </a:r>
          </a:p>
          <a:p>
            <a:pPr marL="1181100" lvl="2" indent="-381000" algn="just" eaLnBrk="1" hangingPunct="1">
              <a:buNone/>
            </a:pPr>
            <a:r>
              <a:rPr lang="en-GB" sz="2000" dirty="0" smtClean="0"/>
              <a:t>	- </a:t>
            </a:r>
            <a:r>
              <a:rPr lang="ru-RU" sz="2000" dirty="0" smtClean="0"/>
              <a:t>Не разглашать любую информацию, полученную на заводе</a:t>
            </a:r>
            <a:r>
              <a:rPr lang="en-GB" sz="2000" dirty="0" smtClean="0"/>
              <a:t> EGGER </a:t>
            </a:r>
            <a:r>
              <a:rPr lang="ru-RU" sz="2000" dirty="0" smtClean="0"/>
              <a:t>Шуя во время прохождения стажировки, носящую конфиденциальный характер</a:t>
            </a:r>
            <a:r>
              <a:rPr lang="ru-RU" sz="2000" dirty="0"/>
              <a:t>.</a:t>
            </a:r>
            <a:endParaRPr lang="en-GB" sz="2000" b="1" dirty="0" smtClean="0"/>
          </a:p>
          <a:p>
            <a:pPr marL="381000" indent="-381000" eaLnBrk="1" hangingPunct="1">
              <a:buNone/>
            </a:pPr>
            <a:endParaRPr lang="en-US" dirty="0" smtClean="0"/>
          </a:p>
          <a:p>
            <a:pPr marL="381000" indent="-381000" eaLnBrk="1" hangingPunct="1">
              <a:buNone/>
            </a:pPr>
            <a:endParaRPr lang="en-US" sz="1000" dirty="0" smtClean="0"/>
          </a:p>
          <a:p>
            <a:pPr marL="381000" indent="-381000" eaLnBrk="1" hangingPunct="1">
              <a:buNone/>
            </a:pPr>
            <a:endParaRPr lang="en-US" sz="1000" dirty="0" smtClean="0"/>
          </a:p>
          <a:p>
            <a:pPr marL="381000" indent="-381000" eaLnBrk="1" hangingPunct="1"/>
            <a:endParaRPr lang="en-US" sz="1000" dirty="0" smtClean="0"/>
          </a:p>
          <a:p>
            <a:pPr marL="381000" indent="-38100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CCD274-DC80-466C-BF87-69DA84959CED}" type="slidenum">
              <a:rPr lang="de-DE" smtClean="0"/>
              <a:pPr/>
              <a:t>4</a:t>
            </a:fld>
            <a:endParaRPr lang="de-DE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Обязательства со стороны завода </a:t>
            </a:r>
            <a:r>
              <a:rPr lang="en-US" dirty="0" smtClean="0"/>
              <a:t>EGGER</a:t>
            </a:r>
            <a:r>
              <a:rPr lang="ru-RU" dirty="0" smtClean="0"/>
              <a:t> Шуя </a:t>
            </a:r>
            <a:endParaRPr lang="en-GB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133600"/>
            <a:ext cx="8286750" cy="4510088"/>
          </a:xfrm>
        </p:spPr>
        <p:txBody>
          <a:bodyPr/>
          <a:lstStyle/>
          <a:p>
            <a:pPr marL="381000" indent="-381000" eaLnBrk="1" hangingPunct="1"/>
            <a:endParaRPr lang="en-US" dirty="0" smtClean="0"/>
          </a:p>
          <a:p>
            <a:pPr marL="381000" indent="-381000" algn="just" eaLnBrk="1" hangingPunct="1"/>
            <a:r>
              <a:rPr lang="ru-RU" dirty="0" smtClean="0"/>
              <a:t>Закрепление за студентами наставников/ кураторов на время прохождения стажировки</a:t>
            </a:r>
            <a:r>
              <a:rPr lang="en-GB" dirty="0" smtClean="0"/>
              <a:t>;</a:t>
            </a:r>
            <a:endParaRPr lang="en-GB" b="1" dirty="0" smtClean="0"/>
          </a:p>
          <a:p>
            <a:pPr marL="381000" indent="-381000" algn="just" eaLnBrk="1" hangingPunct="1">
              <a:buNone/>
            </a:pPr>
            <a:endParaRPr lang="en-US" sz="1000" dirty="0" smtClean="0"/>
          </a:p>
          <a:p>
            <a:pPr marL="381000" indent="-381000" algn="just" eaLnBrk="1" hangingPunct="1">
              <a:buNone/>
            </a:pPr>
            <a:endParaRPr lang="en-US" sz="1000" dirty="0" smtClean="0"/>
          </a:p>
          <a:p>
            <a:pPr marL="381000" indent="-381000" algn="just" eaLnBrk="1" hangingPunct="1"/>
            <a:endParaRPr lang="en-US" sz="1000" dirty="0" smtClean="0"/>
          </a:p>
          <a:p>
            <a:pPr marL="381000" indent="-381000" algn="just" eaLnBrk="1" hangingPunct="1"/>
            <a:r>
              <a:rPr lang="ru-RU" dirty="0" smtClean="0"/>
              <a:t>Водный инструктаж  по охране труда и безопасности жизнедеятельности согласно Трудового Кодекса Российской Федерации</a:t>
            </a:r>
            <a:r>
              <a:rPr lang="en-GB" dirty="0" smtClean="0"/>
              <a:t>; </a:t>
            </a:r>
            <a:endParaRPr lang="en-GB" b="1" dirty="0" smtClean="0"/>
          </a:p>
          <a:p>
            <a:pPr marL="381000" indent="-381000" algn="just" eaLnBrk="1" hangingPunct="1">
              <a:buNone/>
            </a:pPr>
            <a:endParaRPr lang="en-US" dirty="0" smtClean="0"/>
          </a:p>
          <a:p>
            <a:pPr marL="0" indent="0" algn="just" eaLnBrk="1" hangingPunct="1">
              <a:buNone/>
            </a:pPr>
            <a:endParaRPr lang="en-US" sz="1000" dirty="0" smtClean="0"/>
          </a:p>
          <a:p>
            <a:pPr marL="381000" indent="-381000" algn="just" eaLnBrk="1" hangingPunct="1"/>
            <a:r>
              <a:rPr lang="ru-RU" dirty="0" smtClean="0"/>
              <a:t>Разработка оптимальных программ для получения студентами профессиональных знаний и умений, необходимых для работы на заводе </a:t>
            </a:r>
            <a:r>
              <a:rPr lang="en-US" dirty="0" smtClean="0"/>
              <a:t>EGGER</a:t>
            </a:r>
            <a:r>
              <a:rPr lang="ru-RU" dirty="0" smtClean="0"/>
              <a:t> Шуя</a:t>
            </a:r>
            <a:r>
              <a:rPr lang="en-GB" dirty="0" smtClean="0"/>
              <a:t>.</a:t>
            </a:r>
            <a:endParaRPr lang="en-GB" b="1" dirty="0" smtClean="0"/>
          </a:p>
          <a:p>
            <a:pPr marL="381000" indent="-381000" eaLnBrk="1" hangingPunct="1">
              <a:buNone/>
            </a:pPr>
            <a:r>
              <a:rPr lang="en-US" dirty="0" smtClean="0"/>
              <a:t> </a:t>
            </a:r>
          </a:p>
          <a:p>
            <a:pPr marL="381000" indent="-381000" eaLnBrk="1" hangingPunct="1"/>
            <a:endParaRPr lang="en-US" sz="1000" dirty="0" smtClean="0"/>
          </a:p>
          <a:p>
            <a:pPr marL="381000" indent="-381000" eaLnBrk="1" hangingPunct="1"/>
            <a:endParaRPr lang="en-US" sz="1000" dirty="0" smtClean="0"/>
          </a:p>
          <a:p>
            <a:pPr marL="381000" indent="-381000" eaLnBrk="1" hangingPunct="1"/>
            <a:endParaRPr lang="en-US" sz="1000" dirty="0" smtClean="0"/>
          </a:p>
          <a:p>
            <a:pPr marL="381000" indent="-38100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03ED4D4-83BE-48BB-8659-8D943D131175}" type="slidenum">
              <a:rPr lang="de-DE" smtClean="0"/>
              <a:pPr/>
              <a:t>5</a:t>
            </a:fld>
            <a:endParaRPr lang="de-DE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258889"/>
            <a:ext cx="7916862" cy="369912"/>
          </a:xfrm>
        </p:spPr>
        <p:txBody>
          <a:bodyPr/>
          <a:lstStyle/>
          <a:p>
            <a:pPr eaLnBrk="1" hangingPunct="1"/>
            <a:r>
              <a:rPr lang="ru-RU" dirty="0" smtClean="0"/>
              <a:t>Вакантные места для прохождения стажировок на заводе  </a:t>
            </a:r>
            <a:r>
              <a:rPr lang="en-US" dirty="0" smtClean="0"/>
              <a:t>EGGER </a:t>
            </a:r>
            <a:r>
              <a:rPr lang="ru-RU" dirty="0" smtClean="0"/>
              <a:t>Шуя 2015 год</a:t>
            </a:r>
            <a:endParaRPr lang="en-GB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7916862" cy="4248150"/>
          </a:xfrm>
        </p:spPr>
        <p:txBody>
          <a:bodyPr/>
          <a:lstStyle/>
          <a:p>
            <a:pPr marL="381000" indent="-381000" eaLnBrk="1" hangingPunct="1">
              <a:buFont typeface="Wingdings" pitchFamily="2" charset="2"/>
              <a:buNone/>
            </a:pPr>
            <a:endParaRPr lang="en-US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492339"/>
              </p:ext>
            </p:extLst>
          </p:nvPr>
        </p:nvGraphicFramePr>
        <p:xfrm>
          <a:off x="395536" y="2132855"/>
          <a:ext cx="8424936" cy="4558996"/>
        </p:xfrm>
        <a:graphic>
          <a:graphicData uri="http://schemas.openxmlformats.org/drawingml/2006/table">
            <a:tbl>
              <a:tblPr/>
              <a:tblGrid>
                <a:gridCol w="653909"/>
                <a:gridCol w="3050408"/>
                <a:gridCol w="3280459"/>
                <a:gridCol w="1440160"/>
              </a:tblGrid>
              <a:tr h="461392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4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№</a:t>
                      </a:r>
                      <a:endParaRPr kumimoji="0" lang="en-US" sz="14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Подразделение (завод </a:t>
                      </a:r>
                      <a:r>
                        <a:rPr kumimoji="0" lang="en-US" sz="14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EGGER</a:t>
                      </a:r>
                      <a:r>
                        <a:rPr kumimoji="0" lang="ru-RU" sz="1400" b="1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Шуя)</a:t>
                      </a:r>
                      <a:endParaRPr kumimoji="0" lang="en-US" sz="1400" b="1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Факультет </a:t>
                      </a:r>
                      <a:endParaRPr kumimoji="0" lang="en-US" sz="14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Количество вакантных мест</a:t>
                      </a:r>
                      <a:endParaRPr kumimoji="0" lang="en-US" sz="1400" b="1" i="0" u="none" strike="noStrike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9532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Цех ДСП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Технический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8113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Служба технической поддержки производства (электромастерская)</a:t>
                      </a:r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Технический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8113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Служба технической поддержки производства (слесарная мастерская )</a:t>
                      </a:r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Технический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8113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Отдел управления качеством</a:t>
                      </a:r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Технический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8113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Склад готовой продукции</a:t>
                      </a:r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Технический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8113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Отдел персонала</a:t>
                      </a:r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Экономический/Технический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8113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Бухгалтерия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Экономический 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8113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Отдел контроллинга</a:t>
                      </a:r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Экономический 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8113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Транспортный отдел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Технический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330409"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Отдел планирования</a:t>
                      </a:r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Экономический/Технический</a:t>
                      </a:r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  <a:tr h="251127"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ru-RU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Итого</a:t>
                      </a:r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kumimoji="0" lang="it-IT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kumimoji="0" lang="en-US" sz="1400" b="0" i="0" u="none" strike="noStrike" kern="1200" cap="none" normalizeH="0" baseline="0" noProof="1" smtClean="0">
                        <a:ln>
                          <a:noFill/>
                        </a:ln>
                        <a:solidFill>
                          <a:srgbClr val="74757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400" b="0" i="0" u="none" strike="noStrike" kern="1200" cap="none" normalizeH="0" baseline="0" noProof="1" smtClean="0">
                          <a:ln>
                            <a:noFill/>
                          </a:ln>
                          <a:solidFill>
                            <a:srgbClr val="747576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5EDBAD4-D219-4E65-A168-F1AEB5130228}" type="slidenum">
              <a:rPr noProof="1" smtClean="0"/>
              <a:pPr/>
              <a:t>6</a:t>
            </a:fld>
            <a:endParaRPr lang="en-US" noProof="1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noProof="1" smtClean="0"/>
              <a:t>Правила подачи заявки для прохождения стажировки в 2015 году  на заводе</a:t>
            </a:r>
            <a:r>
              <a:rPr lang="en-US" noProof="1" smtClean="0"/>
              <a:t> EGGER </a:t>
            </a:r>
            <a:r>
              <a:rPr lang="ru-RU" noProof="1" smtClean="0"/>
              <a:t>Шуя</a:t>
            </a:r>
            <a:endParaRPr lang="en-US" noProof="1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05038"/>
            <a:ext cx="8353300" cy="4175125"/>
          </a:xfrm>
        </p:spPr>
        <p:txBody>
          <a:bodyPr/>
          <a:lstStyle/>
          <a:p>
            <a:pPr marL="381000" indent="-381000" eaLnBrk="1" hangingPunct="1">
              <a:buNone/>
            </a:pPr>
            <a:endParaRPr lang="en-US" noProof="1" smtClean="0"/>
          </a:p>
          <a:p>
            <a:pPr marL="381000" indent="-381000" algn="just" eaLnBrk="1" hangingPunct="1"/>
            <a:r>
              <a:rPr lang="ru-RU" noProof="1" smtClean="0"/>
              <a:t>Заинтересованные лица могут направить свое резюме (заявку) не позднее </a:t>
            </a:r>
            <a:r>
              <a:rPr lang="en-US" b="1" noProof="1" smtClean="0"/>
              <a:t>10.06.2015</a:t>
            </a:r>
            <a:r>
              <a:rPr lang="en-US" noProof="1" smtClean="0"/>
              <a:t> </a:t>
            </a:r>
            <a:r>
              <a:rPr lang="ru-RU" noProof="1" smtClean="0"/>
              <a:t>на адрес электронной почты</a:t>
            </a:r>
            <a:r>
              <a:rPr lang="en-US" noProof="1" smtClean="0"/>
              <a:t>: </a:t>
            </a:r>
          </a:p>
          <a:p>
            <a:pPr marL="381000" indent="-381000" algn="just" eaLnBrk="1" hangingPunct="1">
              <a:buNone/>
            </a:pPr>
            <a:r>
              <a:rPr lang="en-US" noProof="1" smtClean="0"/>
              <a:t>     Ludmila.Osmanoglu@egger.com </a:t>
            </a:r>
            <a:r>
              <a:rPr lang="en-US" b="1" u="sng" noProof="1" smtClean="0">
                <a:hlinkClick r:id="rId2"/>
              </a:rPr>
              <a:t>se</a:t>
            </a:r>
          </a:p>
          <a:p>
            <a:pPr marL="381000" indent="-381000" algn="just" eaLnBrk="1" hangingPunct="1">
              <a:buNone/>
            </a:pPr>
            <a:r>
              <a:rPr lang="en-US" b="1" u="sng" noProof="1" smtClean="0">
                <a:hlinkClick r:id="rId2"/>
              </a:rPr>
              <a:t>.umane@EGGER.com</a:t>
            </a:r>
            <a:endParaRPr lang="en-US" b="1" u="sng" noProof="1" smtClean="0"/>
          </a:p>
          <a:p>
            <a:pPr marL="381000" indent="-381000" algn="just" eaLnBrk="1" hangingPunct="1"/>
            <a:r>
              <a:rPr lang="ru-RU" noProof="1" smtClean="0"/>
              <a:t>Для получения дополнительной информации и уточнения интересующих вопросов Вы можете связаться со специалистом по подбору персонала завода </a:t>
            </a:r>
            <a:r>
              <a:rPr lang="en-US" noProof="1" smtClean="0"/>
              <a:t>EGGER</a:t>
            </a:r>
            <a:r>
              <a:rPr lang="ru-RU" noProof="1" smtClean="0"/>
              <a:t> Шуя</a:t>
            </a:r>
            <a:r>
              <a:rPr lang="en-US" noProof="1" smtClean="0"/>
              <a:t>:</a:t>
            </a:r>
          </a:p>
          <a:p>
            <a:pPr marL="381000" indent="-381000" algn="just" eaLnBrk="1" hangingPunct="1">
              <a:buNone/>
            </a:pPr>
            <a:r>
              <a:rPr lang="en-US" noProof="1" smtClean="0"/>
              <a:t>	</a:t>
            </a:r>
            <a:r>
              <a:rPr lang="ru-RU" noProof="1" smtClean="0"/>
              <a:t>Людмилой Османоглу:  т.</a:t>
            </a:r>
            <a:r>
              <a:rPr lang="en-US" noProof="1" smtClean="0"/>
              <a:t> +7 </a:t>
            </a:r>
            <a:r>
              <a:rPr lang="ru-RU" noProof="1" smtClean="0"/>
              <a:t>(</a:t>
            </a:r>
            <a:r>
              <a:rPr lang="en-US" noProof="1" smtClean="0"/>
              <a:t>49351</a:t>
            </a:r>
            <a:r>
              <a:rPr lang="ru-RU" noProof="1" smtClean="0"/>
              <a:t>) </a:t>
            </a:r>
            <a:r>
              <a:rPr lang="en-US" noProof="1" smtClean="0"/>
              <a:t>39</a:t>
            </a:r>
            <a:r>
              <a:rPr lang="ru-RU" noProof="1" smtClean="0"/>
              <a:t>-</a:t>
            </a:r>
            <a:r>
              <a:rPr lang="en-US" noProof="1" smtClean="0"/>
              <a:t>181</a:t>
            </a:r>
            <a:r>
              <a:rPr lang="ru-RU" noProof="1" smtClean="0"/>
              <a:t>, +7 915 831 42 22</a:t>
            </a:r>
            <a:endParaRPr lang="en-US" noProof="1" smtClean="0"/>
          </a:p>
          <a:p>
            <a:pPr marL="381000" indent="-381000" algn="just" eaLnBrk="1" hangingPunct="1">
              <a:buNone/>
            </a:pPr>
            <a:r>
              <a:rPr lang="en-US" noProof="1" smtClean="0"/>
              <a:t>	</a:t>
            </a:r>
          </a:p>
          <a:p>
            <a:pPr marL="381000" indent="-381000" algn="just" eaLnBrk="1" hangingPunct="1"/>
            <a:r>
              <a:rPr lang="ru-RU" noProof="1" smtClean="0"/>
              <a:t>Интервью будут проходить 15 и 16 июня 2015 года на заводе </a:t>
            </a:r>
            <a:r>
              <a:rPr lang="en-US" noProof="1" smtClean="0"/>
              <a:t>EGGER  </a:t>
            </a:r>
            <a:r>
              <a:rPr lang="ru-RU" noProof="1" smtClean="0"/>
              <a:t>Шуя</a:t>
            </a:r>
            <a:r>
              <a:rPr lang="en-US" noProof="1" smtClean="0"/>
              <a:t>. </a:t>
            </a:r>
            <a:r>
              <a:rPr lang="ru-RU" noProof="1" smtClean="0"/>
              <a:t>Дополнительная информация по организации (месте и времени) проведения собеседований будет предоставлена заранее. </a:t>
            </a:r>
          </a:p>
          <a:p>
            <a:pPr marL="0" indent="0" algn="ctr" eaLnBrk="1" hangingPunct="1">
              <a:buNone/>
            </a:pPr>
            <a:r>
              <a:rPr lang="ru-RU" b="1" noProof="1" smtClean="0">
                <a:solidFill>
                  <a:srgbClr val="E31937"/>
                </a:solidFill>
              </a:rPr>
              <a:t>Ждем Вас</a:t>
            </a:r>
            <a:r>
              <a:rPr lang="vi-VN" b="1" noProof="1" smtClean="0">
                <a:solidFill>
                  <a:srgbClr val="E31937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GER_EN">
  <a:themeElements>
    <a:clrScheme name="Custom 5">
      <a:dk1>
        <a:srgbClr val="FFFFFF"/>
      </a:dk1>
      <a:lt1>
        <a:srgbClr val="FFFFFF"/>
      </a:lt1>
      <a:dk2>
        <a:srgbClr val="7F7F7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EGGER_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rgbClr val="A2A3A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rgbClr val="A2A3A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GGER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GER_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GER_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GER_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GER_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GGER_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GER_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GER_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GER_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GER_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GER_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GGER_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hne Logos Egger">
  <a:themeElements>
    <a:clrScheme name="Ohne Logos Egg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hne Logos Egg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rgbClr val="A2A3A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rgbClr val="A2A3A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hne Logos Egg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ne Logos Egg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ne Logos Egg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ne Logos Egg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ne Logos Egg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hne Logos Egg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ne Logos Egg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ne Logos Egg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ne Logos Egg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ne Logos Egg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ne Logos Egg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hne Logos Egg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EGGER_EN</Template>
  <TotalTime>1</TotalTime>
  <Words>328</Words>
  <Application>Microsoft Office PowerPoint</Application>
  <PresentationFormat>Экран (4:3)</PresentationFormat>
  <Paragraphs>100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Wingdings</vt:lpstr>
      <vt:lpstr>EGGER_EN</vt:lpstr>
      <vt:lpstr>Ohne Logos Egger</vt:lpstr>
      <vt:lpstr>    Программа стажировок 2015 – завод EGGER Шуя  </vt:lpstr>
      <vt:lpstr>Основная информация и условия</vt:lpstr>
      <vt:lpstr>Обязательства со стороны участников стажировки</vt:lpstr>
      <vt:lpstr>Обязательства со стороны завода EGGER Шуя </vt:lpstr>
      <vt:lpstr>Вакантные места для прохождения стажировок на заводе  EGGER Шуя 2015 год</vt:lpstr>
      <vt:lpstr>Правила подачи заявки для прохождения стажировки в 2015 году  на заводе EGGER Шуя</vt:lpstr>
    </vt:vector>
  </TitlesOfParts>
  <Company>Fritz EGGER GmbH &amp; Co.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Convenţie de practică        între SC EGGER ROMÂNIA SRL. şi Universitatea Ştefan cel Mare   Suceava,  Facultatea de Inginerie Mecanică, Mecatronică şi Management</dc:title>
  <dc:creator>hrihorov</dc:creator>
  <cp:lastModifiedBy>Светлана Шутова</cp:lastModifiedBy>
  <cp:revision>177</cp:revision>
  <dcterms:created xsi:type="dcterms:W3CDTF">2009-07-01T09:50:03Z</dcterms:created>
  <dcterms:modified xsi:type="dcterms:W3CDTF">2015-05-27T19:38:48Z</dcterms:modified>
</cp:coreProperties>
</file>